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257" r:id="rId2"/>
    <p:sldId id="258" r:id="rId3"/>
    <p:sldId id="323" r:id="rId4"/>
    <p:sldId id="471" r:id="rId5"/>
    <p:sldId id="464" r:id="rId6"/>
    <p:sldId id="465" r:id="rId7"/>
    <p:sldId id="466" r:id="rId8"/>
    <p:sldId id="467" r:id="rId9"/>
    <p:sldId id="468" r:id="rId10"/>
    <p:sldId id="469" r:id="rId11"/>
    <p:sldId id="470" r:id="rId12"/>
    <p:sldId id="472" r:id="rId13"/>
    <p:sldId id="360" r:id="rId14"/>
    <p:sldId id="426" r:id="rId15"/>
    <p:sldId id="427" r:id="rId16"/>
    <p:sldId id="429" r:id="rId17"/>
    <p:sldId id="430" r:id="rId18"/>
    <p:sldId id="473" r:id="rId19"/>
    <p:sldId id="474" r:id="rId20"/>
    <p:sldId id="475" r:id="rId21"/>
    <p:sldId id="476" r:id="rId22"/>
    <p:sldId id="431" r:id="rId23"/>
    <p:sldId id="397" r:id="rId24"/>
    <p:sldId id="488" r:id="rId25"/>
    <p:sldId id="481" r:id="rId26"/>
    <p:sldId id="484" r:id="rId27"/>
    <p:sldId id="433" r:id="rId28"/>
    <p:sldId id="509" r:id="rId29"/>
    <p:sldId id="487" r:id="rId30"/>
    <p:sldId id="512" r:id="rId31"/>
    <p:sldId id="513" r:id="rId32"/>
    <p:sldId id="489" r:id="rId33"/>
    <p:sldId id="490" r:id="rId34"/>
    <p:sldId id="491" r:id="rId35"/>
    <p:sldId id="492" r:id="rId36"/>
    <p:sldId id="493" r:id="rId37"/>
    <p:sldId id="494" r:id="rId38"/>
    <p:sldId id="495" r:id="rId39"/>
    <p:sldId id="496" r:id="rId40"/>
    <p:sldId id="497" r:id="rId41"/>
    <p:sldId id="498" r:id="rId42"/>
    <p:sldId id="499" r:id="rId43"/>
    <p:sldId id="500" r:id="rId44"/>
    <p:sldId id="501" r:id="rId45"/>
    <p:sldId id="502" r:id="rId46"/>
    <p:sldId id="503" r:id="rId47"/>
    <p:sldId id="504" r:id="rId48"/>
    <p:sldId id="505" r:id="rId49"/>
    <p:sldId id="506" r:id="rId50"/>
    <p:sldId id="507" r:id="rId51"/>
    <p:sldId id="508" r:id="rId52"/>
    <p:sldId id="510" r:id="rId53"/>
    <p:sldId id="511" r:id="rId54"/>
    <p:sldId id="357" r:id="rId55"/>
    <p:sldId id="515" r:id="rId56"/>
    <p:sldId id="514" r:id="rId57"/>
    <p:sldId id="516" r:id="rId58"/>
    <p:sldId id="358" r:id="rId59"/>
    <p:sldId id="539" r:id="rId60"/>
    <p:sldId id="540" r:id="rId61"/>
    <p:sldId id="541" r:id="rId62"/>
    <p:sldId id="542" r:id="rId63"/>
    <p:sldId id="462" r:id="rId64"/>
    <p:sldId id="463" r:id="rId65"/>
    <p:sldId id="291" r:id="rId6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04BC"/>
    <a:srgbClr val="2C0698"/>
    <a:srgbClr val="BED3A1"/>
    <a:srgbClr val="96B96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7422" autoAdjust="0"/>
  </p:normalViewPr>
  <p:slideViewPr>
    <p:cSldViewPr snapToGrid="0">
      <p:cViewPr>
        <p:scale>
          <a:sx n="70" d="100"/>
          <a:sy n="70" d="100"/>
        </p:scale>
        <p:origin x="-726" y="-7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F11322-D38D-4C13-828A-7B078942DCC1}" type="doc">
      <dgm:prSet loTypeId="urn:microsoft.com/office/officeart/2005/8/layout/hierarchy6" loCatId="hierarchy" qsTypeId="urn:microsoft.com/office/officeart/2005/8/quickstyle/simple1" qsCatId="simple" csTypeId="urn:microsoft.com/office/officeart/2005/8/colors/colorful1#1" csCatId="colorful" phldr="1"/>
      <dgm:spPr/>
      <dgm:t>
        <a:bodyPr/>
        <a:lstStyle/>
        <a:p>
          <a:endParaRPr lang="zh-CN" altLang="en-US"/>
        </a:p>
      </dgm:t>
    </dgm:pt>
    <dgm:pt modelId="{EF4009A8-828C-422D-94B1-852698AA2A47}">
      <dgm:prSet phldrT="[文本]" custT="1"/>
      <dgm:spPr/>
      <dgm:t>
        <a:bodyPr/>
        <a:lstStyle/>
        <a:p>
          <a:r>
            <a:rPr lang="zh-CN" altLang="en-US" sz="1500" dirty="0" smtClean="0">
              <a:solidFill>
                <a:schemeClr val="tx1"/>
              </a:solidFill>
              <a:latin typeface="黑体" pitchFamily="49" charset="-122"/>
              <a:ea typeface="黑体" pitchFamily="49" charset="-122"/>
            </a:rPr>
            <a:t>山东省内控报告</a:t>
          </a:r>
          <a:endParaRPr lang="zh-CN" altLang="en-US" sz="1500" dirty="0">
            <a:solidFill>
              <a:schemeClr val="tx1"/>
            </a:solidFill>
            <a:latin typeface="黑体" pitchFamily="49" charset="-122"/>
            <a:ea typeface="黑体" pitchFamily="49" charset="-122"/>
          </a:endParaRPr>
        </a:p>
      </dgm:t>
    </dgm:pt>
    <dgm:pt modelId="{A28C2203-1689-498B-BA09-1B55845D30B9}" type="parTrans" cxnId="{740BC7A4-1DE4-48E9-8B23-5F811B25A398}">
      <dgm:prSet/>
      <dgm:spPr/>
      <dgm:t>
        <a:bodyPr/>
        <a:lstStyle/>
        <a:p>
          <a:endParaRPr lang="zh-CN" altLang="en-US" sz="1500">
            <a:solidFill>
              <a:schemeClr val="tx1"/>
            </a:solidFill>
            <a:latin typeface="黑体" pitchFamily="49" charset="-122"/>
            <a:ea typeface="黑体" pitchFamily="49" charset="-122"/>
          </a:endParaRPr>
        </a:p>
      </dgm:t>
    </dgm:pt>
    <dgm:pt modelId="{FEC758B9-0841-43C4-8B51-5B8D48E3F3BA}" type="sibTrans" cxnId="{740BC7A4-1DE4-48E9-8B23-5F811B25A398}">
      <dgm:prSet/>
      <dgm:spPr/>
      <dgm:t>
        <a:bodyPr/>
        <a:lstStyle/>
        <a:p>
          <a:endParaRPr lang="zh-CN" altLang="en-US" sz="1500">
            <a:solidFill>
              <a:schemeClr val="tx1"/>
            </a:solidFill>
            <a:latin typeface="黑体" pitchFamily="49" charset="-122"/>
            <a:ea typeface="黑体" pitchFamily="49" charset="-122"/>
          </a:endParaRPr>
        </a:p>
      </dgm:t>
    </dgm:pt>
    <dgm:pt modelId="{2CD4E21D-A08D-448F-BCAC-69508619B55D}">
      <dgm:prSet phldrT="[文本]" custT="1"/>
      <dgm:spPr/>
      <dgm:t>
        <a:bodyPr/>
        <a:lstStyle/>
        <a:p>
          <a:r>
            <a:rPr lang="zh-CN" altLang="en-US" sz="1500" dirty="0" smtClean="0">
              <a:solidFill>
                <a:schemeClr val="tx1"/>
              </a:solidFill>
              <a:latin typeface="黑体" pitchFamily="49" charset="-122"/>
              <a:ea typeface="黑体" pitchFamily="49" charset="-122"/>
            </a:rPr>
            <a:t>省财政厅汇总内控报告</a:t>
          </a:r>
          <a:endParaRPr lang="zh-CN" altLang="en-US" sz="1500" dirty="0">
            <a:solidFill>
              <a:schemeClr val="tx1"/>
            </a:solidFill>
            <a:latin typeface="黑体" pitchFamily="49" charset="-122"/>
            <a:ea typeface="黑体" pitchFamily="49" charset="-122"/>
          </a:endParaRPr>
        </a:p>
      </dgm:t>
    </dgm:pt>
    <dgm:pt modelId="{AB4B6E5D-8D2A-400A-91B1-AF302B522B71}" type="parTrans" cxnId="{F3AD9AA4-04E9-4F31-B6EA-49D947184DD7}">
      <dgm:prSet/>
      <dgm:spPr/>
      <dgm:t>
        <a:bodyPr/>
        <a:lstStyle/>
        <a:p>
          <a:endParaRPr lang="zh-CN" altLang="en-US" sz="1500">
            <a:solidFill>
              <a:schemeClr val="tx1"/>
            </a:solidFill>
            <a:latin typeface="黑体" pitchFamily="49" charset="-122"/>
            <a:ea typeface="黑体" pitchFamily="49" charset="-122"/>
          </a:endParaRPr>
        </a:p>
      </dgm:t>
    </dgm:pt>
    <dgm:pt modelId="{3F831C44-14E5-4E79-920C-930B4023422F}" type="sibTrans" cxnId="{F3AD9AA4-04E9-4F31-B6EA-49D947184DD7}">
      <dgm:prSet/>
      <dgm:spPr/>
      <dgm:t>
        <a:bodyPr/>
        <a:lstStyle/>
        <a:p>
          <a:endParaRPr lang="zh-CN" altLang="en-US" sz="1500">
            <a:solidFill>
              <a:schemeClr val="tx1"/>
            </a:solidFill>
            <a:latin typeface="黑体" pitchFamily="49" charset="-122"/>
            <a:ea typeface="黑体" pitchFamily="49" charset="-122"/>
          </a:endParaRPr>
        </a:p>
      </dgm:t>
    </dgm:pt>
    <dgm:pt modelId="{4AB3FB73-A892-46F5-B803-3FE95A306D46}">
      <dgm:prSet phldrT="[文本]" custT="1"/>
      <dgm:spPr/>
      <dgm:t>
        <a:bodyPr/>
        <a:lstStyle/>
        <a:p>
          <a:r>
            <a:rPr lang="zh-CN" altLang="en-US" sz="1500" dirty="0" smtClean="0">
              <a:solidFill>
                <a:schemeClr val="tx1"/>
              </a:solidFill>
              <a:latin typeface="黑体" pitchFamily="49" charset="-122"/>
              <a:ea typeface="黑体" pitchFamily="49" charset="-122"/>
            </a:rPr>
            <a:t>省直各部门汇总内控报告</a:t>
          </a:r>
          <a:endParaRPr lang="zh-CN" altLang="en-US" sz="1500" dirty="0">
            <a:solidFill>
              <a:schemeClr val="tx1"/>
            </a:solidFill>
            <a:latin typeface="黑体" pitchFamily="49" charset="-122"/>
            <a:ea typeface="黑体" pitchFamily="49" charset="-122"/>
          </a:endParaRPr>
        </a:p>
      </dgm:t>
    </dgm:pt>
    <dgm:pt modelId="{7F946F01-6AE7-4BB9-BA0D-B04502593B09}" type="parTrans" cxnId="{B7169E1E-12BA-4E30-A653-8B2450FF0F4B}">
      <dgm:prSet/>
      <dgm:spPr/>
      <dgm:t>
        <a:bodyPr/>
        <a:lstStyle/>
        <a:p>
          <a:endParaRPr lang="zh-CN" altLang="en-US" sz="1500">
            <a:solidFill>
              <a:schemeClr val="tx1"/>
            </a:solidFill>
            <a:latin typeface="黑体" pitchFamily="49" charset="-122"/>
            <a:ea typeface="黑体" pitchFamily="49" charset="-122"/>
          </a:endParaRPr>
        </a:p>
      </dgm:t>
    </dgm:pt>
    <dgm:pt modelId="{5CBB686D-474D-4882-99A1-8F8376FDBBE4}" type="sibTrans" cxnId="{B7169E1E-12BA-4E30-A653-8B2450FF0F4B}">
      <dgm:prSet/>
      <dgm:spPr/>
      <dgm:t>
        <a:bodyPr/>
        <a:lstStyle/>
        <a:p>
          <a:endParaRPr lang="zh-CN" altLang="en-US" sz="1500">
            <a:solidFill>
              <a:schemeClr val="tx1"/>
            </a:solidFill>
            <a:latin typeface="黑体" pitchFamily="49" charset="-122"/>
            <a:ea typeface="黑体" pitchFamily="49" charset="-122"/>
          </a:endParaRPr>
        </a:p>
      </dgm:t>
    </dgm:pt>
    <dgm:pt modelId="{9D93693B-D266-44DF-8BAF-8AEDFD558F15}">
      <dgm:prSet phldrT="[文本]" custT="1"/>
      <dgm:spPr/>
      <dgm:t>
        <a:bodyPr/>
        <a:lstStyle/>
        <a:p>
          <a:r>
            <a:rPr lang="zh-CN" altLang="en-US" sz="1500" dirty="0" smtClean="0">
              <a:solidFill>
                <a:schemeClr val="tx1"/>
              </a:solidFill>
              <a:latin typeface="黑体" pitchFamily="49" charset="-122"/>
              <a:ea typeface="黑体" pitchFamily="49" charset="-122"/>
            </a:rPr>
            <a:t>烟台市内控报告</a:t>
          </a:r>
          <a:endParaRPr lang="zh-CN" altLang="en-US" sz="1500" dirty="0">
            <a:solidFill>
              <a:schemeClr val="tx1"/>
            </a:solidFill>
            <a:latin typeface="黑体" pitchFamily="49" charset="-122"/>
            <a:ea typeface="黑体" pitchFamily="49" charset="-122"/>
          </a:endParaRPr>
        </a:p>
      </dgm:t>
    </dgm:pt>
    <dgm:pt modelId="{CAB2EBBA-F41F-4379-B191-C5E39EC30BCC}" type="parTrans" cxnId="{910C56F8-F2E5-40A5-A192-B654FD1F3A73}">
      <dgm:prSet/>
      <dgm:spPr/>
      <dgm:t>
        <a:bodyPr/>
        <a:lstStyle/>
        <a:p>
          <a:endParaRPr lang="zh-CN" altLang="en-US" sz="1500">
            <a:solidFill>
              <a:schemeClr val="tx1"/>
            </a:solidFill>
            <a:latin typeface="黑体" pitchFamily="49" charset="-122"/>
            <a:ea typeface="黑体" pitchFamily="49" charset="-122"/>
          </a:endParaRPr>
        </a:p>
      </dgm:t>
    </dgm:pt>
    <dgm:pt modelId="{2D823C3B-3289-4505-8282-BB5C74D0E7B1}" type="sibTrans" cxnId="{910C56F8-F2E5-40A5-A192-B654FD1F3A73}">
      <dgm:prSet/>
      <dgm:spPr/>
      <dgm:t>
        <a:bodyPr/>
        <a:lstStyle/>
        <a:p>
          <a:endParaRPr lang="zh-CN" altLang="en-US" sz="1500">
            <a:solidFill>
              <a:schemeClr val="tx1"/>
            </a:solidFill>
            <a:latin typeface="黑体" pitchFamily="49" charset="-122"/>
            <a:ea typeface="黑体" pitchFamily="49" charset="-122"/>
          </a:endParaRPr>
        </a:p>
      </dgm:t>
    </dgm:pt>
    <dgm:pt modelId="{BF5F39BE-786F-4C70-8E6A-56F3FCFCD34D}">
      <dgm:prSet phldrT="[文本]" custT="1"/>
      <dgm:spPr/>
      <dgm:t>
        <a:bodyPr/>
        <a:lstStyle/>
        <a:p>
          <a:r>
            <a:rPr lang="zh-CN" altLang="en-US" sz="1500" dirty="0" smtClean="0">
              <a:solidFill>
                <a:schemeClr val="tx1"/>
              </a:solidFill>
              <a:latin typeface="黑体" pitchFamily="49" charset="-122"/>
              <a:ea typeface="黑体" pitchFamily="49" charset="-122"/>
            </a:rPr>
            <a:t>其他</a:t>
          </a:r>
          <a:r>
            <a:rPr lang="en-US" altLang="zh-CN" sz="1500" dirty="0" smtClean="0">
              <a:solidFill>
                <a:schemeClr val="tx1"/>
              </a:solidFill>
              <a:latin typeface="黑体" pitchFamily="49" charset="-122"/>
              <a:ea typeface="黑体" pitchFamily="49" charset="-122"/>
            </a:rPr>
            <a:t>15</a:t>
          </a:r>
          <a:r>
            <a:rPr lang="zh-CN" altLang="en-US" sz="1500" dirty="0" smtClean="0">
              <a:solidFill>
                <a:schemeClr val="tx1"/>
              </a:solidFill>
              <a:latin typeface="黑体" pitchFamily="49" charset="-122"/>
              <a:ea typeface="黑体" pitchFamily="49" charset="-122"/>
            </a:rPr>
            <a:t>地市内控报告</a:t>
          </a:r>
          <a:endParaRPr lang="zh-CN" altLang="en-US" sz="1500" dirty="0">
            <a:solidFill>
              <a:schemeClr val="tx1"/>
            </a:solidFill>
            <a:latin typeface="黑体" pitchFamily="49" charset="-122"/>
            <a:ea typeface="黑体" pitchFamily="49" charset="-122"/>
          </a:endParaRPr>
        </a:p>
      </dgm:t>
    </dgm:pt>
    <dgm:pt modelId="{1254B0B5-5E5C-4D6C-9CE7-E65B8C507790}" type="parTrans" cxnId="{D6963329-6096-4FE7-A74D-A0BD1E4D1483}">
      <dgm:prSet/>
      <dgm:spPr/>
      <dgm:t>
        <a:bodyPr/>
        <a:lstStyle/>
        <a:p>
          <a:endParaRPr lang="zh-CN" altLang="en-US" sz="1500">
            <a:solidFill>
              <a:schemeClr val="tx1"/>
            </a:solidFill>
            <a:latin typeface="黑体" pitchFamily="49" charset="-122"/>
            <a:ea typeface="黑体" pitchFamily="49" charset="-122"/>
          </a:endParaRPr>
        </a:p>
      </dgm:t>
    </dgm:pt>
    <dgm:pt modelId="{389984CD-6669-4E08-A573-61A86A55FC00}" type="sibTrans" cxnId="{D6963329-6096-4FE7-A74D-A0BD1E4D1483}">
      <dgm:prSet/>
      <dgm:spPr/>
      <dgm:t>
        <a:bodyPr/>
        <a:lstStyle/>
        <a:p>
          <a:endParaRPr lang="zh-CN" altLang="en-US" sz="1500">
            <a:solidFill>
              <a:schemeClr val="tx1"/>
            </a:solidFill>
            <a:latin typeface="黑体" pitchFamily="49" charset="-122"/>
            <a:ea typeface="黑体" pitchFamily="49" charset="-122"/>
          </a:endParaRPr>
        </a:p>
      </dgm:t>
    </dgm:pt>
    <dgm:pt modelId="{13472C74-1B4D-451C-8F39-EA7AD9E12D0D}">
      <dgm:prSet phldrT="[文本]" custT="1"/>
      <dgm:spPr/>
      <dgm:t>
        <a:bodyPr/>
        <a:lstStyle/>
        <a:p>
          <a:r>
            <a:rPr lang="zh-CN" altLang="en-US" sz="1500" dirty="0" smtClean="0">
              <a:solidFill>
                <a:schemeClr val="tx1"/>
              </a:solidFill>
              <a:latin typeface="黑体" pitchFamily="49" charset="-122"/>
              <a:ea typeface="黑体" pitchFamily="49" charset="-122"/>
            </a:rPr>
            <a:t>烟台市财政局汇总内控报告</a:t>
          </a:r>
          <a:endParaRPr lang="zh-CN" altLang="en-US" sz="1500" dirty="0">
            <a:solidFill>
              <a:schemeClr val="tx1"/>
            </a:solidFill>
            <a:latin typeface="黑体" pitchFamily="49" charset="-122"/>
            <a:ea typeface="黑体" pitchFamily="49" charset="-122"/>
          </a:endParaRPr>
        </a:p>
      </dgm:t>
    </dgm:pt>
    <dgm:pt modelId="{F3E0320F-D107-41BD-9F08-16F2D38CA219}" type="parTrans" cxnId="{658BF7E5-6994-47AE-BE52-28E12CC5452B}">
      <dgm:prSet/>
      <dgm:spPr/>
      <dgm:t>
        <a:bodyPr/>
        <a:lstStyle/>
        <a:p>
          <a:endParaRPr lang="zh-CN" altLang="en-US" sz="1500">
            <a:solidFill>
              <a:schemeClr val="tx1"/>
            </a:solidFill>
            <a:latin typeface="黑体" pitchFamily="49" charset="-122"/>
            <a:ea typeface="黑体" pitchFamily="49" charset="-122"/>
          </a:endParaRPr>
        </a:p>
      </dgm:t>
    </dgm:pt>
    <dgm:pt modelId="{58B3347A-3244-4DBC-BC21-0552E3DA6144}" type="sibTrans" cxnId="{658BF7E5-6994-47AE-BE52-28E12CC5452B}">
      <dgm:prSet/>
      <dgm:spPr/>
      <dgm:t>
        <a:bodyPr/>
        <a:lstStyle/>
        <a:p>
          <a:endParaRPr lang="zh-CN" altLang="en-US" sz="1500">
            <a:solidFill>
              <a:schemeClr val="tx1"/>
            </a:solidFill>
            <a:latin typeface="黑体" pitchFamily="49" charset="-122"/>
            <a:ea typeface="黑体" pitchFamily="49" charset="-122"/>
          </a:endParaRPr>
        </a:p>
      </dgm:t>
    </dgm:pt>
    <dgm:pt modelId="{2E5592FE-D1A1-446E-A2E7-F4E4F1CC80FF}">
      <dgm:prSet phldrT="[文本]" custT="1"/>
      <dgm:spPr/>
      <dgm:t>
        <a:bodyPr/>
        <a:lstStyle/>
        <a:p>
          <a:r>
            <a:rPr lang="zh-CN" altLang="en-US" sz="1500" dirty="0" smtClean="0">
              <a:solidFill>
                <a:schemeClr val="tx1"/>
              </a:solidFill>
              <a:latin typeface="黑体" pitchFamily="49" charset="-122"/>
              <a:ea typeface="黑体" pitchFamily="49" charset="-122"/>
            </a:rPr>
            <a:t>烟台市统计局内控报告</a:t>
          </a:r>
          <a:endParaRPr lang="zh-CN" altLang="en-US" sz="1500" dirty="0">
            <a:solidFill>
              <a:schemeClr val="tx1"/>
            </a:solidFill>
            <a:latin typeface="黑体" pitchFamily="49" charset="-122"/>
            <a:ea typeface="黑体" pitchFamily="49" charset="-122"/>
          </a:endParaRPr>
        </a:p>
      </dgm:t>
    </dgm:pt>
    <dgm:pt modelId="{939CD966-42F1-40B5-84CE-9BA42B5E494F}" type="parTrans" cxnId="{2A907A01-BED8-431B-8D74-13A8F1E9665E}">
      <dgm:prSet/>
      <dgm:spPr/>
      <dgm:t>
        <a:bodyPr/>
        <a:lstStyle/>
        <a:p>
          <a:endParaRPr lang="zh-CN" altLang="en-US" sz="1500">
            <a:solidFill>
              <a:schemeClr val="tx1"/>
            </a:solidFill>
            <a:latin typeface="黑体" pitchFamily="49" charset="-122"/>
            <a:ea typeface="黑体" pitchFamily="49" charset="-122"/>
          </a:endParaRPr>
        </a:p>
      </dgm:t>
    </dgm:pt>
    <dgm:pt modelId="{5E876661-2212-43C5-832D-8912CA38EACC}" type="sibTrans" cxnId="{2A907A01-BED8-431B-8D74-13A8F1E9665E}">
      <dgm:prSet/>
      <dgm:spPr/>
      <dgm:t>
        <a:bodyPr/>
        <a:lstStyle/>
        <a:p>
          <a:endParaRPr lang="zh-CN" altLang="en-US" sz="1500">
            <a:solidFill>
              <a:schemeClr val="tx1"/>
            </a:solidFill>
            <a:latin typeface="黑体" pitchFamily="49" charset="-122"/>
            <a:ea typeface="黑体" pitchFamily="49" charset="-122"/>
          </a:endParaRPr>
        </a:p>
      </dgm:t>
    </dgm:pt>
    <dgm:pt modelId="{49073937-6730-4985-8A32-BAA56A6A1283}">
      <dgm:prSet phldrT="[文本]" custT="1"/>
      <dgm:spPr/>
      <dgm:t>
        <a:bodyPr/>
        <a:lstStyle/>
        <a:p>
          <a:r>
            <a:rPr lang="zh-CN" altLang="en-US" sz="1500" dirty="0" smtClean="0">
              <a:solidFill>
                <a:schemeClr val="tx1"/>
              </a:solidFill>
              <a:latin typeface="黑体" pitchFamily="49" charset="-122"/>
              <a:ea typeface="黑体" pitchFamily="49" charset="-122"/>
            </a:rPr>
            <a:t>烟台市检察院汇总内控报告</a:t>
          </a:r>
          <a:endParaRPr lang="zh-CN" altLang="en-US" sz="1500" dirty="0">
            <a:solidFill>
              <a:schemeClr val="tx1"/>
            </a:solidFill>
            <a:latin typeface="黑体" pitchFamily="49" charset="-122"/>
            <a:ea typeface="黑体" pitchFamily="49" charset="-122"/>
          </a:endParaRPr>
        </a:p>
      </dgm:t>
    </dgm:pt>
    <dgm:pt modelId="{5FB18DCA-9F06-40D7-B839-0022209E0F0A}" type="parTrans" cxnId="{2D109ED9-9EA6-4AF3-A797-56CC4D7F07F1}">
      <dgm:prSet/>
      <dgm:spPr/>
      <dgm:t>
        <a:bodyPr/>
        <a:lstStyle/>
        <a:p>
          <a:endParaRPr lang="zh-CN" altLang="en-US" sz="1500">
            <a:solidFill>
              <a:schemeClr val="tx1"/>
            </a:solidFill>
            <a:latin typeface="黑体" pitchFamily="49" charset="-122"/>
            <a:ea typeface="黑体" pitchFamily="49" charset="-122"/>
          </a:endParaRPr>
        </a:p>
      </dgm:t>
    </dgm:pt>
    <dgm:pt modelId="{7C7A2085-6423-4C0C-A9F2-6265A2AAADED}" type="sibTrans" cxnId="{2D109ED9-9EA6-4AF3-A797-56CC4D7F07F1}">
      <dgm:prSet/>
      <dgm:spPr/>
      <dgm:t>
        <a:bodyPr/>
        <a:lstStyle/>
        <a:p>
          <a:endParaRPr lang="zh-CN" altLang="en-US" sz="1500">
            <a:solidFill>
              <a:schemeClr val="tx1"/>
            </a:solidFill>
            <a:latin typeface="黑体" pitchFamily="49" charset="-122"/>
            <a:ea typeface="黑体" pitchFamily="49" charset="-122"/>
          </a:endParaRPr>
        </a:p>
      </dgm:t>
    </dgm:pt>
    <dgm:pt modelId="{937C75AC-7AE5-48DF-94E3-1D52F222127C}">
      <dgm:prSet phldrT="[文本]" custT="1"/>
      <dgm:spPr/>
      <dgm:t>
        <a:bodyPr/>
        <a:lstStyle/>
        <a:p>
          <a:r>
            <a:rPr lang="zh-CN" altLang="en-US" sz="1500" dirty="0" smtClean="0">
              <a:solidFill>
                <a:schemeClr val="tx1"/>
              </a:solidFill>
              <a:latin typeface="黑体" pitchFamily="49" charset="-122"/>
              <a:ea typeface="黑体" pitchFamily="49" charset="-122"/>
            </a:rPr>
            <a:t>烟台市统计局（本级）内控报告</a:t>
          </a:r>
          <a:endParaRPr lang="zh-CN" altLang="en-US" sz="1500" dirty="0">
            <a:solidFill>
              <a:schemeClr val="tx1"/>
            </a:solidFill>
            <a:latin typeface="黑体" pitchFamily="49" charset="-122"/>
            <a:ea typeface="黑体" pitchFamily="49" charset="-122"/>
          </a:endParaRPr>
        </a:p>
      </dgm:t>
    </dgm:pt>
    <dgm:pt modelId="{3E3EBB52-FF4F-4651-9B38-92C15CE71E59}" type="parTrans" cxnId="{75F55709-6EB6-46AA-BE36-91960CD8C976}">
      <dgm:prSet/>
      <dgm:spPr/>
      <dgm:t>
        <a:bodyPr/>
        <a:lstStyle/>
        <a:p>
          <a:endParaRPr lang="zh-CN" altLang="en-US" sz="1500">
            <a:solidFill>
              <a:schemeClr val="tx1"/>
            </a:solidFill>
            <a:latin typeface="黑体" pitchFamily="49" charset="-122"/>
            <a:ea typeface="黑体" pitchFamily="49" charset="-122"/>
          </a:endParaRPr>
        </a:p>
      </dgm:t>
    </dgm:pt>
    <dgm:pt modelId="{677D1C2B-6573-4E83-B572-8D006F5EBB48}" type="sibTrans" cxnId="{75F55709-6EB6-46AA-BE36-91960CD8C976}">
      <dgm:prSet/>
      <dgm:spPr/>
      <dgm:t>
        <a:bodyPr/>
        <a:lstStyle/>
        <a:p>
          <a:endParaRPr lang="zh-CN" altLang="en-US" sz="1500">
            <a:solidFill>
              <a:schemeClr val="tx1"/>
            </a:solidFill>
            <a:latin typeface="黑体" pitchFamily="49" charset="-122"/>
            <a:ea typeface="黑体" pitchFamily="49" charset="-122"/>
          </a:endParaRPr>
        </a:p>
      </dgm:t>
    </dgm:pt>
    <dgm:pt modelId="{3B10D452-D44C-4D55-A138-FD970928FDED}">
      <dgm:prSet phldrT="[文本]" custT="1"/>
      <dgm:spPr/>
      <dgm:t>
        <a:bodyPr/>
        <a:lstStyle/>
        <a:p>
          <a:r>
            <a:rPr lang="zh-CN" altLang="en-US" sz="1500" dirty="0" smtClean="0">
              <a:solidFill>
                <a:schemeClr val="tx1"/>
              </a:solidFill>
              <a:latin typeface="黑体" pitchFamily="49" charset="-122"/>
              <a:ea typeface="黑体" pitchFamily="49" charset="-122"/>
            </a:rPr>
            <a:t>烟台市其他各部门汇总内控报告</a:t>
          </a:r>
          <a:endParaRPr lang="zh-CN" altLang="en-US" sz="1500" dirty="0">
            <a:solidFill>
              <a:schemeClr val="tx1"/>
            </a:solidFill>
            <a:latin typeface="黑体" pitchFamily="49" charset="-122"/>
            <a:ea typeface="黑体" pitchFamily="49" charset="-122"/>
          </a:endParaRPr>
        </a:p>
      </dgm:t>
    </dgm:pt>
    <dgm:pt modelId="{B49BFA02-C462-49C6-8865-4C7CB342DA39}" type="parTrans" cxnId="{71A39153-B516-43D8-A69E-A2668CE8F12A}">
      <dgm:prSet/>
      <dgm:spPr/>
      <dgm:t>
        <a:bodyPr/>
        <a:lstStyle/>
        <a:p>
          <a:endParaRPr lang="zh-CN" altLang="en-US" sz="1500">
            <a:solidFill>
              <a:schemeClr val="tx1"/>
            </a:solidFill>
            <a:latin typeface="黑体" pitchFamily="49" charset="-122"/>
            <a:ea typeface="黑体" pitchFamily="49" charset="-122"/>
          </a:endParaRPr>
        </a:p>
      </dgm:t>
    </dgm:pt>
    <dgm:pt modelId="{64CC075D-9734-4760-89A0-AF65FC395F11}" type="sibTrans" cxnId="{71A39153-B516-43D8-A69E-A2668CE8F12A}">
      <dgm:prSet/>
      <dgm:spPr/>
      <dgm:t>
        <a:bodyPr/>
        <a:lstStyle/>
        <a:p>
          <a:endParaRPr lang="zh-CN" altLang="en-US" sz="1500">
            <a:solidFill>
              <a:schemeClr val="tx1"/>
            </a:solidFill>
            <a:latin typeface="黑体" pitchFamily="49" charset="-122"/>
            <a:ea typeface="黑体" pitchFamily="49" charset="-122"/>
          </a:endParaRPr>
        </a:p>
      </dgm:t>
    </dgm:pt>
    <dgm:pt modelId="{A238DBB3-1A13-4BDB-9FCC-FD787CFA7FAF}">
      <dgm:prSet phldrT="[文本]" custT="1"/>
      <dgm:spPr/>
      <dgm:t>
        <a:bodyPr/>
        <a:lstStyle/>
        <a:p>
          <a:r>
            <a:rPr lang="zh-CN" altLang="en-US" sz="1500" dirty="0" smtClean="0">
              <a:solidFill>
                <a:schemeClr val="tx1"/>
              </a:solidFill>
              <a:latin typeface="黑体" pitchFamily="49" charset="-122"/>
              <a:ea typeface="黑体" pitchFamily="49" charset="-122"/>
            </a:rPr>
            <a:t>烟台市各区市内控报告</a:t>
          </a:r>
          <a:endParaRPr lang="zh-CN" altLang="en-US" sz="1500" dirty="0">
            <a:solidFill>
              <a:schemeClr val="tx1"/>
            </a:solidFill>
            <a:latin typeface="黑体" pitchFamily="49" charset="-122"/>
            <a:ea typeface="黑体" pitchFamily="49" charset="-122"/>
          </a:endParaRPr>
        </a:p>
      </dgm:t>
    </dgm:pt>
    <dgm:pt modelId="{A7896824-0BA6-4EF1-9EA4-AFD1643D47EA}" type="parTrans" cxnId="{3D5B373E-1BD1-4E62-A110-02945561C1FF}">
      <dgm:prSet/>
      <dgm:spPr/>
      <dgm:t>
        <a:bodyPr/>
        <a:lstStyle/>
        <a:p>
          <a:endParaRPr lang="zh-CN" altLang="en-US" sz="1500">
            <a:solidFill>
              <a:schemeClr val="tx1"/>
            </a:solidFill>
            <a:latin typeface="黑体" pitchFamily="49" charset="-122"/>
            <a:ea typeface="黑体" pitchFamily="49" charset="-122"/>
          </a:endParaRPr>
        </a:p>
      </dgm:t>
    </dgm:pt>
    <dgm:pt modelId="{8CF05DCD-5AF0-40A9-BEF2-C5AC7450ACDB}" type="sibTrans" cxnId="{3D5B373E-1BD1-4E62-A110-02945561C1FF}">
      <dgm:prSet/>
      <dgm:spPr/>
      <dgm:t>
        <a:bodyPr/>
        <a:lstStyle/>
        <a:p>
          <a:endParaRPr lang="zh-CN" altLang="en-US" sz="1500">
            <a:solidFill>
              <a:schemeClr val="tx1"/>
            </a:solidFill>
            <a:latin typeface="黑体" pitchFamily="49" charset="-122"/>
            <a:ea typeface="黑体" pitchFamily="49" charset="-122"/>
          </a:endParaRPr>
        </a:p>
      </dgm:t>
    </dgm:pt>
    <dgm:pt modelId="{B6057352-956C-4400-969D-5637F50552C5}">
      <dgm:prSet phldrT="[文本]" custT="1"/>
      <dgm:spPr/>
      <dgm:t>
        <a:bodyPr/>
        <a:lstStyle/>
        <a:p>
          <a:r>
            <a:rPr lang="zh-CN" altLang="en-US" sz="1500" dirty="0" smtClean="0">
              <a:solidFill>
                <a:schemeClr val="tx1"/>
              </a:solidFill>
              <a:latin typeface="黑体" pitchFamily="49" charset="-122"/>
              <a:ea typeface="黑体" pitchFamily="49" charset="-122"/>
            </a:rPr>
            <a:t>烟台市检察院（本级）内控报告</a:t>
          </a:r>
          <a:endParaRPr lang="zh-CN" altLang="en-US" sz="1500" dirty="0">
            <a:solidFill>
              <a:schemeClr val="tx1"/>
            </a:solidFill>
            <a:latin typeface="黑体" pitchFamily="49" charset="-122"/>
            <a:ea typeface="黑体" pitchFamily="49" charset="-122"/>
          </a:endParaRPr>
        </a:p>
      </dgm:t>
    </dgm:pt>
    <dgm:pt modelId="{6AFD0A92-CE46-4946-8A80-E7346F92A363}" type="parTrans" cxnId="{43F06F51-77A7-4A48-ADBB-EE8EF695301C}">
      <dgm:prSet/>
      <dgm:spPr/>
      <dgm:t>
        <a:bodyPr/>
        <a:lstStyle/>
        <a:p>
          <a:endParaRPr lang="zh-CN" altLang="en-US" sz="1500">
            <a:solidFill>
              <a:schemeClr val="tx1"/>
            </a:solidFill>
            <a:latin typeface="黑体" pitchFamily="49" charset="-122"/>
            <a:ea typeface="黑体" pitchFamily="49" charset="-122"/>
          </a:endParaRPr>
        </a:p>
      </dgm:t>
    </dgm:pt>
    <dgm:pt modelId="{CF316F77-E743-4161-B333-9B339FE9864D}" type="sibTrans" cxnId="{43F06F51-77A7-4A48-ADBB-EE8EF695301C}">
      <dgm:prSet/>
      <dgm:spPr/>
      <dgm:t>
        <a:bodyPr/>
        <a:lstStyle/>
        <a:p>
          <a:endParaRPr lang="zh-CN" altLang="en-US" sz="1500">
            <a:solidFill>
              <a:schemeClr val="tx1"/>
            </a:solidFill>
            <a:latin typeface="黑体" pitchFamily="49" charset="-122"/>
            <a:ea typeface="黑体" pitchFamily="49" charset="-122"/>
          </a:endParaRPr>
        </a:p>
      </dgm:t>
    </dgm:pt>
    <dgm:pt modelId="{3EC57662-3C89-44FD-BBB3-C1E54B961CB5}">
      <dgm:prSet phldrT="[文本]" custT="1"/>
      <dgm:spPr/>
      <dgm:t>
        <a:bodyPr/>
        <a:lstStyle/>
        <a:p>
          <a:r>
            <a:rPr lang="zh-CN" altLang="en-US" sz="1500" dirty="0" smtClean="0">
              <a:solidFill>
                <a:schemeClr val="tx1"/>
              </a:solidFill>
              <a:latin typeface="黑体" pitchFamily="49" charset="-122"/>
              <a:ea typeface="黑体" pitchFamily="49" charset="-122"/>
            </a:rPr>
            <a:t>烟台市检察院信息中心</a:t>
          </a:r>
          <a:endParaRPr lang="zh-CN" altLang="en-US" sz="1500" dirty="0">
            <a:solidFill>
              <a:schemeClr val="tx1"/>
            </a:solidFill>
            <a:latin typeface="黑体" pitchFamily="49" charset="-122"/>
            <a:ea typeface="黑体" pitchFamily="49" charset="-122"/>
          </a:endParaRPr>
        </a:p>
      </dgm:t>
    </dgm:pt>
    <dgm:pt modelId="{D361BAAD-C963-4E7D-BCAB-74BC5367364A}" type="parTrans" cxnId="{C87C968A-8C21-4239-8E3D-0AEFD065DB3D}">
      <dgm:prSet/>
      <dgm:spPr/>
      <dgm:t>
        <a:bodyPr/>
        <a:lstStyle/>
        <a:p>
          <a:endParaRPr lang="zh-CN" altLang="en-US" sz="1500">
            <a:solidFill>
              <a:schemeClr val="tx1"/>
            </a:solidFill>
            <a:latin typeface="黑体" pitchFamily="49" charset="-122"/>
            <a:ea typeface="黑体" pitchFamily="49" charset="-122"/>
          </a:endParaRPr>
        </a:p>
      </dgm:t>
    </dgm:pt>
    <dgm:pt modelId="{26CA1479-71DA-4D01-AD0F-66DCBFB1293F}" type="sibTrans" cxnId="{C87C968A-8C21-4239-8E3D-0AEFD065DB3D}">
      <dgm:prSet/>
      <dgm:spPr/>
      <dgm:t>
        <a:bodyPr/>
        <a:lstStyle/>
        <a:p>
          <a:endParaRPr lang="zh-CN" altLang="en-US" sz="1500">
            <a:solidFill>
              <a:schemeClr val="tx1"/>
            </a:solidFill>
            <a:latin typeface="黑体" pitchFamily="49" charset="-122"/>
            <a:ea typeface="黑体" pitchFamily="49" charset="-122"/>
          </a:endParaRPr>
        </a:p>
      </dgm:t>
    </dgm:pt>
    <dgm:pt modelId="{81AEAE91-B4B4-405F-A7A6-D04B0AC4D024}" type="pres">
      <dgm:prSet presAssocID="{03F11322-D38D-4C13-828A-7B078942DCC1}" presName="mainComposite" presStyleCnt="0">
        <dgm:presLayoutVars>
          <dgm:chPref val="1"/>
          <dgm:dir/>
          <dgm:animOne val="branch"/>
          <dgm:animLvl val="lvl"/>
          <dgm:resizeHandles val="exact"/>
        </dgm:presLayoutVars>
      </dgm:prSet>
      <dgm:spPr/>
      <dgm:t>
        <a:bodyPr/>
        <a:lstStyle/>
        <a:p>
          <a:endParaRPr lang="zh-CN" altLang="en-US"/>
        </a:p>
      </dgm:t>
    </dgm:pt>
    <dgm:pt modelId="{030C2C75-1AB4-4041-BDF7-D1B35E9FCE83}" type="pres">
      <dgm:prSet presAssocID="{03F11322-D38D-4C13-828A-7B078942DCC1}" presName="hierFlow" presStyleCnt="0"/>
      <dgm:spPr/>
    </dgm:pt>
    <dgm:pt modelId="{23052A32-E029-4B54-92E5-A4C51FC301A0}" type="pres">
      <dgm:prSet presAssocID="{03F11322-D38D-4C13-828A-7B078942DCC1}" presName="hierChild1" presStyleCnt="0">
        <dgm:presLayoutVars>
          <dgm:chPref val="1"/>
          <dgm:animOne val="branch"/>
          <dgm:animLvl val="lvl"/>
        </dgm:presLayoutVars>
      </dgm:prSet>
      <dgm:spPr/>
    </dgm:pt>
    <dgm:pt modelId="{204BEBCC-1A03-4F56-830C-48F276F4329A}" type="pres">
      <dgm:prSet presAssocID="{EF4009A8-828C-422D-94B1-852698AA2A47}" presName="Name14" presStyleCnt="0"/>
      <dgm:spPr/>
    </dgm:pt>
    <dgm:pt modelId="{D7562110-473B-4B42-9385-81063E373343}" type="pres">
      <dgm:prSet presAssocID="{EF4009A8-828C-422D-94B1-852698AA2A47}" presName="level1Shape" presStyleLbl="node0" presStyleIdx="0" presStyleCnt="1" custScaleX="143490">
        <dgm:presLayoutVars>
          <dgm:chPref val="3"/>
        </dgm:presLayoutVars>
      </dgm:prSet>
      <dgm:spPr/>
      <dgm:t>
        <a:bodyPr/>
        <a:lstStyle/>
        <a:p>
          <a:endParaRPr lang="zh-CN" altLang="en-US"/>
        </a:p>
      </dgm:t>
    </dgm:pt>
    <dgm:pt modelId="{4F32B110-DD7A-40C6-84D3-AE17F3202A53}" type="pres">
      <dgm:prSet presAssocID="{EF4009A8-828C-422D-94B1-852698AA2A47}" presName="hierChild2" presStyleCnt="0"/>
      <dgm:spPr/>
    </dgm:pt>
    <dgm:pt modelId="{25FAB026-F8BC-4F21-A9D1-C3F86A992CFC}" type="pres">
      <dgm:prSet presAssocID="{AB4B6E5D-8D2A-400A-91B1-AF302B522B71}" presName="Name19" presStyleLbl="parChTrans1D2" presStyleIdx="0" presStyleCnt="4"/>
      <dgm:spPr/>
      <dgm:t>
        <a:bodyPr/>
        <a:lstStyle/>
        <a:p>
          <a:endParaRPr lang="zh-CN" altLang="en-US"/>
        </a:p>
      </dgm:t>
    </dgm:pt>
    <dgm:pt modelId="{919B2FF1-82D5-4A27-8C4B-9D4E8EBAAEA4}" type="pres">
      <dgm:prSet presAssocID="{2CD4E21D-A08D-448F-BCAC-69508619B55D}" presName="Name21" presStyleCnt="0"/>
      <dgm:spPr/>
    </dgm:pt>
    <dgm:pt modelId="{75D0B6A9-174E-428B-B01B-8485AF0F54E2}" type="pres">
      <dgm:prSet presAssocID="{2CD4E21D-A08D-448F-BCAC-69508619B55D}" presName="level2Shape" presStyleLbl="node2" presStyleIdx="0" presStyleCnt="4"/>
      <dgm:spPr/>
      <dgm:t>
        <a:bodyPr/>
        <a:lstStyle/>
        <a:p>
          <a:endParaRPr lang="zh-CN" altLang="en-US"/>
        </a:p>
      </dgm:t>
    </dgm:pt>
    <dgm:pt modelId="{3DD1EB7F-B2B0-49E0-BC29-2F0AC598798E}" type="pres">
      <dgm:prSet presAssocID="{2CD4E21D-A08D-448F-BCAC-69508619B55D}" presName="hierChild3" presStyleCnt="0"/>
      <dgm:spPr/>
    </dgm:pt>
    <dgm:pt modelId="{AAC90EE9-BAE0-4905-A965-6C0E63A805CE}" type="pres">
      <dgm:prSet presAssocID="{CAB2EBBA-F41F-4379-B191-C5E39EC30BCC}" presName="Name19" presStyleLbl="parChTrans1D2" presStyleIdx="1" presStyleCnt="4"/>
      <dgm:spPr/>
      <dgm:t>
        <a:bodyPr/>
        <a:lstStyle/>
        <a:p>
          <a:endParaRPr lang="zh-CN" altLang="en-US"/>
        </a:p>
      </dgm:t>
    </dgm:pt>
    <dgm:pt modelId="{04849E90-AA21-4028-80D6-CD3C07D6CF20}" type="pres">
      <dgm:prSet presAssocID="{9D93693B-D266-44DF-8BAF-8AEDFD558F15}" presName="Name21" presStyleCnt="0"/>
      <dgm:spPr/>
    </dgm:pt>
    <dgm:pt modelId="{131ADEE5-8F8C-47ED-97C5-C42559C4359A}" type="pres">
      <dgm:prSet presAssocID="{9D93693B-D266-44DF-8BAF-8AEDFD558F15}" presName="level2Shape" presStyleLbl="node2" presStyleIdx="1" presStyleCnt="4"/>
      <dgm:spPr/>
      <dgm:t>
        <a:bodyPr/>
        <a:lstStyle/>
        <a:p>
          <a:endParaRPr lang="zh-CN" altLang="en-US"/>
        </a:p>
      </dgm:t>
    </dgm:pt>
    <dgm:pt modelId="{20D0BAB6-6098-46C2-8146-235FE593552E}" type="pres">
      <dgm:prSet presAssocID="{9D93693B-D266-44DF-8BAF-8AEDFD558F15}" presName="hierChild3" presStyleCnt="0"/>
      <dgm:spPr/>
    </dgm:pt>
    <dgm:pt modelId="{A3D26914-6EFC-4DB4-907F-59290A492A78}" type="pres">
      <dgm:prSet presAssocID="{F3E0320F-D107-41BD-9F08-16F2D38CA219}" presName="Name19" presStyleLbl="parChTrans1D3" presStyleIdx="0" presStyleCnt="5"/>
      <dgm:spPr/>
      <dgm:t>
        <a:bodyPr/>
        <a:lstStyle/>
        <a:p>
          <a:endParaRPr lang="zh-CN" altLang="en-US"/>
        </a:p>
      </dgm:t>
    </dgm:pt>
    <dgm:pt modelId="{E5447789-F44C-4BFB-84F0-0C1EA7815275}" type="pres">
      <dgm:prSet presAssocID="{13472C74-1B4D-451C-8F39-EA7AD9E12D0D}" presName="Name21" presStyleCnt="0"/>
      <dgm:spPr/>
    </dgm:pt>
    <dgm:pt modelId="{FAF81597-6C55-474D-A11F-07077C03B46E}" type="pres">
      <dgm:prSet presAssocID="{13472C74-1B4D-451C-8F39-EA7AD9E12D0D}" presName="level2Shape" presStyleLbl="node3" presStyleIdx="0" presStyleCnt="5"/>
      <dgm:spPr/>
      <dgm:t>
        <a:bodyPr/>
        <a:lstStyle/>
        <a:p>
          <a:endParaRPr lang="zh-CN" altLang="en-US"/>
        </a:p>
      </dgm:t>
    </dgm:pt>
    <dgm:pt modelId="{CE0A8D13-0BD2-4029-8C00-85455828EAA2}" type="pres">
      <dgm:prSet presAssocID="{13472C74-1B4D-451C-8F39-EA7AD9E12D0D}" presName="hierChild3" presStyleCnt="0"/>
      <dgm:spPr/>
    </dgm:pt>
    <dgm:pt modelId="{83772AAF-7663-4A0F-A685-CC0A5C1883E9}" type="pres">
      <dgm:prSet presAssocID="{939CD966-42F1-40B5-84CE-9BA42B5E494F}" presName="Name19" presStyleLbl="parChTrans1D3" presStyleIdx="1" presStyleCnt="5"/>
      <dgm:spPr/>
      <dgm:t>
        <a:bodyPr/>
        <a:lstStyle/>
        <a:p>
          <a:endParaRPr lang="zh-CN" altLang="en-US"/>
        </a:p>
      </dgm:t>
    </dgm:pt>
    <dgm:pt modelId="{E6540A39-6E7B-41E8-9D38-24900DE14AC1}" type="pres">
      <dgm:prSet presAssocID="{2E5592FE-D1A1-446E-A2E7-F4E4F1CC80FF}" presName="Name21" presStyleCnt="0"/>
      <dgm:spPr/>
    </dgm:pt>
    <dgm:pt modelId="{8CCDF630-D4A8-4AAA-824A-A7F6CFB31481}" type="pres">
      <dgm:prSet presAssocID="{2E5592FE-D1A1-446E-A2E7-F4E4F1CC80FF}" presName="level2Shape" presStyleLbl="node3" presStyleIdx="1" presStyleCnt="5"/>
      <dgm:spPr/>
      <dgm:t>
        <a:bodyPr/>
        <a:lstStyle/>
        <a:p>
          <a:endParaRPr lang="zh-CN" altLang="en-US"/>
        </a:p>
      </dgm:t>
    </dgm:pt>
    <dgm:pt modelId="{ED2BC22F-A453-4836-A4BD-5DB5A15EDA53}" type="pres">
      <dgm:prSet presAssocID="{2E5592FE-D1A1-446E-A2E7-F4E4F1CC80FF}" presName="hierChild3" presStyleCnt="0"/>
      <dgm:spPr/>
    </dgm:pt>
    <dgm:pt modelId="{21375EEC-9B72-480F-A020-52D95873B516}" type="pres">
      <dgm:prSet presAssocID="{3E3EBB52-FF4F-4651-9B38-92C15CE71E59}" presName="Name19" presStyleLbl="parChTrans1D4" presStyleIdx="0" presStyleCnt="3"/>
      <dgm:spPr/>
      <dgm:t>
        <a:bodyPr/>
        <a:lstStyle/>
        <a:p>
          <a:endParaRPr lang="zh-CN" altLang="en-US"/>
        </a:p>
      </dgm:t>
    </dgm:pt>
    <dgm:pt modelId="{379AB0B3-063A-4139-9D2C-D08AF3648838}" type="pres">
      <dgm:prSet presAssocID="{937C75AC-7AE5-48DF-94E3-1D52F222127C}" presName="Name21" presStyleCnt="0"/>
      <dgm:spPr/>
    </dgm:pt>
    <dgm:pt modelId="{DD1CE874-D036-423A-94CA-71C0F4796A6A}" type="pres">
      <dgm:prSet presAssocID="{937C75AC-7AE5-48DF-94E3-1D52F222127C}" presName="level2Shape" presStyleLbl="node4" presStyleIdx="0" presStyleCnt="3" custScaleX="116418"/>
      <dgm:spPr/>
      <dgm:t>
        <a:bodyPr/>
        <a:lstStyle/>
        <a:p>
          <a:endParaRPr lang="zh-CN" altLang="en-US"/>
        </a:p>
      </dgm:t>
    </dgm:pt>
    <dgm:pt modelId="{EFA8F498-5C24-4362-B498-2D9273A298CE}" type="pres">
      <dgm:prSet presAssocID="{937C75AC-7AE5-48DF-94E3-1D52F222127C}" presName="hierChild3" presStyleCnt="0"/>
      <dgm:spPr/>
    </dgm:pt>
    <dgm:pt modelId="{DCA5EEFA-50E9-46D9-AB57-2AB577100D59}" type="pres">
      <dgm:prSet presAssocID="{5FB18DCA-9F06-40D7-B839-0022209E0F0A}" presName="Name19" presStyleLbl="parChTrans1D3" presStyleIdx="2" presStyleCnt="5"/>
      <dgm:spPr/>
      <dgm:t>
        <a:bodyPr/>
        <a:lstStyle/>
        <a:p>
          <a:endParaRPr lang="zh-CN" altLang="en-US"/>
        </a:p>
      </dgm:t>
    </dgm:pt>
    <dgm:pt modelId="{EBDE09BF-09FC-4303-8F71-084DCDE8A008}" type="pres">
      <dgm:prSet presAssocID="{49073937-6730-4985-8A32-BAA56A6A1283}" presName="Name21" presStyleCnt="0"/>
      <dgm:spPr/>
    </dgm:pt>
    <dgm:pt modelId="{71AD3E19-B1A2-4E3F-9FAD-8A625CCC0EC0}" type="pres">
      <dgm:prSet presAssocID="{49073937-6730-4985-8A32-BAA56A6A1283}" presName="level2Shape" presStyleLbl="node3" presStyleIdx="2" presStyleCnt="5"/>
      <dgm:spPr/>
      <dgm:t>
        <a:bodyPr/>
        <a:lstStyle/>
        <a:p>
          <a:endParaRPr lang="zh-CN" altLang="en-US"/>
        </a:p>
      </dgm:t>
    </dgm:pt>
    <dgm:pt modelId="{1E40FBAF-C27E-4BAB-BD3D-CEA1295F7D1B}" type="pres">
      <dgm:prSet presAssocID="{49073937-6730-4985-8A32-BAA56A6A1283}" presName="hierChild3" presStyleCnt="0"/>
      <dgm:spPr/>
    </dgm:pt>
    <dgm:pt modelId="{D6FD79AC-BCBF-4920-BE2D-05B27D6E2605}" type="pres">
      <dgm:prSet presAssocID="{6AFD0A92-CE46-4946-8A80-E7346F92A363}" presName="Name19" presStyleLbl="parChTrans1D4" presStyleIdx="1" presStyleCnt="3"/>
      <dgm:spPr/>
      <dgm:t>
        <a:bodyPr/>
        <a:lstStyle/>
        <a:p>
          <a:endParaRPr lang="zh-CN" altLang="en-US"/>
        </a:p>
      </dgm:t>
    </dgm:pt>
    <dgm:pt modelId="{09EA8BFC-3DC2-402B-A483-6CA1C93036A3}" type="pres">
      <dgm:prSet presAssocID="{B6057352-956C-4400-969D-5637F50552C5}" presName="Name21" presStyleCnt="0"/>
      <dgm:spPr/>
    </dgm:pt>
    <dgm:pt modelId="{1306B80F-AC7D-42EC-8C12-395F69F50364}" type="pres">
      <dgm:prSet presAssocID="{B6057352-956C-4400-969D-5637F50552C5}" presName="level2Shape" presStyleLbl="node4" presStyleIdx="1" presStyleCnt="3" custScaleX="122544"/>
      <dgm:spPr/>
      <dgm:t>
        <a:bodyPr/>
        <a:lstStyle/>
        <a:p>
          <a:endParaRPr lang="zh-CN" altLang="en-US"/>
        </a:p>
      </dgm:t>
    </dgm:pt>
    <dgm:pt modelId="{A82D199B-2381-499C-96D7-CBA6CA894036}" type="pres">
      <dgm:prSet presAssocID="{B6057352-956C-4400-969D-5637F50552C5}" presName="hierChild3" presStyleCnt="0"/>
      <dgm:spPr/>
    </dgm:pt>
    <dgm:pt modelId="{5714089A-0539-4AF7-9D9F-CC0D27EBF86F}" type="pres">
      <dgm:prSet presAssocID="{D361BAAD-C963-4E7D-BCAB-74BC5367364A}" presName="Name19" presStyleLbl="parChTrans1D4" presStyleIdx="2" presStyleCnt="3"/>
      <dgm:spPr/>
      <dgm:t>
        <a:bodyPr/>
        <a:lstStyle/>
        <a:p>
          <a:endParaRPr lang="zh-CN" altLang="en-US"/>
        </a:p>
      </dgm:t>
    </dgm:pt>
    <dgm:pt modelId="{70907F72-ED63-4EF4-B3AE-EA3D4E0925E2}" type="pres">
      <dgm:prSet presAssocID="{3EC57662-3C89-44FD-BBB3-C1E54B961CB5}" presName="Name21" presStyleCnt="0"/>
      <dgm:spPr/>
    </dgm:pt>
    <dgm:pt modelId="{7BB241B1-65F8-4769-8589-6AB56ABBBA0C}" type="pres">
      <dgm:prSet presAssocID="{3EC57662-3C89-44FD-BBB3-C1E54B961CB5}" presName="level2Shape" presStyleLbl="node4" presStyleIdx="2" presStyleCnt="3" custScaleX="109125"/>
      <dgm:spPr/>
      <dgm:t>
        <a:bodyPr/>
        <a:lstStyle/>
        <a:p>
          <a:endParaRPr lang="zh-CN" altLang="en-US"/>
        </a:p>
      </dgm:t>
    </dgm:pt>
    <dgm:pt modelId="{0C432DD4-A20E-4392-888C-22FA1FB8C304}" type="pres">
      <dgm:prSet presAssocID="{3EC57662-3C89-44FD-BBB3-C1E54B961CB5}" presName="hierChild3" presStyleCnt="0"/>
      <dgm:spPr/>
    </dgm:pt>
    <dgm:pt modelId="{3CA45648-01D7-4F2B-BA5E-78E138840D18}" type="pres">
      <dgm:prSet presAssocID="{B49BFA02-C462-49C6-8865-4C7CB342DA39}" presName="Name19" presStyleLbl="parChTrans1D3" presStyleIdx="3" presStyleCnt="5"/>
      <dgm:spPr/>
      <dgm:t>
        <a:bodyPr/>
        <a:lstStyle/>
        <a:p>
          <a:endParaRPr lang="zh-CN" altLang="en-US"/>
        </a:p>
      </dgm:t>
    </dgm:pt>
    <dgm:pt modelId="{40E5D0EE-4157-437E-8193-E1CBF55FBAFE}" type="pres">
      <dgm:prSet presAssocID="{3B10D452-D44C-4D55-A138-FD970928FDED}" presName="Name21" presStyleCnt="0"/>
      <dgm:spPr/>
    </dgm:pt>
    <dgm:pt modelId="{B22B08F0-C0FF-4297-8A43-C34DE87B7CA4}" type="pres">
      <dgm:prSet presAssocID="{3B10D452-D44C-4D55-A138-FD970928FDED}" presName="level2Shape" presStyleLbl="node3" presStyleIdx="3" presStyleCnt="5" custScaleX="115546"/>
      <dgm:spPr/>
      <dgm:t>
        <a:bodyPr/>
        <a:lstStyle/>
        <a:p>
          <a:endParaRPr lang="zh-CN" altLang="en-US"/>
        </a:p>
      </dgm:t>
    </dgm:pt>
    <dgm:pt modelId="{E45AA989-2A3A-43AD-BDE2-F296E38964C8}" type="pres">
      <dgm:prSet presAssocID="{3B10D452-D44C-4D55-A138-FD970928FDED}" presName="hierChild3" presStyleCnt="0"/>
      <dgm:spPr/>
    </dgm:pt>
    <dgm:pt modelId="{7B96EF2B-B4CE-467E-BBB6-038707133B3B}" type="pres">
      <dgm:prSet presAssocID="{A7896824-0BA6-4EF1-9EA4-AFD1643D47EA}" presName="Name19" presStyleLbl="parChTrans1D3" presStyleIdx="4" presStyleCnt="5"/>
      <dgm:spPr/>
      <dgm:t>
        <a:bodyPr/>
        <a:lstStyle/>
        <a:p>
          <a:endParaRPr lang="zh-CN" altLang="en-US"/>
        </a:p>
      </dgm:t>
    </dgm:pt>
    <dgm:pt modelId="{B44A91EB-2C52-498E-87FE-D161CB21E909}" type="pres">
      <dgm:prSet presAssocID="{A238DBB3-1A13-4BDB-9FCC-FD787CFA7FAF}" presName="Name21" presStyleCnt="0"/>
      <dgm:spPr/>
    </dgm:pt>
    <dgm:pt modelId="{EE8ECC87-EE7E-4AD0-88D7-B01B9FFC0378}" type="pres">
      <dgm:prSet presAssocID="{A238DBB3-1A13-4BDB-9FCC-FD787CFA7FAF}" presName="level2Shape" presStyleLbl="node3" presStyleIdx="4" presStyleCnt="5"/>
      <dgm:spPr/>
      <dgm:t>
        <a:bodyPr/>
        <a:lstStyle/>
        <a:p>
          <a:endParaRPr lang="zh-CN" altLang="en-US"/>
        </a:p>
      </dgm:t>
    </dgm:pt>
    <dgm:pt modelId="{6157B4B2-9F93-4D44-8A85-57A01FFD77DB}" type="pres">
      <dgm:prSet presAssocID="{A238DBB3-1A13-4BDB-9FCC-FD787CFA7FAF}" presName="hierChild3" presStyleCnt="0"/>
      <dgm:spPr/>
    </dgm:pt>
    <dgm:pt modelId="{57045C28-BF6F-4588-B8FF-71A3D443DB7B}" type="pres">
      <dgm:prSet presAssocID="{1254B0B5-5E5C-4D6C-9CE7-E65B8C507790}" presName="Name19" presStyleLbl="parChTrans1D2" presStyleIdx="2" presStyleCnt="4"/>
      <dgm:spPr/>
      <dgm:t>
        <a:bodyPr/>
        <a:lstStyle/>
        <a:p>
          <a:endParaRPr lang="zh-CN" altLang="en-US"/>
        </a:p>
      </dgm:t>
    </dgm:pt>
    <dgm:pt modelId="{3A505613-A232-4A14-993C-DE197B6F50AF}" type="pres">
      <dgm:prSet presAssocID="{BF5F39BE-786F-4C70-8E6A-56F3FCFCD34D}" presName="Name21" presStyleCnt="0"/>
      <dgm:spPr/>
    </dgm:pt>
    <dgm:pt modelId="{43C282B8-04E7-4C3F-B49F-847BF1968896}" type="pres">
      <dgm:prSet presAssocID="{BF5F39BE-786F-4C70-8E6A-56F3FCFCD34D}" presName="level2Shape" presStyleLbl="node2" presStyleIdx="2" presStyleCnt="4"/>
      <dgm:spPr/>
      <dgm:t>
        <a:bodyPr/>
        <a:lstStyle/>
        <a:p>
          <a:endParaRPr lang="zh-CN" altLang="en-US"/>
        </a:p>
      </dgm:t>
    </dgm:pt>
    <dgm:pt modelId="{191D2B20-77B4-42E5-A113-7C3E29A86484}" type="pres">
      <dgm:prSet presAssocID="{BF5F39BE-786F-4C70-8E6A-56F3FCFCD34D}" presName="hierChild3" presStyleCnt="0"/>
      <dgm:spPr/>
    </dgm:pt>
    <dgm:pt modelId="{F66B89EF-A31F-4CA4-85AA-E38FBFB78251}" type="pres">
      <dgm:prSet presAssocID="{7F946F01-6AE7-4BB9-BA0D-B04502593B09}" presName="Name19" presStyleLbl="parChTrans1D2" presStyleIdx="3" presStyleCnt="4"/>
      <dgm:spPr/>
      <dgm:t>
        <a:bodyPr/>
        <a:lstStyle/>
        <a:p>
          <a:endParaRPr lang="zh-CN" altLang="en-US"/>
        </a:p>
      </dgm:t>
    </dgm:pt>
    <dgm:pt modelId="{1FE46996-D501-4135-AB3E-D8AAECA389E2}" type="pres">
      <dgm:prSet presAssocID="{4AB3FB73-A892-46F5-B803-3FE95A306D46}" presName="Name21" presStyleCnt="0"/>
      <dgm:spPr/>
    </dgm:pt>
    <dgm:pt modelId="{3615976C-3C48-425E-BD3E-5A2C45B89972}" type="pres">
      <dgm:prSet presAssocID="{4AB3FB73-A892-46F5-B803-3FE95A306D46}" presName="level2Shape" presStyleLbl="node2" presStyleIdx="3" presStyleCnt="4" custScaleX="108180"/>
      <dgm:spPr/>
      <dgm:t>
        <a:bodyPr/>
        <a:lstStyle/>
        <a:p>
          <a:endParaRPr lang="zh-CN" altLang="en-US"/>
        </a:p>
      </dgm:t>
    </dgm:pt>
    <dgm:pt modelId="{7934C81B-FA81-41FD-9B8D-AAB89D942821}" type="pres">
      <dgm:prSet presAssocID="{4AB3FB73-A892-46F5-B803-3FE95A306D46}" presName="hierChild3" presStyleCnt="0"/>
      <dgm:spPr/>
    </dgm:pt>
    <dgm:pt modelId="{2AEC73CB-C2B2-42AD-A891-187D9EBE3F1F}" type="pres">
      <dgm:prSet presAssocID="{03F11322-D38D-4C13-828A-7B078942DCC1}" presName="bgShapesFlow" presStyleCnt="0"/>
      <dgm:spPr/>
    </dgm:pt>
  </dgm:ptLst>
  <dgm:cxnLst>
    <dgm:cxn modelId="{0B43D0F8-056B-49C8-8554-4D92A53A419B}" type="presOf" srcId="{3EC57662-3C89-44FD-BBB3-C1E54B961CB5}" destId="{7BB241B1-65F8-4769-8589-6AB56ABBBA0C}" srcOrd="0" destOrd="0" presId="urn:microsoft.com/office/officeart/2005/8/layout/hierarchy6"/>
    <dgm:cxn modelId="{ECD09F36-BDB6-4A08-85C8-D0A8308BCC47}" type="presOf" srcId="{B6057352-956C-4400-969D-5637F50552C5}" destId="{1306B80F-AC7D-42EC-8C12-395F69F50364}" srcOrd="0" destOrd="0" presId="urn:microsoft.com/office/officeart/2005/8/layout/hierarchy6"/>
    <dgm:cxn modelId="{2A907A01-BED8-431B-8D74-13A8F1E9665E}" srcId="{9D93693B-D266-44DF-8BAF-8AEDFD558F15}" destId="{2E5592FE-D1A1-446E-A2E7-F4E4F1CC80FF}" srcOrd="1" destOrd="0" parTransId="{939CD966-42F1-40B5-84CE-9BA42B5E494F}" sibTransId="{5E876661-2212-43C5-832D-8912CA38EACC}"/>
    <dgm:cxn modelId="{658BF7E5-6994-47AE-BE52-28E12CC5452B}" srcId="{9D93693B-D266-44DF-8BAF-8AEDFD558F15}" destId="{13472C74-1B4D-451C-8F39-EA7AD9E12D0D}" srcOrd="0" destOrd="0" parTransId="{F3E0320F-D107-41BD-9F08-16F2D38CA219}" sibTransId="{58B3347A-3244-4DBC-BC21-0552E3DA6144}"/>
    <dgm:cxn modelId="{571F4F92-6EDF-4620-9E08-AB6E3F0FFF2C}" type="presOf" srcId="{F3E0320F-D107-41BD-9F08-16F2D38CA219}" destId="{A3D26914-6EFC-4DB4-907F-59290A492A78}" srcOrd="0" destOrd="0" presId="urn:microsoft.com/office/officeart/2005/8/layout/hierarchy6"/>
    <dgm:cxn modelId="{AAE7FBA5-0A43-4F5D-AA96-DFC5FEA9F210}" type="presOf" srcId="{3B10D452-D44C-4D55-A138-FD970928FDED}" destId="{B22B08F0-C0FF-4297-8A43-C34DE87B7CA4}" srcOrd="0" destOrd="0" presId="urn:microsoft.com/office/officeart/2005/8/layout/hierarchy6"/>
    <dgm:cxn modelId="{B7169E1E-12BA-4E30-A653-8B2450FF0F4B}" srcId="{EF4009A8-828C-422D-94B1-852698AA2A47}" destId="{4AB3FB73-A892-46F5-B803-3FE95A306D46}" srcOrd="3" destOrd="0" parTransId="{7F946F01-6AE7-4BB9-BA0D-B04502593B09}" sibTransId="{5CBB686D-474D-4882-99A1-8F8376FDBBE4}"/>
    <dgm:cxn modelId="{A4D22A88-CD1B-4981-989E-5F03EA8AA63A}" type="presOf" srcId="{2E5592FE-D1A1-446E-A2E7-F4E4F1CC80FF}" destId="{8CCDF630-D4A8-4AAA-824A-A7F6CFB31481}" srcOrd="0" destOrd="0" presId="urn:microsoft.com/office/officeart/2005/8/layout/hierarchy6"/>
    <dgm:cxn modelId="{42697BC2-745E-476C-8A8F-6BA084F2A9E7}" type="presOf" srcId="{A7896824-0BA6-4EF1-9EA4-AFD1643D47EA}" destId="{7B96EF2B-B4CE-467E-BBB6-038707133B3B}" srcOrd="0" destOrd="0" presId="urn:microsoft.com/office/officeart/2005/8/layout/hierarchy6"/>
    <dgm:cxn modelId="{D6963329-6096-4FE7-A74D-A0BD1E4D1483}" srcId="{EF4009A8-828C-422D-94B1-852698AA2A47}" destId="{BF5F39BE-786F-4C70-8E6A-56F3FCFCD34D}" srcOrd="2" destOrd="0" parTransId="{1254B0B5-5E5C-4D6C-9CE7-E65B8C507790}" sibTransId="{389984CD-6669-4E08-A573-61A86A55FC00}"/>
    <dgm:cxn modelId="{2D109ED9-9EA6-4AF3-A797-56CC4D7F07F1}" srcId="{9D93693B-D266-44DF-8BAF-8AEDFD558F15}" destId="{49073937-6730-4985-8A32-BAA56A6A1283}" srcOrd="2" destOrd="0" parTransId="{5FB18DCA-9F06-40D7-B839-0022209E0F0A}" sibTransId="{7C7A2085-6423-4C0C-A9F2-6265A2AAADED}"/>
    <dgm:cxn modelId="{71A39153-B516-43D8-A69E-A2668CE8F12A}" srcId="{9D93693B-D266-44DF-8BAF-8AEDFD558F15}" destId="{3B10D452-D44C-4D55-A138-FD970928FDED}" srcOrd="3" destOrd="0" parTransId="{B49BFA02-C462-49C6-8865-4C7CB342DA39}" sibTransId="{64CC075D-9734-4760-89A0-AF65FC395F11}"/>
    <dgm:cxn modelId="{FA496D8C-D4BF-4F82-95E2-9D07012E1C18}" type="presOf" srcId="{03F11322-D38D-4C13-828A-7B078942DCC1}" destId="{81AEAE91-B4B4-405F-A7A6-D04B0AC4D024}" srcOrd="0" destOrd="0" presId="urn:microsoft.com/office/officeart/2005/8/layout/hierarchy6"/>
    <dgm:cxn modelId="{9819272D-B7DA-477A-8278-9DE0C4A8F6E4}" type="presOf" srcId="{AB4B6E5D-8D2A-400A-91B1-AF302B522B71}" destId="{25FAB026-F8BC-4F21-A9D1-C3F86A992CFC}" srcOrd="0" destOrd="0" presId="urn:microsoft.com/office/officeart/2005/8/layout/hierarchy6"/>
    <dgm:cxn modelId="{75F55709-6EB6-46AA-BE36-91960CD8C976}" srcId="{2E5592FE-D1A1-446E-A2E7-F4E4F1CC80FF}" destId="{937C75AC-7AE5-48DF-94E3-1D52F222127C}" srcOrd="0" destOrd="0" parTransId="{3E3EBB52-FF4F-4651-9B38-92C15CE71E59}" sibTransId="{677D1C2B-6573-4E83-B572-8D006F5EBB48}"/>
    <dgm:cxn modelId="{55623CFB-5358-4406-B397-C459AF1485EC}" type="presOf" srcId="{939CD966-42F1-40B5-84CE-9BA42B5E494F}" destId="{83772AAF-7663-4A0F-A685-CC0A5C1883E9}" srcOrd="0" destOrd="0" presId="urn:microsoft.com/office/officeart/2005/8/layout/hierarchy6"/>
    <dgm:cxn modelId="{3D5B373E-1BD1-4E62-A110-02945561C1FF}" srcId="{9D93693B-D266-44DF-8BAF-8AEDFD558F15}" destId="{A238DBB3-1A13-4BDB-9FCC-FD787CFA7FAF}" srcOrd="4" destOrd="0" parTransId="{A7896824-0BA6-4EF1-9EA4-AFD1643D47EA}" sibTransId="{8CF05DCD-5AF0-40A9-BEF2-C5AC7450ACDB}"/>
    <dgm:cxn modelId="{52E0792E-FADF-4A5E-9C8F-81D0664BECC6}" type="presOf" srcId="{A238DBB3-1A13-4BDB-9FCC-FD787CFA7FAF}" destId="{EE8ECC87-EE7E-4AD0-88D7-B01B9FFC0378}" srcOrd="0" destOrd="0" presId="urn:microsoft.com/office/officeart/2005/8/layout/hierarchy6"/>
    <dgm:cxn modelId="{43F06F51-77A7-4A48-ADBB-EE8EF695301C}" srcId="{49073937-6730-4985-8A32-BAA56A6A1283}" destId="{B6057352-956C-4400-969D-5637F50552C5}" srcOrd="0" destOrd="0" parTransId="{6AFD0A92-CE46-4946-8A80-E7346F92A363}" sibTransId="{CF316F77-E743-4161-B333-9B339FE9864D}"/>
    <dgm:cxn modelId="{910C56F8-F2E5-40A5-A192-B654FD1F3A73}" srcId="{EF4009A8-828C-422D-94B1-852698AA2A47}" destId="{9D93693B-D266-44DF-8BAF-8AEDFD558F15}" srcOrd="1" destOrd="0" parTransId="{CAB2EBBA-F41F-4379-B191-C5E39EC30BCC}" sibTransId="{2D823C3B-3289-4505-8282-BB5C74D0E7B1}"/>
    <dgm:cxn modelId="{59F56730-3873-4C1C-9F60-1DC046DE333B}" type="presOf" srcId="{13472C74-1B4D-451C-8F39-EA7AD9E12D0D}" destId="{FAF81597-6C55-474D-A11F-07077C03B46E}" srcOrd="0" destOrd="0" presId="urn:microsoft.com/office/officeart/2005/8/layout/hierarchy6"/>
    <dgm:cxn modelId="{08EC3C73-210E-49F9-8E89-7E0DC754B3FB}" type="presOf" srcId="{7F946F01-6AE7-4BB9-BA0D-B04502593B09}" destId="{F66B89EF-A31F-4CA4-85AA-E38FBFB78251}" srcOrd="0" destOrd="0" presId="urn:microsoft.com/office/officeart/2005/8/layout/hierarchy6"/>
    <dgm:cxn modelId="{314AA1F8-8215-4C09-89C9-2458465DEE73}" type="presOf" srcId="{4AB3FB73-A892-46F5-B803-3FE95A306D46}" destId="{3615976C-3C48-425E-BD3E-5A2C45B89972}" srcOrd="0" destOrd="0" presId="urn:microsoft.com/office/officeart/2005/8/layout/hierarchy6"/>
    <dgm:cxn modelId="{8AE9D282-D531-4792-AB0A-FEC8AC807B79}" type="presOf" srcId="{2CD4E21D-A08D-448F-BCAC-69508619B55D}" destId="{75D0B6A9-174E-428B-B01B-8485AF0F54E2}" srcOrd="0" destOrd="0" presId="urn:microsoft.com/office/officeart/2005/8/layout/hierarchy6"/>
    <dgm:cxn modelId="{AE9B138C-8E6D-4216-AD4D-1B01560CE420}" type="presOf" srcId="{1254B0B5-5E5C-4D6C-9CE7-E65B8C507790}" destId="{57045C28-BF6F-4588-B8FF-71A3D443DB7B}" srcOrd="0" destOrd="0" presId="urn:microsoft.com/office/officeart/2005/8/layout/hierarchy6"/>
    <dgm:cxn modelId="{ECE7F5EB-A7F7-4C86-9B04-FC711C325A16}" type="presOf" srcId="{D361BAAD-C963-4E7D-BCAB-74BC5367364A}" destId="{5714089A-0539-4AF7-9D9F-CC0D27EBF86F}" srcOrd="0" destOrd="0" presId="urn:microsoft.com/office/officeart/2005/8/layout/hierarchy6"/>
    <dgm:cxn modelId="{C87C968A-8C21-4239-8E3D-0AEFD065DB3D}" srcId="{49073937-6730-4985-8A32-BAA56A6A1283}" destId="{3EC57662-3C89-44FD-BBB3-C1E54B961CB5}" srcOrd="1" destOrd="0" parTransId="{D361BAAD-C963-4E7D-BCAB-74BC5367364A}" sibTransId="{26CA1479-71DA-4D01-AD0F-66DCBFB1293F}"/>
    <dgm:cxn modelId="{3896334F-FDCE-4D91-B373-473A78F755B8}" type="presOf" srcId="{BF5F39BE-786F-4C70-8E6A-56F3FCFCD34D}" destId="{43C282B8-04E7-4C3F-B49F-847BF1968896}" srcOrd="0" destOrd="0" presId="urn:microsoft.com/office/officeart/2005/8/layout/hierarchy6"/>
    <dgm:cxn modelId="{740BC7A4-1DE4-48E9-8B23-5F811B25A398}" srcId="{03F11322-D38D-4C13-828A-7B078942DCC1}" destId="{EF4009A8-828C-422D-94B1-852698AA2A47}" srcOrd="0" destOrd="0" parTransId="{A28C2203-1689-498B-BA09-1B55845D30B9}" sibTransId="{FEC758B9-0841-43C4-8B51-5B8D48E3F3BA}"/>
    <dgm:cxn modelId="{7DF7C8BD-AAD0-47C4-9574-73B74B094276}" type="presOf" srcId="{5FB18DCA-9F06-40D7-B839-0022209E0F0A}" destId="{DCA5EEFA-50E9-46D9-AB57-2AB577100D59}" srcOrd="0" destOrd="0" presId="urn:microsoft.com/office/officeart/2005/8/layout/hierarchy6"/>
    <dgm:cxn modelId="{D06A2F89-9A76-4842-8C29-71BC02D8425D}" type="presOf" srcId="{CAB2EBBA-F41F-4379-B191-C5E39EC30BCC}" destId="{AAC90EE9-BAE0-4905-A965-6C0E63A805CE}" srcOrd="0" destOrd="0" presId="urn:microsoft.com/office/officeart/2005/8/layout/hierarchy6"/>
    <dgm:cxn modelId="{1AEAF22C-9464-4D6B-9D63-DF9F0BB6849D}" type="presOf" srcId="{6AFD0A92-CE46-4946-8A80-E7346F92A363}" destId="{D6FD79AC-BCBF-4920-BE2D-05B27D6E2605}" srcOrd="0" destOrd="0" presId="urn:microsoft.com/office/officeart/2005/8/layout/hierarchy6"/>
    <dgm:cxn modelId="{9C464B82-CBE2-4DAC-B4F8-7353DE787533}" type="presOf" srcId="{B49BFA02-C462-49C6-8865-4C7CB342DA39}" destId="{3CA45648-01D7-4F2B-BA5E-78E138840D18}" srcOrd="0" destOrd="0" presId="urn:microsoft.com/office/officeart/2005/8/layout/hierarchy6"/>
    <dgm:cxn modelId="{39519C58-77F9-4AE2-B84A-E4CDF94610B0}" type="presOf" srcId="{937C75AC-7AE5-48DF-94E3-1D52F222127C}" destId="{DD1CE874-D036-423A-94CA-71C0F4796A6A}" srcOrd="0" destOrd="0" presId="urn:microsoft.com/office/officeart/2005/8/layout/hierarchy6"/>
    <dgm:cxn modelId="{6475E0D3-9133-4418-917E-48D47C9034AB}" type="presOf" srcId="{9D93693B-D266-44DF-8BAF-8AEDFD558F15}" destId="{131ADEE5-8F8C-47ED-97C5-C42559C4359A}" srcOrd="0" destOrd="0" presId="urn:microsoft.com/office/officeart/2005/8/layout/hierarchy6"/>
    <dgm:cxn modelId="{A766E0BC-722D-4C46-BB2D-42EC631168CE}" type="presOf" srcId="{EF4009A8-828C-422D-94B1-852698AA2A47}" destId="{D7562110-473B-4B42-9385-81063E373343}" srcOrd="0" destOrd="0" presId="urn:microsoft.com/office/officeart/2005/8/layout/hierarchy6"/>
    <dgm:cxn modelId="{FA4E4E40-4FCF-47DC-80FE-4EF3CF287690}" type="presOf" srcId="{49073937-6730-4985-8A32-BAA56A6A1283}" destId="{71AD3E19-B1A2-4E3F-9FAD-8A625CCC0EC0}" srcOrd="0" destOrd="0" presId="urn:microsoft.com/office/officeart/2005/8/layout/hierarchy6"/>
    <dgm:cxn modelId="{41B98E3C-D9A7-48AF-9480-5E878CA89840}" type="presOf" srcId="{3E3EBB52-FF4F-4651-9B38-92C15CE71E59}" destId="{21375EEC-9B72-480F-A020-52D95873B516}" srcOrd="0" destOrd="0" presId="urn:microsoft.com/office/officeart/2005/8/layout/hierarchy6"/>
    <dgm:cxn modelId="{F3AD9AA4-04E9-4F31-B6EA-49D947184DD7}" srcId="{EF4009A8-828C-422D-94B1-852698AA2A47}" destId="{2CD4E21D-A08D-448F-BCAC-69508619B55D}" srcOrd="0" destOrd="0" parTransId="{AB4B6E5D-8D2A-400A-91B1-AF302B522B71}" sibTransId="{3F831C44-14E5-4E79-920C-930B4023422F}"/>
    <dgm:cxn modelId="{45E12FB9-C8CE-45A0-93D6-8DE68FB15BC7}" type="presParOf" srcId="{81AEAE91-B4B4-405F-A7A6-D04B0AC4D024}" destId="{030C2C75-1AB4-4041-BDF7-D1B35E9FCE83}" srcOrd="0" destOrd="0" presId="urn:microsoft.com/office/officeart/2005/8/layout/hierarchy6"/>
    <dgm:cxn modelId="{B9A0EE12-5835-46FC-B187-8E4DE2A8902F}" type="presParOf" srcId="{030C2C75-1AB4-4041-BDF7-D1B35E9FCE83}" destId="{23052A32-E029-4B54-92E5-A4C51FC301A0}" srcOrd="0" destOrd="0" presId="urn:microsoft.com/office/officeart/2005/8/layout/hierarchy6"/>
    <dgm:cxn modelId="{3EE5EC97-E591-4E2D-9DFC-4E030B95FCDA}" type="presParOf" srcId="{23052A32-E029-4B54-92E5-A4C51FC301A0}" destId="{204BEBCC-1A03-4F56-830C-48F276F4329A}" srcOrd="0" destOrd="0" presId="urn:microsoft.com/office/officeart/2005/8/layout/hierarchy6"/>
    <dgm:cxn modelId="{1FBACA13-3F06-4BC7-A113-15C6ED2BDC28}" type="presParOf" srcId="{204BEBCC-1A03-4F56-830C-48F276F4329A}" destId="{D7562110-473B-4B42-9385-81063E373343}" srcOrd="0" destOrd="0" presId="urn:microsoft.com/office/officeart/2005/8/layout/hierarchy6"/>
    <dgm:cxn modelId="{7A4D6F95-CCA6-411C-8A86-0EE093EE3C03}" type="presParOf" srcId="{204BEBCC-1A03-4F56-830C-48F276F4329A}" destId="{4F32B110-DD7A-40C6-84D3-AE17F3202A53}" srcOrd="1" destOrd="0" presId="urn:microsoft.com/office/officeart/2005/8/layout/hierarchy6"/>
    <dgm:cxn modelId="{197DC06C-D3D4-488A-AA20-FA12E5407803}" type="presParOf" srcId="{4F32B110-DD7A-40C6-84D3-AE17F3202A53}" destId="{25FAB026-F8BC-4F21-A9D1-C3F86A992CFC}" srcOrd="0" destOrd="0" presId="urn:microsoft.com/office/officeart/2005/8/layout/hierarchy6"/>
    <dgm:cxn modelId="{1CE77BA4-7D72-4F70-841C-56CC0A6B35B5}" type="presParOf" srcId="{4F32B110-DD7A-40C6-84D3-AE17F3202A53}" destId="{919B2FF1-82D5-4A27-8C4B-9D4E8EBAAEA4}" srcOrd="1" destOrd="0" presId="urn:microsoft.com/office/officeart/2005/8/layout/hierarchy6"/>
    <dgm:cxn modelId="{6C887A14-5FB5-4C8E-89F8-FC0C85122770}" type="presParOf" srcId="{919B2FF1-82D5-4A27-8C4B-9D4E8EBAAEA4}" destId="{75D0B6A9-174E-428B-B01B-8485AF0F54E2}" srcOrd="0" destOrd="0" presId="urn:microsoft.com/office/officeart/2005/8/layout/hierarchy6"/>
    <dgm:cxn modelId="{9D29AD5B-7171-4A6A-9FBB-A9CF59A42DFD}" type="presParOf" srcId="{919B2FF1-82D5-4A27-8C4B-9D4E8EBAAEA4}" destId="{3DD1EB7F-B2B0-49E0-BC29-2F0AC598798E}" srcOrd="1" destOrd="0" presId="urn:microsoft.com/office/officeart/2005/8/layout/hierarchy6"/>
    <dgm:cxn modelId="{7FA4C745-A57A-42F3-9674-73A7FF209C81}" type="presParOf" srcId="{4F32B110-DD7A-40C6-84D3-AE17F3202A53}" destId="{AAC90EE9-BAE0-4905-A965-6C0E63A805CE}" srcOrd="2" destOrd="0" presId="urn:microsoft.com/office/officeart/2005/8/layout/hierarchy6"/>
    <dgm:cxn modelId="{F48CC3A2-8572-490E-BFF7-DFE5C01B0F50}" type="presParOf" srcId="{4F32B110-DD7A-40C6-84D3-AE17F3202A53}" destId="{04849E90-AA21-4028-80D6-CD3C07D6CF20}" srcOrd="3" destOrd="0" presId="urn:microsoft.com/office/officeart/2005/8/layout/hierarchy6"/>
    <dgm:cxn modelId="{7DC42C1F-A757-4839-9CBB-9E5D3762B182}" type="presParOf" srcId="{04849E90-AA21-4028-80D6-CD3C07D6CF20}" destId="{131ADEE5-8F8C-47ED-97C5-C42559C4359A}" srcOrd="0" destOrd="0" presId="urn:microsoft.com/office/officeart/2005/8/layout/hierarchy6"/>
    <dgm:cxn modelId="{9DB739AA-2C83-4656-9B23-B9412DC8234A}" type="presParOf" srcId="{04849E90-AA21-4028-80D6-CD3C07D6CF20}" destId="{20D0BAB6-6098-46C2-8146-235FE593552E}" srcOrd="1" destOrd="0" presId="urn:microsoft.com/office/officeart/2005/8/layout/hierarchy6"/>
    <dgm:cxn modelId="{66C085A5-1D66-4539-A053-81154FE23DF4}" type="presParOf" srcId="{20D0BAB6-6098-46C2-8146-235FE593552E}" destId="{A3D26914-6EFC-4DB4-907F-59290A492A78}" srcOrd="0" destOrd="0" presId="urn:microsoft.com/office/officeart/2005/8/layout/hierarchy6"/>
    <dgm:cxn modelId="{05F4797B-A851-4DD2-9517-6D119E9AAE2B}" type="presParOf" srcId="{20D0BAB6-6098-46C2-8146-235FE593552E}" destId="{E5447789-F44C-4BFB-84F0-0C1EA7815275}" srcOrd="1" destOrd="0" presId="urn:microsoft.com/office/officeart/2005/8/layout/hierarchy6"/>
    <dgm:cxn modelId="{FFCA35BE-E02D-4BB9-95AF-548EF6893DAF}" type="presParOf" srcId="{E5447789-F44C-4BFB-84F0-0C1EA7815275}" destId="{FAF81597-6C55-474D-A11F-07077C03B46E}" srcOrd="0" destOrd="0" presId="urn:microsoft.com/office/officeart/2005/8/layout/hierarchy6"/>
    <dgm:cxn modelId="{68A2CED8-C9E3-4B50-A97C-0DA6227F279F}" type="presParOf" srcId="{E5447789-F44C-4BFB-84F0-0C1EA7815275}" destId="{CE0A8D13-0BD2-4029-8C00-85455828EAA2}" srcOrd="1" destOrd="0" presId="urn:microsoft.com/office/officeart/2005/8/layout/hierarchy6"/>
    <dgm:cxn modelId="{C95486E3-B709-4380-9EE0-B72B3D476BEB}" type="presParOf" srcId="{20D0BAB6-6098-46C2-8146-235FE593552E}" destId="{83772AAF-7663-4A0F-A685-CC0A5C1883E9}" srcOrd="2" destOrd="0" presId="urn:microsoft.com/office/officeart/2005/8/layout/hierarchy6"/>
    <dgm:cxn modelId="{D7D1774C-2E6F-41AC-A16B-02BF4C5D911C}" type="presParOf" srcId="{20D0BAB6-6098-46C2-8146-235FE593552E}" destId="{E6540A39-6E7B-41E8-9D38-24900DE14AC1}" srcOrd="3" destOrd="0" presId="urn:microsoft.com/office/officeart/2005/8/layout/hierarchy6"/>
    <dgm:cxn modelId="{3C46D0A9-99BC-4A18-98DC-98B9A92008C0}" type="presParOf" srcId="{E6540A39-6E7B-41E8-9D38-24900DE14AC1}" destId="{8CCDF630-D4A8-4AAA-824A-A7F6CFB31481}" srcOrd="0" destOrd="0" presId="urn:microsoft.com/office/officeart/2005/8/layout/hierarchy6"/>
    <dgm:cxn modelId="{DD5D60E6-A81F-4061-AB49-3124BC045F4D}" type="presParOf" srcId="{E6540A39-6E7B-41E8-9D38-24900DE14AC1}" destId="{ED2BC22F-A453-4836-A4BD-5DB5A15EDA53}" srcOrd="1" destOrd="0" presId="urn:microsoft.com/office/officeart/2005/8/layout/hierarchy6"/>
    <dgm:cxn modelId="{C21A8C83-4604-4DF3-A362-9A37131565F2}" type="presParOf" srcId="{ED2BC22F-A453-4836-A4BD-5DB5A15EDA53}" destId="{21375EEC-9B72-480F-A020-52D95873B516}" srcOrd="0" destOrd="0" presId="urn:microsoft.com/office/officeart/2005/8/layout/hierarchy6"/>
    <dgm:cxn modelId="{C1418E05-BF5B-4F65-927E-E8ED616DDFD8}" type="presParOf" srcId="{ED2BC22F-A453-4836-A4BD-5DB5A15EDA53}" destId="{379AB0B3-063A-4139-9D2C-D08AF3648838}" srcOrd="1" destOrd="0" presId="urn:microsoft.com/office/officeart/2005/8/layout/hierarchy6"/>
    <dgm:cxn modelId="{453D37D4-5590-435E-8648-8D0117ED31A3}" type="presParOf" srcId="{379AB0B3-063A-4139-9D2C-D08AF3648838}" destId="{DD1CE874-D036-423A-94CA-71C0F4796A6A}" srcOrd="0" destOrd="0" presId="urn:microsoft.com/office/officeart/2005/8/layout/hierarchy6"/>
    <dgm:cxn modelId="{A8F5D6D8-EACB-4CDD-9463-F6195EEAB928}" type="presParOf" srcId="{379AB0B3-063A-4139-9D2C-D08AF3648838}" destId="{EFA8F498-5C24-4362-B498-2D9273A298CE}" srcOrd="1" destOrd="0" presId="urn:microsoft.com/office/officeart/2005/8/layout/hierarchy6"/>
    <dgm:cxn modelId="{071C3EA6-AA25-4E7F-B0D5-8C49E2CD5B76}" type="presParOf" srcId="{20D0BAB6-6098-46C2-8146-235FE593552E}" destId="{DCA5EEFA-50E9-46D9-AB57-2AB577100D59}" srcOrd="4" destOrd="0" presId="urn:microsoft.com/office/officeart/2005/8/layout/hierarchy6"/>
    <dgm:cxn modelId="{C5A5CA63-6D0C-497F-8AD9-E12F450185C9}" type="presParOf" srcId="{20D0BAB6-6098-46C2-8146-235FE593552E}" destId="{EBDE09BF-09FC-4303-8F71-084DCDE8A008}" srcOrd="5" destOrd="0" presId="urn:microsoft.com/office/officeart/2005/8/layout/hierarchy6"/>
    <dgm:cxn modelId="{AE2CCCE7-4328-463F-85A5-87CAC3762BCF}" type="presParOf" srcId="{EBDE09BF-09FC-4303-8F71-084DCDE8A008}" destId="{71AD3E19-B1A2-4E3F-9FAD-8A625CCC0EC0}" srcOrd="0" destOrd="0" presId="urn:microsoft.com/office/officeart/2005/8/layout/hierarchy6"/>
    <dgm:cxn modelId="{900A452E-CE9F-4FDD-9C45-EA7DFA6A9DE8}" type="presParOf" srcId="{EBDE09BF-09FC-4303-8F71-084DCDE8A008}" destId="{1E40FBAF-C27E-4BAB-BD3D-CEA1295F7D1B}" srcOrd="1" destOrd="0" presId="urn:microsoft.com/office/officeart/2005/8/layout/hierarchy6"/>
    <dgm:cxn modelId="{A6CB3197-6287-4662-BE3F-F725C247B603}" type="presParOf" srcId="{1E40FBAF-C27E-4BAB-BD3D-CEA1295F7D1B}" destId="{D6FD79AC-BCBF-4920-BE2D-05B27D6E2605}" srcOrd="0" destOrd="0" presId="urn:microsoft.com/office/officeart/2005/8/layout/hierarchy6"/>
    <dgm:cxn modelId="{96AD52E7-869D-4EBA-B025-C06EF1885F03}" type="presParOf" srcId="{1E40FBAF-C27E-4BAB-BD3D-CEA1295F7D1B}" destId="{09EA8BFC-3DC2-402B-A483-6CA1C93036A3}" srcOrd="1" destOrd="0" presId="urn:microsoft.com/office/officeart/2005/8/layout/hierarchy6"/>
    <dgm:cxn modelId="{BC0BF9F6-6311-4B45-BE50-0ED87A6FCF24}" type="presParOf" srcId="{09EA8BFC-3DC2-402B-A483-6CA1C93036A3}" destId="{1306B80F-AC7D-42EC-8C12-395F69F50364}" srcOrd="0" destOrd="0" presId="urn:microsoft.com/office/officeart/2005/8/layout/hierarchy6"/>
    <dgm:cxn modelId="{1871FFD8-FDFD-44E9-90EF-0E8A9F353DBC}" type="presParOf" srcId="{09EA8BFC-3DC2-402B-A483-6CA1C93036A3}" destId="{A82D199B-2381-499C-96D7-CBA6CA894036}" srcOrd="1" destOrd="0" presId="urn:microsoft.com/office/officeart/2005/8/layout/hierarchy6"/>
    <dgm:cxn modelId="{896E481A-2A14-47BD-B587-7F5F37C207A5}" type="presParOf" srcId="{1E40FBAF-C27E-4BAB-BD3D-CEA1295F7D1B}" destId="{5714089A-0539-4AF7-9D9F-CC0D27EBF86F}" srcOrd="2" destOrd="0" presId="urn:microsoft.com/office/officeart/2005/8/layout/hierarchy6"/>
    <dgm:cxn modelId="{86F9ECF1-B9D1-47F6-85BC-4D1AB56ACA08}" type="presParOf" srcId="{1E40FBAF-C27E-4BAB-BD3D-CEA1295F7D1B}" destId="{70907F72-ED63-4EF4-B3AE-EA3D4E0925E2}" srcOrd="3" destOrd="0" presId="urn:microsoft.com/office/officeart/2005/8/layout/hierarchy6"/>
    <dgm:cxn modelId="{85B9FA0F-2040-4017-B920-E8311E1F4140}" type="presParOf" srcId="{70907F72-ED63-4EF4-B3AE-EA3D4E0925E2}" destId="{7BB241B1-65F8-4769-8589-6AB56ABBBA0C}" srcOrd="0" destOrd="0" presId="urn:microsoft.com/office/officeart/2005/8/layout/hierarchy6"/>
    <dgm:cxn modelId="{5EA32732-BC61-4969-8EBC-6470A0960770}" type="presParOf" srcId="{70907F72-ED63-4EF4-B3AE-EA3D4E0925E2}" destId="{0C432DD4-A20E-4392-888C-22FA1FB8C304}" srcOrd="1" destOrd="0" presId="urn:microsoft.com/office/officeart/2005/8/layout/hierarchy6"/>
    <dgm:cxn modelId="{762E6DCC-53E3-4B8E-ADA8-FFF86F8EB0A8}" type="presParOf" srcId="{20D0BAB6-6098-46C2-8146-235FE593552E}" destId="{3CA45648-01D7-4F2B-BA5E-78E138840D18}" srcOrd="6" destOrd="0" presId="urn:microsoft.com/office/officeart/2005/8/layout/hierarchy6"/>
    <dgm:cxn modelId="{21D40426-5D0B-4DC3-95C1-79658D4AD217}" type="presParOf" srcId="{20D0BAB6-6098-46C2-8146-235FE593552E}" destId="{40E5D0EE-4157-437E-8193-E1CBF55FBAFE}" srcOrd="7" destOrd="0" presId="urn:microsoft.com/office/officeart/2005/8/layout/hierarchy6"/>
    <dgm:cxn modelId="{7F397989-1336-4EFA-952C-52557D76BAA5}" type="presParOf" srcId="{40E5D0EE-4157-437E-8193-E1CBF55FBAFE}" destId="{B22B08F0-C0FF-4297-8A43-C34DE87B7CA4}" srcOrd="0" destOrd="0" presId="urn:microsoft.com/office/officeart/2005/8/layout/hierarchy6"/>
    <dgm:cxn modelId="{FF2324B9-CCF7-449C-997D-D14D5695BD91}" type="presParOf" srcId="{40E5D0EE-4157-437E-8193-E1CBF55FBAFE}" destId="{E45AA989-2A3A-43AD-BDE2-F296E38964C8}" srcOrd="1" destOrd="0" presId="urn:microsoft.com/office/officeart/2005/8/layout/hierarchy6"/>
    <dgm:cxn modelId="{C50A93BE-B0AB-4938-9E55-B54048F54F94}" type="presParOf" srcId="{20D0BAB6-6098-46C2-8146-235FE593552E}" destId="{7B96EF2B-B4CE-467E-BBB6-038707133B3B}" srcOrd="8" destOrd="0" presId="urn:microsoft.com/office/officeart/2005/8/layout/hierarchy6"/>
    <dgm:cxn modelId="{F54E0F09-C57C-4701-8294-51357DDD816B}" type="presParOf" srcId="{20D0BAB6-6098-46C2-8146-235FE593552E}" destId="{B44A91EB-2C52-498E-87FE-D161CB21E909}" srcOrd="9" destOrd="0" presId="urn:microsoft.com/office/officeart/2005/8/layout/hierarchy6"/>
    <dgm:cxn modelId="{2617ED02-4543-43B9-A157-4A348F428E2B}" type="presParOf" srcId="{B44A91EB-2C52-498E-87FE-D161CB21E909}" destId="{EE8ECC87-EE7E-4AD0-88D7-B01B9FFC0378}" srcOrd="0" destOrd="0" presId="urn:microsoft.com/office/officeart/2005/8/layout/hierarchy6"/>
    <dgm:cxn modelId="{05463971-4D24-4048-A99F-6883B5D665CC}" type="presParOf" srcId="{B44A91EB-2C52-498E-87FE-D161CB21E909}" destId="{6157B4B2-9F93-4D44-8A85-57A01FFD77DB}" srcOrd="1" destOrd="0" presId="urn:microsoft.com/office/officeart/2005/8/layout/hierarchy6"/>
    <dgm:cxn modelId="{5B10BDB7-2D4E-4657-B6BE-32EB77F13B5D}" type="presParOf" srcId="{4F32B110-DD7A-40C6-84D3-AE17F3202A53}" destId="{57045C28-BF6F-4588-B8FF-71A3D443DB7B}" srcOrd="4" destOrd="0" presId="urn:microsoft.com/office/officeart/2005/8/layout/hierarchy6"/>
    <dgm:cxn modelId="{6D70AD98-0A29-411D-8F2B-E45A6742AEC5}" type="presParOf" srcId="{4F32B110-DD7A-40C6-84D3-AE17F3202A53}" destId="{3A505613-A232-4A14-993C-DE197B6F50AF}" srcOrd="5" destOrd="0" presId="urn:microsoft.com/office/officeart/2005/8/layout/hierarchy6"/>
    <dgm:cxn modelId="{D0783F5A-19A6-4596-A77A-A8385CB0BB9E}" type="presParOf" srcId="{3A505613-A232-4A14-993C-DE197B6F50AF}" destId="{43C282B8-04E7-4C3F-B49F-847BF1968896}" srcOrd="0" destOrd="0" presId="urn:microsoft.com/office/officeart/2005/8/layout/hierarchy6"/>
    <dgm:cxn modelId="{86E25D98-2635-4E69-AE5B-CE903847C572}" type="presParOf" srcId="{3A505613-A232-4A14-993C-DE197B6F50AF}" destId="{191D2B20-77B4-42E5-A113-7C3E29A86484}" srcOrd="1" destOrd="0" presId="urn:microsoft.com/office/officeart/2005/8/layout/hierarchy6"/>
    <dgm:cxn modelId="{CE19215D-ABBF-4F66-860A-7F70136559A3}" type="presParOf" srcId="{4F32B110-DD7A-40C6-84D3-AE17F3202A53}" destId="{F66B89EF-A31F-4CA4-85AA-E38FBFB78251}" srcOrd="6" destOrd="0" presId="urn:microsoft.com/office/officeart/2005/8/layout/hierarchy6"/>
    <dgm:cxn modelId="{49935A44-F50F-4857-A8AE-C2D9564733DC}" type="presParOf" srcId="{4F32B110-DD7A-40C6-84D3-AE17F3202A53}" destId="{1FE46996-D501-4135-AB3E-D8AAECA389E2}" srcOrd="7" destOrd="0" presId="urn:microsoft.com/office/officeart/2005/8/layout/hierarchy6"/>
    <dgm:cxn modelId="{0CE4CCC1-43C7-4893-8229-3AA1B843F626}" type="presParOf" srcId="{1FE46996-D501-4135-AB3E-D8AAECA389E2}" destId="{3615976C-3C48-425E-BD3E-5A2C45B89972}" srcOrd="0" destOrd="0" presId="urn:microsoft.com/office/officeart/2005/8/layout/hierarchy6"/>
    <dgm:cxn modelId="{B4B3FC9C-7920-4F90-8408-B5E2F79B1663}" type="presParOf" srcId="{1FE46996-D501-4135-AB3E-D8AAECA389E2}" destId="{7934C81B-FA81-41FD-9B8D-AAB89D942821}" srcOrd="1" destOrd="0" presId="urn:microsoft.com/office/officeart/2005/8/layout/hierarchy6"/>
    <dgm:cxn modelId="{6711BE99-C0C8-44C6-B807-343C95137619}" type="presParOf" srcId="{81AEAE91-B4B4-405F-A7A6-D04B0AC4D024}" destId="{2AEC73CB-C2B2-42AD-A891-187D9EBE3F1F}"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A32107F-7941-40D9-BBF1-A24D4124BE72}" type="doc">
      <dgm:prSet loTypeId="urn:microsoft.com/office/officeart/2005/8/layout/process2" loCatId="process" qsTypeId="urn:microsoft.com/office/officeart/2005/8/quickstyle/simple1" qsCatId="simple" csTypeId="urn:microsoft.com/office/officeart/2005/8/colors/colorful1" csCatId="colorful" phldr="1"/>
      <dgm:spPr/>
    </dgm:pt>
    <dgm:pt modelId="{D43EBF56-ADDA-443D-A627-CFCD6A9B475D}">
      <dgm:prSet phldrT="[文本]"/>
      <dgm:spPr/>
      <dgm:t>
        <a:bodyPr/>
        <a:lstStyle/>
        <a:p>
          <a:r>
            <a:rPr lang="zh-CN" altLang="en-US" dirty="0" smtClean="0">
              <a:latin typeface="黑体" pitchFamily="49" charset="-122"/>
              <a:ea typeface="黑体" pitchFamily="49" charset="-122"/>
            </a:rPr>
            <a:t>软件安装</a:t>
          </a:r>
          <a:endParaRPr lang="zh-CN" altLang="en-US" dirty="0">
            <a:latin typeface="黑体" pitchFamily="49" charset="-122"/>
            <a:ea typeface="黑体" pitchFamily="49" charset="-122"/>
          </a:endParaRPr>
        </a:p>
      </dgm:t>
    </dgm:pt>
    <dgm:pt modelId="{0DF7FB04-80A1-4293-9C79-D40901AF6DC0}" type="parTrans" cxnId="{ABCA4664-1E6A-4F4F-9AB4-21BCF1AA3437}">
      <dgm:prSet/>
      <dgm:spPr/>
      <dgm:t>
        <a:bodyPr/>
        <a:lstStyle/>
        <a:p>
          <a:endParaRPr lang="zh-CN" altLang="en-US">
            <a:latin typeface="黑体" pitchFamily="49" charset="-122"/>
            <a:ea typeface="黑体" pitchFamily="49" charset="-122"/>
          </a:endParaRPr>
        </a:p>
      </dgm:t>
    </dgm:pt>
    <dgm:pt modelId="{4F476F15-EE11-4C5A-B887-157659D10462}" type="sibTrans" cxnId="{ABCA4664-1E6A-4F4F-9AB4-21BCF1AA3437}">
      <dgm:prSet/>
      <dgm:spPr/>
      <dgm:t>
        <a:bodyPr/>
        <a:lstStyle/>
        <a:p>
          <a:endParaRPr lang="zh-CN" altLang="en-US">
            <a:latin typeface="黑体" pitchFamily="49" charset="-122"/>
            <a:ea typeface="黑体" pitchFamily="49" charset="-122"/>
          </a:endParaRPr>
        </a:p>
      </dgm:t>
    </dgm:pt>
    <dgm:pt modelId="{7ACC6EB8-1FD9-4DA9-B8CD-31C68FB29577}">
      <dgm:prSet phldrT="[文本]"/>
      <dgm:spPr/>
      <dgm:t>
        <a:bodyPr/>
        <a:lstStyle/>
        <a:p>
          <a:r>
            <a:rPr lang="zh-CN" altLang="en-US" dirty="0" smtClean="0">
              <a:latin typeface="黑体" pitchFamily="49" charset="-122"/>
              <a:ea typeface="黑体" pitchFamily="49" charset="-122"/>
            </a:rPr>
            <a:t>参数导入</a:t>
          </a:r>
          <a:endParaRPr lang="zh-CN" altLang="en-US" dirty="0">
            <a:latin typeface="黑体" pitchFamily="49" charset="-122"/>
            <a:ea typeface="黑体" pitchFamily="49" charset="-122"/>
          </a:endParaRPr>
        </a:p>
      </dgm:t>
    </dgm:pt>
    <dgm:pt modelId="{8442A201-A128-43A6-8C83-E56C94B4DE1A}" type="parTrans" cxnId="{8C25B390-0E5E-42BD-BEBC-BE8B33229EAE}">
      <dgm:prSet/>
      <dgm:spPr/>
      <dgm:t>
        <a:bodyPr/>
        <a:lstStyle/>
        <a:p>
          <a:endParaRPr lang="zh-CN" altLang="en-US">
            <a:latin typeface="黑体" pitchFamily="49" charset="-122"/>
            <a:ea typeface="黑体" pitchFamily="49" charset="-122"/>
          </a:endParaRPr>
        </a:p>
      </dgm:t>
    </dgm:pt>
    <dgm:pt modelId="{EC1F9F91-8496-40A6-9E22-3FD62CC521E3}" type="sibTrans" cxnId="{8C25B390-0E5E-42BD-BEBC-BE8B33229EAE}">
      <dgm:prSet/>
      <dgm:spPr/>
      <dgm:t>
        <a:bodyPr/>
        <a:lstStyle/>
        <a:p>
          <a:endParaRPr lang="zh-CN" altLang="en-US">
            <a:latin typeface="黑体" pitchFamily="49" charset="-122"/>
            <a:ea typeface="黑体" pitchFamily="49" charset="-122"/>
          </a:endParaRPr>
        </a:p>
      </dgm:t>
    </dgm:pt>
    <dgm:pt modelId="{5F24A41A-C5B7-4FF5-9E67-D3E147FB0E0F}">
      <dgm:prSet phldrT="[文本]"/>
      <dgm:spPr/>
      <dgm:t>
        <a:bodyPr/>
        <a:lstStyle/>
        <a:p>
          <a:r>
            <a:rPr lang="zh-CN" altLang="en-US" dirty="0" smtClean="0">
              <a:latin typeface="黑体" pitchFamily="49" charset="-122"/>
              <a:ea typeface="黑体" pitchFamily="49" charset="-122"/>
            </a:rPr>
            <a:t>参数更新</a:t>
          </a:r>
          <a:endParaRPr lang="zh-CN" altLang="en-US" dirty="0">
            <a:latin typeface="黑体" pitchFamily="49" charset="-122"/>
            <a:ea typeface="黑体" pitchFamily="49" charset="-122"/>
          </a:endParaRPr>
        </a:p>
      </dgm:t>
    </dgm:pt>
    <dgm:pt modelId="{FFB94F1E-6642-4DF1-926E-0F378810CC39}" type="parTrans" cxnId="{04AFA0D9-0133-4765-B199-D04D2403E933}">
      <dgm:prSet/>
      <dgm:spPr/>
      <dgm:t>
        <a:bodyPr/>
        <a:lstStyle/>
        <a:p>
          <a:endParaRPr lang="zh-CN" altLang="en-US">
            <a:latin typeface="黑体" pitchFamily="49" charset="-122"/>
            <a:ea typeface="黑体" pitchFamily="49" charset="-122"/>
          </a:endParaRPr>
        </a:p>
      </dgm:t>
    </dgm:pt>
    <dgm:pt modelId="{FBCE3D22-7C03-476C-A4DD-50AF0A4D4B16}" type="sibTrans" cxnId="{04AFA0D9-0133-4765-B199-D04D2403E933}">
      <dgm:prSet/>
      <dgm:spPr/>
      <dgm:t>
        <a:bodyPr/>
        <a:lstStyle/>
        <a:p>
          <a:endParaRPr lang="zh-CN" altLang="en-US">
            <a:latin typeface="黑体" pitchFamily="49" charset="-122"/>
            <a:ea typeface="黑体" pitchFamily="49" charset="-122"/>
          </a:endParaRPr>
        </a:p>
      </dgm:t>
    </dgm:pt>
    <dgm:pt modelId="{2A9690E9-D67B-43EC-96F6-700EE664B345}" type="pres">
      <dgm:prSet presAssocID="{0A32107F-7941-40D9-BBF1-A24D4124BE72}" presName="linearFlow" presStyleCnt="0">
        <dgm:presLayoutVars>
          <dgm:resizeHandles val="exact"/>
        </dgm:presLayoutVars>
      </dgm:prSet>
      <dgm:spPr/>
    </dgm:pt>
    <dgm:pt modelId="{378B6858-8FAE-4ECA-86C1-EAA524EA55A4}" type="pres">
      <dgm:prSet presAssocID="{D43EBF56-ADDA-443D-A627-CFCD6A9B475D}" presName="node" presStyleLbl="node1" presStyleIdx="0" presStyleCnt="3">
        <dgm:presLayoutVars>
          <dgm:bulletEnabled val="1"/>
        </dgm:presLayoutVars>
      </dgm:prSet>
      <dgm:spPr/>
      <dgm:t>
        <a:bodyPr/>
        <a:lstStyle/>
        <a:p>
          <a:endParaRPr lang="zh-CN" altLang="en-US"/>
        </a:p>
      </dgm:t>
    </dgm:pt>
    <dgm:pt modelId="{B2F9080F-A49F-4E23-9670-37ADEFFD5F99}" type="pres">
      <dgm:prSet presAssocID="{4F476F15-EE11-4C5A-B887-157659D10462}" presName="sibTrans" presStyleLbl="sibTrans2D1" presStyleIdx="0" presStyleCnt="2"/>
      <dgm:spPr/>
      <dgm:t>
        <a:bodyPr/>
        <a:lstStyle/>
        <a:p>
          <a:endParaRPr lang="zh-CN" altLang="en-US"/>
        </a:p>
      </dgm:t>
    </dgm:pt>
    <dgm:pt modelId="{67264D3C-8229-4B92-BA75-B3D6B07DA62D}" type="pres">
      <dgm:prSet presAssocID="{4F476F15-EE11-4C5A-B887-157659D10462}" presName="connectorText" presStyleLbl="sibTrans2D1" presStyleIdx="0" presStyleCnt="2"/>
      <dgm:spPr/>
      <dgm:t>
        <a:bodyPr/>
        <a:lstStyle/>
        <a:p>
          <a:endParaRPr lang="zh-CN" altLang="en-US"/>
        </a:p>
      </dgm:t>
    </dgm:pt>
    <dgm:pt modelId="{92E0C38C-7535-4C19-8B1A-0F1413E598E2}" type="pres">
      <dgm:prSet presAssocID="{7ACC6EB8-1FD9-4DA9-B8CD-31C68FB29577}" presName="node" presStyleLbl="node1" presStyleIdx="1" presStyleCnt="3">
        <dgm:presLayoutVars>
          <dgm:bulletEnabled val="1"/>
        </dgm:presLayoutVars>
      </dgm:prSet>
      <dgm:spPr/>
      <dgm:t>
        <a:bodyPr/>
        <a:lstStyle/>
        <a:p>
          <a:endParaRPr lang="zh-CN" altLang="en-US"/>
        </a:p>
      </dgm:t>
    </dgm:pt>
    <dgm:pt modelId="{5396FA14-0BBC-44C0-AD27-DC16BD23A9CF}" type="pres">
      <dgm:prSet presAssocID="{EC1F9F91-8496-40A6-9E22-3FD62CC521E3}" presName="sibTrans" presStyleLbl="sibTrans2D1" presStyleIdx="1" presStyleCnt="2"/>
      <dgm:spPr/>
      <dgm:t>
        <a:bodyPr/>
        <a:lstStyle/>
        <a:p>
          <a:endParaRPr lang="zh-CN" altLang="en-US"/>
        </a:p>
      </dgm:t>
    </dgm:pt>
    <dgm:pt modelId="{343966A9-5CD0-43B7-97F9-E537519D0CFF}" type="pres">
      <dgm:prSet presAssocID="{EC1F9F91-8496-40A6-9E22-3FD62CC521E3}" presName="connectorText" presStyleLbl="sibTrans2D1" presStyleIdx="1" presStyleCnt="2"/>
      <dgm:spPr/>
      <dgm:t>
        <a:bodyPr/>
        <a:lstStyle/>
        <a:p>
          <a:endParaRPr lang="zh-CN" altLang="en-US"/>
        </a:p>
      </dgm:t>
    </dgm:pt>
    <dgm:pt modelId="{35E62740-C6A4-4AE1-8188-759B986CD0B0}" type="pres">
      <dgm:prSet presAssocID="{5F24A41A-C5B7-4FF5-9E67-D3E147FB0E0F}" presName="node" presStyleLbl="node1" presStyleIdx="2" presStyleCnt="3">
        <dgm:presLayoutVars>
          <dgm:bulletEnabled val="1"/>
        </dgm:presLayoutVars>
      </dgm:prSet>
      <dgm:spPr/>
      <dgm:t>
        <a:bodyPr/>
        <a:lstStyle/>
        <a:p>
          <a:endParaRPr lang="zh-CN" altLang="en-US"/>
        </a:p>
      </dgm:t>
    </dgm:pt>
  </dgm:ptLst>
  <dgm:cxnLst>
    <dgm:cxn modelId="{7A4CE34E-A6FC-46F8-90BE-8DBDD2CB1CE9}" type="presOf" srcId="{0A32107F-7941-40D9-BBF1-A24D4124BE72}" destId="{2A9690E9-D67B-43EC-96F6-700EE664B345}" srcOrd="0" destOrd="0" presId="urn:microsoft.com/office/officeart/2005/8/layout/process2"/>
    <dgm:cxn modelId="{52B2DFDE-E4DD-47B9-AB2E-6BE7E149017D}" type="presOf" srcId="{EC1F9F91-8496-40A6-9E22-3FD62CC521E3}" destId="{5396FA14-0BBC-44C0-AD27-DC16BD23A9CF}" srcOrd="0" destOrd="0" presId="urn:microsoft.com/office/officeart/2005/8/layout/process2"/>
    <dgm:cxn modelId="{281B9CD7-B03A-4D04-9733-F8D64B653BA5}" type="presOf" srcId="{D43EBF56-ADDA-443D-A627-CFCD6A9B475D}" destId="{378B6858-8FAE-4ECA-86C1-EAA524EA55A4}" srcOrd="0" destOrd="0" presId="urn:microsoft.com/office/officeart/2005/8/layout/process2"/>
    <dgm:cxn modelId="{BA71DA25-B432-4F09-9144-8474272CA7F8}" type="presOf" srcId="{4F476F15-EE11-4C5A-B887-157659D10462}" destId="{B2F9080F-A49F-4E23-9670-37ADEFFD5F99}" srcOrd="0" destOrd="0" presId="urn:microsoft.com/office/officeart/2005/8/layout/process2"/>
    <dgm:cxn modelId="{BB5C3B9A-3C20-4421-81FD-0EBF3B8C7A7C}" type="presOf" srcId="{EC1F9F91-8496-40A6-9E22-3FD62CC521E3}" destId="{343966A9-5CD0-43B7-97F9-E537519D0CFF}" srcOrd="1" destOrd="0" presId="urn:microsoft.com/office/officeart/2005/8/layout/process2"/>
    <dgm:cxn modelId="{ABCA4664-1E6A-4F4F-9AB4-21BCF1AA3437}" srcId="{0A32107F-7941-40D9-BBF1-A24D4124BE72}" destId="{D43EBF56-ADDA-443D-A627-CFCD6A9B475D}" srcOrd="0" destOrd="0" parTransId="{0DF7FB04-80A1-4293-9C79-D40901AF6DC0}" sibTransId="{4F476F15-EE11-4C5A-B887-157659D10462}"/>
    <dgm:cxn modelId="{04AFA0D9-0133-4765-B199-D04D2403E933}" srcId="{0A32107F-7941-40D9-BBF1-A24D4124BE72}" destId="{5F24A41A-C5B7-4FF5-9E67-D3E147FB0E0F}" srcOrd="2" destOrd="0" parTransId="{FFB94F1E-6642-4DF1-926E-0F378810CC39}" sibTransId="{FBCE3D22-7C03-476C-A4DD-50AF0A4D4B16}"/>
    <dgm:cxn modelId="{8C25B390-0E5E-42BD-BEBC-BE8B33229EAE}" srcId="{0A32107F-7941-40D9-BBF1-A24D4124BE72}" destId="{7ACC6EB8-1FD9-4DA9-B8CD-31C68FB29577}" srcOrd="1" destOrd="0" parTransId="{8442A201-A128-43A6-8C83-E56C94B4DE1A}" sibTransId="{EC1F9F91-8496-40A6-9E22-3FD62CC521E3}"/>
    <dgm:cxn modelId="{A99444B8-6BA4-49C4-BF94-4C4A0AFCCB96}" type="presOf" srcId="{4F476F15-EE11-4C5A-B887-157659D10462}" destId="{67264D3C-8229-4B92-BA75-B3D6B07DA62D}" srcOrd="1" destOrd="0" presId="urn:microsoft.com/office/officeart/2005/8/layout/process2"/>
    <dgm:cxn modelId="{9FEC4445-3F0B-4636-9CF4-630A8285A907}" type="presOf" srcId="{5F24A41A-C5B7-4FF5-9E67-D3E147FB0E0F}" destId="{35E62740-C6A4-4AE1-8188-759B986CD0B0}" srcOrd="0" destOrd="0" presId="urn:microsoft.com/office/officeart/2005/8/layout/process2"/>
    <dgm:cxn modelId="{D61F04D0-C4AF-441B-82DD-B743D6C983B5}" type="presOf" srcId="{7ACC6EB8-1FD9-4DA9-B8CD-31C68FB29577}" destId="{92E0C38C-7535-4C19-8B1A-0F1413E598E2}" srcOrd="0" destOrd="0" presId="urn:microsoft.com/office/officeart/2005/8/layout/process2"/>
    <dgm:cxn modelId="{AE9447DF-FE7A-4833-89D8-277280B4320D}" type="presParOf" srcId="{2A9690E9-D67B-43EC-96F6-700EE664B345}" destId="{378B6858-8FAE-4ECA-86C1-EAA524EA55A4}" srcOrd="0" destOrd="0" presId="urn:microsoft.com/office/officeart/2005/8/layout/process2"/>
    <dgm:cxn modelId="{E9E3C3E6-D187-40EF-8F38-C77AD8CF1FD8}" type="presParOf" srcId="{2A9690E9-D67B-43EC-96F6-700EE664B345}" destId="{B2F9080F-A49F-4E23-9670-37ADEFFD5F99}" srcOrd="1" destOrd="0" presId="urn:microsoft.com/office/officeart/2005/8/layout/process2"/>
    <dgm:cxn modelId="{5E8B961E-2AD2-43A0-B564-BF052DE25222}" type="presParOf" srcId="{B2F9080F-A49F-4E23-9670-37ADEFFD5F99}" destId="{67264D3C-8229-4B92-BA75-B3D6B07DA62D}" srcOrd="0" destOrd="0" presId="urn:microsoft.com/office/officeart/2005/8/layout/process2"/>
    <dgm:cxn modelId="{72E31CCD-6788-4CD0-BA5D-5D51AB421415}" type="presParOf" srcId="{2A9690E9-D67B-43EC-96F6-700EE664B345}" destId="{92E0C38C-7535-4C19-8B1A-0F1413E598E2}" srcOrd="2" destOrd="0" presId="urn:microsoft.com/office/officeart/2005/8/layout/process2"/>
    <dgm:cxn modelId="{59F141D1-195D-48BD-B3AE-B6BF7F43690F}" type="presParOf" srcId="{2A9690E9-D67B-43EC-96F6-700EE664B345}" destId="{5396FA14-0BBC-44C0-AD27-DC16BD23A9CF}" srcOrd="3" destOrd="0" presId="urn:microsoft.com/office/officeart/2005/8/layout/process2"/>
    <dgm:cxn modelId="{C721FC8E-9DE9-461D-BF27-6C344A8C5C52}" type="presParOf" srcId="{5396FA14-0BBC-44C0-AD27-DC16BD23A9CF}" destId="{343966A9-5CD0-43B7-97F9-E537519D0CFF}" srcOrd="0" destOrd="0" presId="urn:microsoft.com/office/officeart/2005/8/layout/process2"/>
    <dgm:cxn modelId="{E9EFFB56-98C6-4656-AAB8-22E723DBE7EA}" type="presParOf" srcId="{2A9690E9-D67B-43EC-96F6-700EE664B345}" destId="{35E62740-C6A4-4AE1-8188-759B986CD0B0}"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32107F-7941-40D9-BBF1-A24D4124BE72}" type="doc">
      <dgm:prSet loTypeId="urn:microsoft.com/office/officeart/2005/8/layout/process2" loCatId="process" qsTypeId="urn:microsoft.com/office/officeart/2005/8/quickstyle/simple1" qsCatId="simple" csTypeId="urn:microsoft.com/office/officeart/2005/8/colors/colorful1" csCatId="colorful" phldr="1"/>
      <dgm:spPr/>
    </dgm:pt>
    <dgm:pt modelId="{D43EBF56-ADDA-443D-A627-CFCD6A9B475D}">
      <dgm:prSet phldrT="[文本]" custT="1"/>
      <dgm:spPr/>
      <dgm:t>
        <a:bodyPr/>
        <a:lstStyle/>
        <a:p>
          <a:r>
            <a:rPr lang="zh-CN" altLang="en-US" sz="4000" dirty="0" smtClean="0">
              <a:latin typeface="黑体" pitchFamily="49" charset="-122"/>
              <a:ea typeface="黑体" pitchFamily="49" charset="-122"/>
            </a:rPr>
            <a:t>基层单位报告操作</a:t>
          </a:r>
          <a:endParaRPr lang="zh-CN" altLang="en-US" sz="4000" dirty="0">
            <a:latin typeface="黑体" pitchFamily="49" charset="-122"/>
            <a:ea typeface="黑体" pitchFamily="49" charset="-122"/>
          </a:endParaRPr>
        </a:p>
      </dgm:t>
    </dgm:pt>
    <dgm:pt modelId="{0DF7FB04-80A1-4293-9C79-D40901AF6DC0}" type="parTrans" cxnId="{ABCA4664-1E6A-4F4F-9AB4-21BCF1AA3437}">
      <dgm:prSet/>
      <dgm:spPr/>
      <dgm:t>
        <a:bodyPr/>
        <a:lstStyle/>
        <a:p>
          <a:endParaRPr lang="zh-CN" altLang="en-US" sz="4000">
            <a:latin typeface="黑体" pitchFamily="49" charset="-122"/>
            <a:ea typeface="黑体" pitchFamily="49" charset="-122"/>
          </a:endParaRPr>
        </a:p>
      </dgm:t>
    </dgm:pt>
    <dgm:pt modelId="{4F476F15-EE11-4C5A-B887-157659D10462}" type="sibTrans" cxnId="{ABCA4664-1E6A-4F4F-9AB4-21BCF1AA3437}">
      <dgm:prSet custT="1"/>
      <dgm:spPr/>
      <dgm:t>
        <a:bodyPr/>
        <a:lstStyle/>
        <a:p>
          <a:endParaRPr lang="zh-CN" altLang="en-US" sz="4000">
            <a:latin typeface="黑体" pitchFamily="49" charset="-122"/>
            <a:ea typeface="黑体" pitchFamily="49" charset="-122"/>
          </a:endParaRPr>
        </a:p>
      </dgm:t>
    </dgm:pt>
    <dgm:pt modelId="{7ACC6EB8-1FD9-4DA9-B8CD-31C68FB29577}">
      <dgm:prSet phldrT="[文本]" custT="1"/>
      <dgm:spPr/>
      <dgm:t>
        <a:bodyPr/>
        <a:lstStyle/>
        <a:p>
          <a:r>
            <a:rPr lang="zh-CN" altLang="en-US" sz="4000" dirty="0" smtClean="0">
              <a:latin typeface="黑体" pitchFamily="49" charset="-122"/>
              <a:ea typeface="黑体" pitchFamily="49" charset="-122"/>
            </a:rPr>
            <a:t>汇总报告操作</a:t>
          </a:r>
          <a:endParaRPr lang="zh-CN" altLang="en-US" sz="4000" dirty="0">
            <a:latin typeface="黑体" pitchFamily="49" charset="-122"/>
            <a:ea typeface="黑体" pitchFamily="49" charset="-122"/>
          </a:endParaRPr>
        </a:p>
      </dgm:t>
    </dgm:pt>
    <dgm:pt modelId="{8442A201-A128-43A6-8C83-E56C94B4DE1A}" type="parTrans" cxnId="{8C25B390-0E5E-42BD-BEBC-BE8B33229EAE}">
      <dgm:prSet/>
      <dgm:spPr/>
      <dgm:t>
        <a:bodyPr/>
        <a:lstStyle/>
        <a:p>
          <a:endParaRPr lang="zh-CN" altLang="en-US" sz="4000">
            <a:latin typeface="黑体" pitchFamily="49" charset="-122"/>
            <a:ea typeface="黑体" pitchFamily="49" charset="-122"/>
          </a:endParaRPr>
        </a:p>
      </dgm:t>
    </dgm:pt>
    <dgm:pt modelId="{EC1F9F91-8496-40A6-9E22-3FD62CC521E3}" type="sibTrans" cxnId="{8C25B390-0E5E-42BD-BEBC-BE8B33229EAE}">
      <dgm:prSet/>
      <dgm:spPr/>
      <dgm:t>
        <a:bodyPr/>
        <a:lstStyle/>
        <a:p>
          <a:endParaRPr lang="zh-CN" altLang="en-US" sz="4000">
            <a:latin typeface="黑体" pitchFamily="49" charset="-122"/>
            <a:ea typeface="黑体" pitchFamily="49" charset="-122"/>
          </a:endParaRPr>
        </a:p>
      </dgm:t>
    </dgm:pt>
    <dgm:pt modelId="{2A9690E9-D67B-43EC-96F6-700EE664B345}" type="pres">
      <dgm:prSet presAssocID="{0A32107F-7941-40D9-BBF1-A24D4124BE72}" presName="linearFlow" presStyleCnt="0">
        <dgm:presLayoutVars>
          <dgm:resizeHandles val="exact"/>
        </dgm:presLayoutVars>
      </dgm:prSet>
      <dgm:spPr/>
    </dgm:pt>
    <dgm:pt modelId="{378B6858-8FAE-4ECA-86C1-EAA524EA55A4}" type="pres">
      <dgm:prSet presAssocID="{D43EBF56-ADDA-443D-A627-CFCD6A9B475D}" presName="node" presStyleLbl="node1" presStyleIdx="0" presStyleCnt="2" custScaleX="174039">
        <dgm:presLayoutVars>
          <dgm:bulletEnabled val="1"/>
        </dgm:presLayoutVars>
      </dgm:prSet>
      <dgm:spPr/>
      <dgm:t>
        <a:bodyPr/>
        <a:lstStyle/>
        <a:p>
          <a:endParaRPr lang="zh-CN" altLang="en-US"/>
        </a:p>
      </dgm:t>
    </dgm:pt>
    <dgm:pt modelId="{B2F9080F-A49F-4E23-9670-37ADEFFD5F99}" type="pres">
      <dgm:prSet presAssocID="{4F476F15-EE11-4C5A-B887-157659D10462}" presName="sibTrans" presStyleLbl="sibTrans2D1" presStyleIdx="0" presStyleCnt="1"/>
      <dgm:spPr/>
      <dgm:t>
        <a:bodyPr/>
        <a:lstStyle/>
        <a:p>
          <a:endParaRPr lang="zh-CN" altLang="en-US"/>
        </a:p>
      </dgm:t>
    </dgm:pt>
    <dgm:pt modelId="{67264D3C-8229-4B92-BA75-B3D6B07DA62D}" type="pres">
      <dgm:prSet presAssocID="{4F476F15-EE11-4C5A-B887-157659D10462}" presName="connectorText" presStyleLbl="sibTrans2D1" presStyleIdx="0" presStyleCnt="1"/>
      <dgm:spPr/>
      <dgm:t>
        <a:bodyPr/>
        <a:lstStyle/>
        <a:p>
          <a:endParaRPr lang="zh-CN" altLang="en-US"/>
        </a:p>
      </dgm:t>
    </dgm:pt>
    <dgm:pt modelId="{92E0C38C-7535-4C19-8B1A-0F1413E598E2}" type="pres">
      <dgm:prSet presAssocID="{7ACC6EB8-1FD9-4DA9-B8CD-31C68FB29577}" presName="node" presStyleLbl="node1" presStyleIdx="1" presStyleCnt="2" custScaleX="168677">
        <dgm:presLayoutVars>
          <dgm:bulletEnabled val="1"/>
        </dgm:presLayoutVars>
      </dgm:prSet>
      <dgm:spPr/>
      <dgm:t>
        <a:bodyPr/>
        <a:lstStyle/>
        <a:p>
          <a:endParaRPr lang="zh-CN" altLang="en-US"/>
        </a:p>
      </dgm:t>
    </dgm:pt>
  </dgm:ptLst>
  <dgm:cxnLst>
    <dgm:cxn modelId="{7A635571-162F-4C7B-AA3F-6FC37EA8E5D2}" type="presOf" srcId="{7ACC6EB8-1FD9-4DA9-B8CD-31C68FB29577}" destId="{92E0C38C-7535-4C19-8B1A-0F1413E598E2}" srcOrd="0" destOrd="0" presId="urn:microsoft.com/office/officeart/2005/8/layout/process2"/>
    <dgm:cxn modelId="{ABCA4664-1E6A-4F4F-9AB4-21BCF1AA3437}" srcId="{0A32107F-7941-40D9-BBF1-A24D4124BE72}" destId="{D43EBF56-ADDA-443D-A627-CFCD6A9B475D}" srcOrd="0" destOrd="0" parTransId="{0DF7FB04-80A1-4293-9C79-D40901AF6DC0}" sibTransId="{4F476F15-EE11-4C5A-B887-157659D10462}"/>
    <dgm:cxn modelId="{8C25B390-0E5E-42BD-BEBC-BE8B33229EAE}" srcId="{0A32107F-7941-40D9-BBF1-A24D4124BE72}" destId="{7ACC6EB8-1FD9-4DA9-B8CD-31C68FB29577}" srcOrd="1" destOrd="0" parTransId="{8442A201-A128-43A6-8C83-E56C94B4DE1A}" sibTransId="{EC1F9F91-8496-40A6-9E22-3FD62CC521E3}"/>
    <dgm:cxn modelId="{D3E8FE62-8E01-4A4F-B4E8-6B3364881C7E}" type="presOf" srcId="{4F476F15-EE11-4C5A-B887-157659D10462}" destId="{67264D3C-8229-4B92-BA75-B3D6B07DA62D}" srcOrd="1" destOrd="0" presId="urn:microsoft.com/office/officeart/2005/8/layout/process2"/>
    <dgm:cxn modelId="{6275EFEB-5092-4C87-993D-81872C1658DA}" type="presOf" srcId="{D43EBF56-ADDA-443D-A627-CFCD6A9B475D}" destId="{378B6858-8FAE-4ECA-86C1-EAA524EA55A4}" srcOrd="0" destOrd="0" presId="urn:microsoft.com/office/officeart/2005/8/layout/process2"/>
    <dgm:cxn modelId="{F34021DE-0F50-47BE-87E7-2955E66A107A}" type="presOf" srcId="{0A32107F-7941-40D9-BBF1-A24D4124BE72}" destId="{2A9690E9-D67B-43EC-96F6-700EE664B345}" srcOrd="0" destOrd="0" presId="urn:microsoft.com/office/officeart/2005/8/layout/process2"/>
    <dgm:cxn modelId="{01E2D1E4-2830-4639-88F6-9E28FF621F2D}" type="presOf" srcId="{4F476F15-EE11-4C5A-B887-157659D10462}" destId="{B2F9080F-A49F-4E23-9670-37ADEFFD5F99}" srcOrd="0" destOrd="0" presId="urn:microsoft.com/office/officeart/2005/8/layout/process2"/>
    <dgm:cxn modelId="{B5EAC1E7-63CA-41F7-9C25-D6B8BF829CCE}" type="presParOf" srcId="{2A9690E9-D67B-43EC-96F6-700EE664B345}" destId="{378B6858-8FAE-4ECA-86C1-EAA524EA55A4}" srcOrd="0" destOrd="0" presId="urn:microsoft.com/office/officeart/2005/8/layout/process2"/>
    <dgm:cxn modelId="{C3FEA8BD-0C5B-40C8-8FEC-C9EB71768328}" type="presParOf" srcId="{2A9690E9-D67B-43EC-96F6-700EE664B345}" destId="{B2F9080F-A49F-4E23-9670-37ADEFFD5F99}" srcOrd="1" destOrd="0" presId="urn:microsoft.com/office/officeart/2005/8/layout/process2"/>
    <dgm:cxn modelId="{0C13143C-28DD-4F79-A55F-9FD4899582D8}" type="presParOf" srcId="{B2F9080F-A49F-4E23-9670-37ADEFFD5F99}" destId="{67264D3C-8229-4B92-BA75-B3D6B07DA62D}" srcOrd="0" destOrd="0" presId="urn:microsoft.com/office/officeart/2005/8/layout/process2"/>
    <dgm:cxn modelId="{C75A7E98-FB88-4F11-BA13-25B2B171E10E}" type="presParOf" srcId="{2A9690E9-D67B-43EC-96F6-700EE664B345}" destId="{92E0C38C-7535-4C19-8B1A-0F1413E598E2}" srcOrd="2"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562110-473B-4B42-9385-81063E373343}">
      <dsp:nvSpPr>
        <dsp:cNvPr id="0" name=""/>
        <dsp:cNvSpPr/>
      </dsp:nvSpPr>
      <dsp:spPr>
        <a:xfrm>
          <a:off x="3732597" y="1028860"/>
          <a:ext cx="1488483" cy="6915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山东省内控报告</a:t>
          </a:r>
          <a:endParaRPr lang="zh-CN" altLang="en-US" sz="1500" kern="1200" dirty="0">
            <a:solidFill>
              <a:schemeClr val="tx1"/>
            </a:solidFill>
            <a:latin typeface="黑体" pitchFamily="49" charset="-122"/>
            <a:ea typeface="黑体" pitchFamily="49" charset="-122"/>
          </a:endParaRPr>
        </a:p>
      </dsp:txBody>
      <dsp:txXfrm>
        <a:off x="3752852" y="1049115"/>
        <a:ext cx="1447973" cy="651051"/>
      </dsp:txXfrm>
    </dsp:sp>
    <dsp:sp modelId="{25FAB026-F8BC-4F21-A9D1-C3F86A992CFC}">
      <dsp:nvSpPr>
        <dsp:cNvPr id="0" name=""/>
        <dsp:cNvSpPr/>
      </dsp:nvSpPr>
      <dsp:spPr>
        <a:xfrm>
          <a:off x="2411592" y="1720422"/>
          <a:ext cx="2065245" cy="276624"/>
        </a:xfrm>
        <a:custGeom>
          <a:avLst/>
          <a:gdLst/>
          <a:ahLst/>
          <a:cxnLst/>
          <a:rect l="0" t="0" r="0" b="0"/>
          <a:pathLst>
            <a:path>
              <a:moveTo>
                <a:pt x="2065245" y="0"/>
              </a:moveTo>
              <a:lnTo>
                <a:pt x="2065245" y="138312"/>
              </a:lnTo>
              <a:lnTo>
                <a:pt x="0" y="138312"/>
              </a:lnTo>
              <a:lnTo>
                <a:pt x="0" y="27662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D0B6A9-174E-428B-B01B-8485AF0F54E2}">
      <dsp:nvSpPr>
        <dsp:cNvPr id="0" name=""/>
        <dsp:cNvSpPr/>
      </dsp:nvSpPr>
      <dsp:spPr>
        <a:xfrm>
          <a:off x="1892921" y="1997047"/>
          <a:ext cx="1037342" cy="69156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省财政厅汇总内控报告</a:t>
          </a:r>
          <a:endParaRPr lang="zh-CN" altLang="en-US" sz="1500" kern="1200" dirty="0">
            <a:solidFill>
              <a:schemeClr val="tx1"/>
            </a:solidFill>
            <a:latin typeface="黑体" pitchFamily="49" charset="-122"/>
            <a:ea typeface="黑体" pitchFamily="49" charset="-122"/>
          </a:endParaRPr>
        </a:p>
      </dsp:txBody>
      <dsp:txXfrm>
        <a:off x="1913176" y="2017302"/>
        <a:ext cx="996832" cy="651051"/>
      </dsp:txXfrm>
    </dsp:sp>
    <dsp:sp modelId="{AAC90EE9-BAE0-4905-A965-6C0E63A805CE}">
      <dsp:nvSpPr>
        <dsp:cNvPr id="0" name=""/>
        <dsp:cNvSpPr/>
      </dsp:nvSpPr>
      <dsp:spPr>
        <a:xfrm>
          <a:off x="3760138" y="1720422"/>
          <a:ext cx="716700" cy="276624"/>
        </a:xfrm>
        <a:custGeom>
          <a:avLst/>
          <a:gdLst/>
          <a:ahLst/>
          <a:cxnLst/>
          <a:rect l="0" t="0" r="0" b="0"/>
          <a:pathLst>
            <a:path>
              <a:moveTo>
                <a:pt x="716700" y="0"/>
              </a:moveTo>
              <a:lnTo>
                <a:pt x="716700" y="138312"/>
              </a:lnTo>
              <a:lnTo>
                <a:pt x="0" y="138312"/>
              </a:lnTo>
              <a:lnTo>
                <a:pt x="0" y="27662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1ADEE5-8F8C-47ED-97C5-C42559C4359A}">
      <dsp:nvSpPr>
        <dsp:cNvPr id="0" name=""/>
        <dsp:cNvSpPr/>
      </dsp:nvSpPr>
      <dsp:spPr>
        <a:xfrm>
          <a:off x="3241467" y="1997047"/>
          <a:ext cx="1037342" cy="69156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烟台市内控报告</a:t>
          </a:r>
          <a:endParaRPr lang="zh-CN" altLang="en-US" sz="1500" kern="1200" dirty="0">
            <a:solidFill>
              <a:schemeClr val="tx1"/>
            </a:solidFill>
            <a:latin typeface="黑体" pitchFamily="49" charset="-122"/>
            <a:ea typeface="黑体" pitchFamily="49" charset="-122"/>
          </a:endParaRPr>
        </a:p>
      </dsp:txBody>
      <dsp:txXfrm>
        <a:off x="3261722" y="2017302"/>
        <a:ext cx="996832" cy="651051"/>
      </dsp:txXfrm>
    </dsp:sp>
    <dsp:sp modelId="{A3D26914-6EFC-4DB4-907F-59290A492A78}">
      <dsp:nvSpPr>
        <dsp:cNvPr id="0" name=""/>
        <dsp:cNvSpPr/>
      </dsp:nvSpPr>
      <dsp:spPr>
        <a:xfrm>
          <a:off x="520571" y="2688609"/>
          <a:ext cx="3239567" cy="276624"/>
        </a:xfrm>
        <a:custGeom>
          <a:avLst/>
          <a:gdLst/>
          <a:ahLst/>
          <a:cxnLst/>
          <a:rect l="0" t="0" r="0" b="0"/>
          <a:pathLst>
            <a:path>
              <a:moveTo>
                <a:pt x="3239567" y="0"/>
              </a:moveTo>
              <a:lnTo>
                <a:pt x="3239567" y="138312"/>
              </a:lnTo>
              <a:lnTo>
                <a:pt x="0" y="138312"/>
              </a:lnTo>
              <a:lnTo>
                <a:pt x="0" y="27662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F81597-6C55-474D-A11F-07077C03B46E}">
      <dsp:nvSpPr>
        <dsp:cNvPr id="0" name=""/>
        <dsp:cNvSpPr/>
      </dsp:nvSpPr>
      <dsp:spPr>
        <a:xfrm>
          <a:off x="1899" y="2965234"/>
          <a:ext cx="1037342" cy="69156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烟台市财政局汇总内控报告</a:t>
          </a:r>
          <a:endParaRPr lang="zh-CN" altLang="en-US" sz="1500" kern="1200" dirty="0">
            <a:solidFill>
              <a:schemeClr val="tx1"/>
            </a:solidFill>
            <a:latin typeface="黑体" pitchFamily="49" charset="-122"/>
            <a:ea typeface="黑体" pitchFamily="49" charset="-122"/>
          </a:endParaRPr>
        </a:p>
      </dsp:txBody>
      <dsp:txXfrm>
        <a:off x="22154" y="2985489"/>
        <a:ext cx="996832" cy="651051"/>
      </dsp:txXfrm>
    </dsp:sp>
    <dsp:sp modelId="{83772AAF-7663-4A0F-A685-CC0A5C1883E9}">
      <dsp:nvSpPr>
        <dsp:cNvPr id="0" name=""/>
        <dsp:cNvSpPr/>
      </dsp:nvSpPr>
      <dsp:spPr>
        <a:xfrm>
          <a:off x="1869116" y="2688609"/>
          <a:ext cx="1891021" cy="276624"/>
        </a:xfrm>
        <a:custGeom>
          <a:avLst/>
          <a:gdLst/>
          <a:ahLst/>
          <a:cxnLst/>
          <a:rect l="0" t="0" r="0" b="0"/>
          <a:pathLst>
            <a:path>
              <a:moveTo>
                <a:pt x="1891021" y="0"/>
              </a:moveTo>
              <a:lnTo>
                <a:pt x="1891021" y="138312"/>
              </a:lnTo>
              <a:lnTo>
                <a:pt x="0" y="138312"/>
              </a:lnTo>
              <a:lnTo>
                <a:pt x="0" y="27662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CDF630-D4A8-4AAA-824A-A7F6CFB31481}">
      <dsp:nvSpPr>
        <dsp:cNvPr id="0" name=""/>
        <dsp:cNvSpPr/>
      </dsp:nvSpPr>
      <dsp:spPr>
        <a:xfrm>
          <a:off x="1350445" y="2965234"/>
          <a:ext cx="1037342" cy="69156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烟台市统计局内控报告</a:t>
          </a:r>
          <a:endParaRPr lang="zh-CN" altLang="en-US" sz="1500" kern="1200" dirty="0">
            <a:solidFill>
              <a:schemeClr val="tx1"/>
            </a:solidFill>
            <a:latin typeface="黑体" pitchFamily="49" charset="-122"/>
            <a:ea typeface="黑体" pitchFamily="49" charset="-122"/>
          </a:endParaRPr>
        </a:p>
      </dsp:txBody>
      <dsp:txXfrm>
        <a:off x="1370700" y="2985489"/>
        <a:ext cx="996832" cy="651051"/>
      </dsp:txXfrm>
    </dsp:sp>
    <dsp:sp modelId="{21375EEC-9B72-480F-A020-52D95873B516}">
      <dsp:nvSpPr>
        <dsp:cNvPr id="0" name=""/>
        <dsp:cNvSpPr/>
      </dsp:nvSpPr>
      <dsp:spPr>
        <a:xfrm>
          <a:off x="1823396" y="3656796"/>
          <a:ext cx="91440" cy="276624"/>
        </a:xfrm>
        <a:custGeom>
          <a:avLst/>
          <a:gdLst/>
          <a:ahLst/>
          <a:cxnLst/>
          <a:rect l="0" t="0" r="0" b="0"/>
          <a:pathLst>
            <a:path>
              <a:moveTo>
                <a:pt x="45720" y="0"/>
              </a:moveTo>
              <a:lnTo>
                <a:pt x="45720" y="27662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D1CE874-D036-423A-94CA-71C0F4796A6A}">
      <dsp:nvSpPr>
        <dsp:cNvPr id="0" name=""/>
        <dsp:cNvSpPr/>
      </dsp:nvSpPr>
      <dsp:spPr>
        <a:xfrm>
          <a:off x="1265289" y="3933421"/>
          <a:ext cx="1207653" cy="691561"/>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烟台市统计局（本级）内控报告</a:t>
          </a:r>
          <a:endParaRPr lang="zh-CN" altLang="en-US" sz="1500" kern="1200" dirty="0">
            <a:solidFill>
              <a:schemeClr val="tx1"/>
            </a:solidFill>
            <a:latin typeface="黑体" pitchFamily="49" charset="-122"/>
            <a:ea typeface="黑体" pitchFamily="49" charset="-122"/>
          </a:endParaRPr>
        </a:p>
      </dsp:txBody>
      <dsp:txXfrm>
        <a:off x="1285544" y="3953676"/>
        <a:ext cx="1167143" cy="651051"/>
      </dsp:txXfrm>
    </dsp:sp>
    <dsp:sp modelId="{DCA5EEFA-50E9-46D9-AB57-2AB577100D59}">
      <dsp:nvSpPr>
        <dsp:cNvPr id="0" name=""/>
        <dsp:cNvSpPr/>
      </dsp:nvSpPr>
      <dsp:spPr>
        <a:xfrm>
          <a:off x="3760138" y="2688609"/>
          <a:ext cx="381210" cy="276624"/>
        </a:xfrm>
        <a:custGeom>
          <a:avLst/>
          <a:gdLst/>
          <a:ahLst/>
          <a:cxnLst/>
          <a:rect l="0" t="0" r="0" b="0"/>
          <a:pathLst>
            <a:path>
              <a:moveTo>
                <a:pt x="0" y="0"/>
              </a:moveTo>
              <a:lnTo>
                <a:pt x="0" y="138312"/>
              </a:lnTo>
              <a:lnTo>
                <a:pt x="381210" y="138312"/>
              </a:lnTo>
              <a:lnTo>
                <a:pt x="381210" y="27662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1AD3E19-B1A2-4E3F-9FAD-8A625CCC0EC0}">
      <dsp:nvSpPr>
        <dsp:cNvPr id="0" name=""/>
        <dsp:cNvSpPr/>
      </dsp:nvSpPr>
      <dsp:spPr>
        <a:xfrm>
          <a:off x="3622677" y="2965234"/>
          <a:ext cx="1037342" cy="69156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烟台市检察院汇总内控报告</a:t>
          </a:r>
          <a:endParaRPr lang="zh-CN" altLang="en-US" sz="1500" kern="1200" dirty="0">
            <a:solidFill>
              <a:schemeClr val="tx1"/>
            </a:solidFill>
            <a:latin typeface="黑体" pitchFamily="49" charset="-122"/>
            <a:ea typeface="黑体" pitchFamily="49" charset="-122"/>
          </a:endParaRPr>
        </a:p>
      </dsp:txBody>
      <dsp:txXfrm>
        <a:off x="3642932" y="2985489"/>
        <a:ext cx="996832" cy="651051"/>
      </dsp:txXfrm>
    </dsp:sp>
    <dsp:sp modelId="{D6FD79AC-BCBF-4920-BE2D-05B27D6E2605}">
      <dsp:nvSpPr>
        <dsp:cNvPr id="0" name=""/>
        <dsp:cNvSpPr/>
      </dsp:nvSpPr>
      <dsp:spPr>
        <a:xfrm>
          <a:off x="3419747" y="3656796"/>
          <a:ext cx="721601" cy="276624"/>
        </a:xfrm>
        <a:custGeom>
          <a:avLst/>
          <a:gdLst/>
          <a:ahLst/>
          <a:cxnLst/>
          <a:rect l="0" t="0" r="0" b="0"/>
          <a:pathLst>
            <a:path>
              <a:moveTo>
                <a:pt x="721601" y="0"/>
              </a:moveTo>
              <a:lnTo>
                <a:pt x="721601" y="138312"/>
              </a:lnTo>
              <a:lnTo>
                <a:pt x="0" y="138312"/>
              </a:lnTo>
              <a:lnTo>
                <a:pt x="0" y="27662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06B80F-AC7D-42EC-8C12-395F69F50364}">
      <dsp:nvSpPr>
        <dsp:cNvPr id="0" name=""/>
        <dsp:cNvSpPr/>
      </dsp:nvSpPr>
      <dsp:spPr>
        <a:xfrm>
          <a:off x="2784146" y="3933421"/>
          <a:ext cx="1271201" cy="691561"/>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烟台市检察院（本级）内控报告</a:t>
          </a:r>
          <a:endParaRPr lang="zh-CN" altLang="en-US" sz="1500" kern="1200" dirty="0">
            <a:solidFill>
              <a:schemeClr val="tx1"/>
            </a:solidFill>
            <a:latin typeface="黑体" pitchFamily="49" charset="-122"/>
            <a:ea typeface="黑体" pitchFamily="49" charset="-122"/>
          </a:endParaRPr>
        </a:p>
      </dsp:txBody>
      <dsp:txXfrm>
        <a:off x="2804401" y="3953676"/>
        <a:ext cx="1230691" cy="651051"/>
      </dsp:txXfrm>
    </dsp:sp>
    <dsp:sp modelId="{5714089A-0539-4AF7-9D9F-CC0D27EBF86F}">
      <dsp:nvSpPr>
        <dsp:cNvPr id="0" name=""/>
        <dsp:cNvSpPr/>
      </dsp:nvSpPr>
      <dsp:spPr>
        <a:xfrm>
          <a:off x="4141349" y="3656796"/>
          <a:ext cx="791202" cy="276624"/>
        </a:xfrm>
        <a:custGeom>
          <a:avLst/>
          <a:gdLst/>
          <a:ahLst/>
          <a:cxnLst/>
          <a:rect l="0" t="0" r="0" b="0"/>
          <a:pathLst>
            <a:path>
              <a:moveTo>
                <a:pt x="0" y="0"/>
              </a:moveTo>
              <a:lnTo>
                <a:pt x="0" y="138312"/>
              </a:lnTo>
              <a:lnTo>
                <a:pt x="791202" y="138312"/>
              </a:lnTo>
              <a:lnTo>
                <a:pt x="791202" y="276624"/>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BB241B1-65F8-4769-8589-6AB56ABBBA0C}">
      <dsp:nvSpPr>
        <dsp:cNvPr id="0" name=""/>
        <dsp:cNvSpPr/>
      </dsp:nvSpPr>
      <dsp:spPr>
        <a:xfrm>
          <a:off x="4366551" y="3933421"/>
          <a:ext cx="1132000" cy="691561"/>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烟台市检察院信息中心</a:t>
          </a:r>
          <a:endParaRPr lang="zh-CN" altLang="en-US" sz="1500" kern="1200" dirty="0">
            <a:solidFill>
              <a:schemeClr val="tx1"/>
            </a:solidFill>
            <a:latin typeface="黑体" pitchFamily="49" charset="-122"/>
            <a:ea typeface="黑体" pitchFamily="49" charset="-122"/>
          </a:endParaRPr>
        </a:p>
      </dsp:txBody>
      <dsp:txXfrm>
        <a:off x="4386806" y="3953676"/>
        <a:ext cx="1091490" cy="651051"/>
      </dsp:txXfrm>
    </dsp:sp>
    <dsp:sp modelId="{3CA45648-01D7-4F2B-BA5E-78E138840D18}">
      <dsp:nvSpPr>
        <dsp:cNvPr id="0" name=""/>
        <dsp:cNvSpPr/>
      </dsp:nvSpPr>
      <dsp:spPr>
        <a:xfrm>
          <a:off x="3760138" y="2688609"/>
          <a:ext cx="1810388" cy="276624"/>
        </a:xfrm>
        <a:custGeom>
          <a:avLst/>
          <a:gdLst/>
          <a:ahLst/>
          <a:cxnLst/>
          <a:rect l="0" t="0" r="0" b="0"/>
          <a:pathLst>
            <a:path>
              <a:moveTo>
                <a:pt x="0" y="0"/>
              </a:moveTo>
              <a:lnTo>
                <a:pt x="0" y="138312"/>
              </a:lnTo>
              <a:lnTo>
                <a:pt x="1810388" y="138312"/>
              </a:lnTo>
              <a:lnTo>
                <a:pt x="1810388" y="27662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2B08F0-C0FF-4297-8A43-C34DE87B7CA4}">
      <dsp:nvSpPr>
        <dsp:cNvPr id="0" name=""/>
        <dsp:cNvSpPr/>
      </dsp:nvSpPr>
      <dsp:spPr>
        <a:xfrm>
          <a:off x="4971223" y="2965234"/>
          <a:ext cx="1198608" cy="69156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烟台市其他各部门汇总内控报告</a:t>
          </a:r>
          <a:endParaRPr lang="zh-CN" altLang="en-US" sz="1500" kern="1200" dirty="0">
            <a:solidFill>
              <a:schemeClr val="tx1"/>
            </a:solidFill>
            <a:latin typeface="黑体" pitchFamily="49" charset="-122"/>
            <a:ea typeface="黑体" pitchFamily="49" charset="-122"/>
          </a:endParaRPr>
        </a:p>
      </dsp:txBody>
      <dsp:txXfrm>
        <a:off x="4991478" y="2985489"/>
        <a:ext cx="1158098" cy="651051"/>
      </dsp:txXfrm>
    </dsp:sp>
    <dsp:sp modelId="{7B96EF2B-B4CE-467E-BBB6-038707133B3B}">
      <dsp:nvSpPr>
        <dsp:cNvPr id="0" name=""/>
        <dsp:cNvSpPr/>
      </dsp:nvSpPr>
      <dsp:spPr>
        <a:xfrm>
          <a:off x="3760138" y="2688609"/>
          <a:ext cx="3239567" cy="276624"/>
        </a:xfrm>
        <a:custGeom>
          <a:avLst/>
          <a:gdLst/>
          <a:ahLst/>
          <a:cxnLst/>
          <a:rect l="0" t="0" r="0" b="0"/>
          <a:pathLst>
            <a:path>
              <a:moveTo>
                <a:pt x="0" y="0"/>
              </a:moveTo>
              <a:lnTo>
                <a:pt x="0" y="138312"/>
              </a:lnTo>
              <a:lnTo>
                <a:pt x="3239567" y="138312"/>
              </a:lnTo>
              <a:lnTo>
                <a:pt x="3239567" y="27662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8ECC87-EE7E-4AD0-88D7-B01B9FFC0378}">
      <dsp:nvSpPr>
        <dsp:cNvPr id="0" name=""/>
        <dsp:cNvSpPr/>
      </dsp:nvSpPr>
      <dsp:spPr>
        <a:xfrm>
          <a:off x="6481034" y="2965234"/>
          <a:ext cx="1037342" cy="69156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烟台市各区市内控报告</a:t>
          </a:r>
          <a:endParaRPr lang="zh-CN" altLang="en-US" sz="1500" kern="1200" dirty="0">
            <a:solidFill>
              <a:schemeClr val="tx1"/>
            </a:solidFill>
            <a:latin typeface="黑体" pitchFamily="49" charset="-122"/>
            <a:ea typeface="黑体" pitchFamily="49" charset="-122"/>
          </a:endParaRPr>
        </a:p>
      </dsp:txBody>
      <dsp:txXfrm>
        <a:off x="6501289" y="2985489"/>
        <a:ext cx="996832" cy="651051"/>
      </dsp:txXfrm>
    </dsp:sp>
    <dsp:sp modelId="{57045C28-BF6F-4588-B8FF-71A3D443DB7B}">
      <dsp:nvSpPr>
        <dsp:cNvPr id="0" name=""/>
        <dsp:cNvSpPr/>
      </dsp:nvSpPr>
      <dsp:spPr>
        <a:xfrm>
          <a:off x="4476838" y="1720422"/>
          <a:ext cx="631845" cy="276624"/>
        </a:xfrm>
        <a:custGeom>
          <a:avLst/>
          <a:gdLst/>
          <a:ahLst/>
          <a:cxnLst/>
          <a:rect l="0" t="0" r="0" b="0"/>
          <a:pathLst>
            <a:path>
              <a:moveTo>
                <a:pt x="0" y="0"/>
              </a:moveTo>
              <a:lnTo>
                <a:pt x="0" y="138312"/>
              </a:lnTo>
              <a:lnTo>
                <a:pt x="631845" y="138312"/>
              </a:lnTo>
              <a:lnTo>
                <a:pt x="631845" y="27662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C282B8-04E7-4C3F-B49F-847BF1968896}">
      <dsp:nvSpPr>
        <dsp:cNvPr id="0" name=""/>
        <dsp:cNvSpPr/>
      </dsp:nvSpPr>
      <dsp:spPr>
        <a:xfrm>
          <a:off x="4590012" y="1997047"/>
          <a:ext cx="1037342" cy="69156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其他</a:t>
          </a:r>
          <a:r>
            <a:rPr lang="en-US" altLang="zh-CN" sz="1500" kern="1200" dirty="0" smtClean="0">
              <a:solidFill>
                <a:schemeClr val="tx1"/>
              </a:solidFill>
              <a:latin typeface="黑体" pitchFamily="49" charset="-122"/>
              <a:ea typeface="黑体" pitchFamily="49" charset="-122"/>
            </a:rPr>
            <a:t>15</a:t>
          </a:r>
          <a:r>
            <a:rPr lang="zh-CN" altLang="en-US" sz="1500" kern="1200" dirty="0" smtClean="0">
              <a:solidFill>
                <a:schemeClr val="tx1"/>
              </a:solidFill>
              <a:latin typeface="黑体" pitchFamily="49" charset="-122"/>
              <a:ea typeface="黑体" pitchFamily="49" charset="-122"/>
            </a:rPr>
            <a:t>地市内控报告</a:t>
          </a:r>
          <a:endParaRPr lang="zh-CN" altLang="en-US" sz="1500" kern="1200" dirty="0">
            <a:solidFill>
              <a:schemeClr val="tx1"/>
            </a:solidFill>
            <a:latin typeface="黑体" pitchFamily="49" charset="-122"/>
            <a:ea typeface="黑体" pitchFamily="49" charset="-122"/>
          </a:endParaRPr>
        </a:p>
      </dsp:txBody>
      <dsp:txXfrm>
        <a:off x="4610267" y="2017302"/>
        <a:ext cx="996832" cy="651051"/>
      </dsp:txXfrm>
    </dsp:sp>
    <dsp:sp modelId="{F66B89EF-A31F-4CA4-85AA-E38FBFB78251}">
      <dsp:nvSpPr>
        <dsp:cNvPr id="0" name=""/>
        <dsp:cNvSpPr/>
      </dsp:nvSpPr>
      <dsp:spPr>
        <a:xfrm>
          <a:off x="4476838" y="1720422"/>
          <a:ext cx="2022818" cy="276624"/>
        </a:xfrm>
        <a:custGeom>
          <a:avLst/>
          <a:gdLst/>
          <a:ahLst/>
          <a:cxnLst/>
          <a:rect l="0" t="0" r="0" b="0"/>
          <a:pathLst>
            <a:path>
              <a:moveTo>
                <a:pt x="0" y="0"/>
              </a:moveTo>
              <a:lnTo>
                <a:pt x="0" y="138312"/>
              </a:lnTo>
              <a:lnTo>
                <a:pt x="2022818" y="138312"/>
              </a:lnTo>
              <a:lnTo>
                <a:pt x="2022818" y="276624"/>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15976C-3C48-425E-BD3E-5A2C45B89972}">
      <dsp:nvSpPr>
        <dsp:cNvPr id="0" name=""/>
        <dsp:cNvSpPr/>
      </dsp:nvSpPr>
      <dsp:spPr>
        <a:xfrm>
          <a:off x="5938558" y="1997047"/>
          <a:ext cx="1122197" cy="69156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solidFill>
                <a:schemeClr val="tx1"/>
              </a:solidFill>
              <a:latin typeface="黑体" pitchFamily="49" charset="-122"/>
              <a:ea typeface="黑体" pitchFamily="49" charset="-122"/>
            </a:rPr>
            <a:t>省直各部门汇总内控报告</a:t>
          </a:r>
          <a:endParaRPr lang="zh-CN" altLang="en-US" sz="1500" kern="1200" dirty="0">
            <a:solidFill>
              <a:schemeClr val="tx1"/>
            </a:solidFill>
            <a:latin typeface="黑体" pitchFamily="49" charset="-122"/>
            <a:ea typeface="黑体" pitchFamily="49" charset="-122"/>
          </a:endParaRPr>
        </a:p>
      </dsp:txBody>
      <dsp:txXfrm>
        <a:off x="5958813" y="2017302"/>
        <a:ext cx="1081687" cy="6510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8B6858-8FAE-4ECA-86C1-EAA524EA55A4}">
      <dsp:nvSpPr>
        <dsp:cNvPr id="0" name=""/>
        <dsp:cNvSpPr/>
      </dsp:nvSpPr>
      <dsp:spPr>
        <a:xfrm>
          <a:off x="1844971" y="0"/>
          <a:ext cx="1982280" cy="110126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latin typeface="黑体" pitchFamily="49" charset="-122"/>
              <a:ea typeface="黑体" pitchFamily="49" charset="-122"/>
            </a:rPr>
            <a:t>软件安装</a:t>
          </a:r>
          <a:endParaRPr lang="zh-CN" altLang="en-US" sz="3200" kern="1200" dirty="0">
            <a:latin typeface="黑体" pitchFamily="49" charset="-122"/>
            <a:ea typeface="黑体" pitchFamily="49" charset="-122"/>
          </a:endParaRPr>
        </a:p>
      </dsp:txBody>
      <dsp:txXfrm>
        <a:off x="1877226" y="32255"/>
        <a:ext cx="1917770" cy="1036756"/>
      </dsp:txXfrm>
    </dsp:sp>
    <dsp:sp modelId="{B2F9080F-A49F-4E23-9670-37ADEFFD5F99}">
      <dsp:nvSpPr>
        <dsp:cNvPr id="0" name=""/>
        <dsp:cNvSpPr/>
      </dsp:nvSpPr>
      <dsp:spPr>
        <a:xfrm rot="5400000">
          <a:off x="2629623" y="1128798"/>
          <a:ext cx="412975" cy="495570"/>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zh-CN" altLang="en-US" sz="1900" kern="1200">
            <a:latin typeface="黑体" pitchFamily="49" charset="-122"/>
            <a:ea typeface="黑体" pitchFamily="49" charset="-122"/>
          </a:endParaRPr>
        </a:p>
      </dsp:txBody>
      <dsp:txXfrm rot="-5400000">
        <a:off x="2687440" y="1170095"/>
        <a:ext cx="297342" cy="289083"/>
      </dsp:txXfrm>
    </dsp:sp>
    <dsp:sp modelId="{92E0C38C-7535-4C19-8B1A-0F1413E598E2}">
      <dsp:nvSpPr>
        <dsp:cNvPr id="0" name=""/>
        <dsp:cNvSpPr/>
      </dsp:nvSpPr>
      <dsp:spPr>
        <a:xfrm>
          <a:off x="1844971" y="1651900"/>
          <a:ext cx="1982280" cy="1101266"/>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latin typeface="黑体" pitchFamily="49" charset="-122"/>
              <a:ea typeface="黑体" pitchFamily="49" charset="-122"/>
            </a:rPr>
            <a:t>参数导入</a:t>
          </a:r>
          <a:endParaRPr lang="zh-CN" altLang="en-US" sz="3200" kern="1200" dirty="0">
            <a:latin typeface="黑体" pitchFamily="49" charset="-122"/>
            <a:ea typeface="黑体" pitchFamily="49" charset="-122"/>
          </a:endParaRPr>
        </a:p>
      </dsp:txBody>
      <dsp:txXfrm>
        <a:off x="1877226" y="1684155"/>
        <a:ext cx="1917770" cy="1036756"/>
      </dsp:txXfrm>
    </dsp:sp>
    <dsp:sp modelId="{5396FA14-0BBC-44C0-AD27-DC16BD23A9CF}">
      <dsp:nvSpPr>
        <dsp:cNvPr id="0" name=""/>
        <dsp:cNvSpPr/>
      </dsp:nvSpPr>
      <dsp:spPr>
        <a:xfrm rot="5400000">
          <a:off x="2629623" y="2780698"/>
          <a:ext cx="412975" cy="495570"/>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zh-CN" altLang="en-US" sz="1900" kern="1200">
            <a:latin typeface="黑体" pitchFamily="49" charset="-122"/>
            <a:ea typeface="黑体" pitchFamily="49" charset="-122"/>
          </a:endParaRPr>
        </a:p>
      </dsp:txBody>
      <dsp:txXfrm rot="-5400000">
        <a:off x="2687440" y="2821995"/>
        <a:ext cx="297342" cy="289083"/>
      </dsp:txXfrm>
    </dsp:sp>
    <dsp:sp modelId="{35E62740-C6A4-4AE1-8188-759B986CD0B0}">
      <dsp:nvSpPr>
        <dsp:cNvPr id="0" name=""/>
        <dsp:cNvSpPr/>
      </dsp:nvSpPr>
      <dsp:spPr>
        <a:xfrm>
          <a:off x="1844971" y="3303800"/>
          <a:ext cx="1982280" cy="1101266"/>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zh-CN" altLang="en-US" sz="3200" kern="1200" dirty="0" smtClean="0">
              <a:latin typeface="黑体" pitchFamily="49" charset="-122"/>
              <a:ea typeface="黑体" pitchFamily="49" charset="-122"/>
            </a:rPr>
            <a:t>参数更新</a:t>
          </a:r>
          <a:endParaRPr lang="zh-CN" altLang="en-US" sz="3200" kern="1200" dirty="0">
            <a:latin typeface="黑体" pitchFamily="49" charset="-122"/>
            <a:ea typeface="黑体" pitchFamily="49" charset="-122"/>
          </a:endParaRPr>
        </a:p>
      </dsp:txBody>
      <dsp:txXfrm>
        <a:off x="1877226" y="3336055"/>
        <a:ext cx="1917770" cy="10367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8B6858-8FAE-4ECA-86C1-EAA524EA55A4}">
      <dsp:nvSpPr>
        <dsp:cNvPr id="0" name=""/>
        <dsp:cNvSpPr/>
      </dsp:nvSpPr>
      <dsp:spPr>
        <a:xfrm>
          <a:off x="330681" y="1574"/>
          <a:ext cx="7173968" cy="103051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zh-CN" altLang="en-US" sz="4000" kern="1200" dirty="0" smtClean="0">
              <a:latin typeface="黑体" pitchFamily="49" charset="-122"/>
              <a:ea typeface="黑体" pitchFamily="49" charset="-122"/>
            </a:rPr>
            <a:t>基层单位报告操作</a:t>
          </a:r>
          <a:endParaRPr lang="zh-CN" altLang="en-US" sz="4000" kern="1200" dirty="0">
            <a:latin typeface="黑体" pitchFamily="49" charset="-122"/>
            <a:ea typeface="黑体" pitchFamily="49" charset="-122"/>
          </a:endParaRPr>
        </a:p>
      </dsp:txBody>
      <dsp:txXfrm>
        <a:off x="360864" y="31757"/>
        <a:ext cx="7113602" cy="970145"/>
      </dsp:txXfrm>
    </dsp:sp>
    <dsp:sp modelId="{B2F9080F-A49F-4E23-9670-37ADEFFD5F99}">
      <dsp:nvSpPr>
        <dsp:cNvPr id="0" name=""/>
        <dsp:cNvSpPr/>
      </dsp:nvSpPr>
      <dsp:spPr>
        <a:xfrm rot="5400000">
          <a:off x="3724444" y="1057848"/>
          <a:ext cx="386441" cy="463730"/>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778000">
            <a:lnSpc>
              <a:spcPct val="90000"/>
            </a:lnSpc>
            <a:spcBef>
              <a:spcPct val="0"/>
            </a:spcBef>
            <a:spcAft>
              <a:spcPct val="35000"/>
            </a:spcAft>
          </a:pPr>
          <a:endParaRPr lang="zh-CN" altLang="en-US" sz="4000" kern="1200">
            <a:latin typeface="黑体" pitchFamily="49" charset="-122"/>
            <a:ea typeface="黑体" pitchFamily="49" charset="-122"/>
          </a:endParaRPr>
        </a:p>
      </dsp:txBody>
      <dsp:txXfrm rot="-5400000">
        <a:off x="3778546" y="1096492"/>
        <a:ext cx="278238" cy="270509"/>
      </dsp:txXfrm>
    </dsp:sp>
    <dsp:sp modelId="{92E0C38C-7535-4C19-8B1A-0F1413E598E2}">
      <dsp:nvSpPr>
        <dsp:cNvPr id="0" name=""/>
        <dsp:cNvSpPr/>
      </dsp:nvSpPr>
      <dsp:spPr>
        <a:xfrm>
          <a:off x="441193" y="1547341"/>
          <a:ext cx="6952943" cy="1030511"/>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a:lnSpc>
              <a:spcPct val="90000"/>
            </a:lnSpc>
            <a:spcBef>
              <a:spcPct val="0"/>
            </a:spcBef>
            <a:spcAft>
              <a:spcPct val="35000"/>
            </a:spcAft>
          </a:pPr>
          <a:r>
            <a:rPr lang="zh-CN" altLang="en-US" sz="4000" kern="1200" dirty="0" smtClean="0">
              <a:latin typeface="黑体" pitchFamily="49" charset="-122"/>
              <a:ea typeface="黑体" pitchFamily="49" charset="-122"/>
            </a:rPr>
            <a:t>汇总报告操作</a:t>
          </a:r>
          <a:endParaRPr lang="zh-CN" altLang="en-US" sz="4000" kern="1200" dirty="0">
            <a:latin typeface="黑体" pitchFamily="49" charset="-122"/>
            <a:ea typeface="黑体" pitchFamily="49" charset="-122"/>
          </a:endParaRPr>
        </a:p>
      </dsp:txBody>
      <dsp:txXfrm>
        <a:off x="471376" y="1577524"/>
        <a:ext cx="6892577" cy="97014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5F6E5D-FF66-4892-A2FF-A643A89B51BA}" type="datetimeFigureOut">
              <a:rPr lang="zh-CN" altLang="en-US" smtClean="0"/>
              <a:pPr/>
              <a:t>2018-03-18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DF6D2-670A-4752-A164-5E93B973755D}" type="slidenum">
              <a:rPr lang="zh-CN" altLang="en-US" smtClean="0"/>
              <a:pPr/>
              <a:t>‹#›</a:t>
            </a:fld>
            <a:endParaRPr lang="zh-CN" altLang="en-US"/>
          </a:p>
        </p:txBody>
      </p:sp>
    </p:spTree>
    <p:extLst>
      <p:ext uri="{BB962C8B-B14F-4D97-AF65-F5344CB8AC3E}">
        <p14:creationId xmlns:p14="http://schemas.microsoft.com/office/powerpoint/2010/main" val="56153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17999"/>
              </a:lnSpc>
            </a:pPr>
            <a:r>
              <a:rPr lang="zh-CN" altLang="en-US" dirty="0" smtClean="0"/>
              <a:t>关键点：强调现阶段的目的和主体要求。</a:t>
            </a:r>
          </a:p>
          <a:p>
            <a:pPr>
              <a:lnSpc>
                <a:spcPct val="117999"/>
              </a:lnSpc>
            </a:pPr>
            <a:r>
              <a:rPr lang="en-US" altLang="zh-CN" dirty="0" smtClean="0"/>
              <a:t>1.</a:t>
            </a:r>
            <a:r>
              <a:rPr lang="zh-CN" altLang="en-US" dirty="0" smtClean="0"/>
              <a:t>规范监督检查</a:t>
            </a:r>
          </a:p>
          <a:p>
            <a:pPr>
              <a:lnSpc>
                <a:spcPct val="117999"/>
              </a:lnSpc>
            </a:pPr>
            <a:r>
              <a:rPr lang="en-US" altLang="zh-CN" dirty="0" smtClean="0"/>
              <a:t>2.</a:t>
            </a:r>
            <a:r>
              <a:rPr lang="zh-CN" altLang="en-US" dirty="0" smtClean="0"/>
              <a:t>促进</a:t>
            </a:r>
          </a:p>
          <a:p>
            <a:pPr>
              <a:lnSpc>
                <a:spcPct val="117999"/>
              </a:lnSpc>
            </a:pPr>
            <a:r>
              <a:rPr lang="en-US" altLang="zh-CN" dirty="0" smtClean="0"/>
              <a:t>3.</a:t>
            </a:r>
            <a:r>
              <a:rPr lang="zh-CN" altLang="en-US" dirty="0" smtClean="0"/>
              <a:t>提高</a:t>
            </a:r>
          </a:p>
          <a:p>
            <a:pPr>
              <a:lnSpc>
                <a:spcPct val="117999"/>
              </a:lnSpc>
            </a:pPr>
            <a:r>
              <a:rPr lang="en-US" altLang="zh-CN" dirty="0" smtClean="0"/>
              <a:t>4.</a:t>
            </a:r>
            <a:r>
              <a:rPr lang="zh-CN" altLang="en-US" dirty="0" smtClean="0"/>
              <a:t>强调内控的主体责任；</a:t>
            </a:r>
          </a:p>
          <a:p>
            <a:endParaRPr lang="zh-CN" altLang="en-US" dirty="0"/>
          </a:p>
        </p:txBody>
      </p:sp>
      <p:sp>
        <p:nvSpPr>
          <p:cNvPr id="4" name="灯片编号占位符 3"/>
          <p:cNvSpPr>
            <a:spLocks noGrp="1"/>
          </p:cNvSpPr>
          <p:nvPr>
            <p:ph type="sldNum" sz="quarter" idx="10"/>
          </p:nvPr>
        </p:nvSpPr>
        <p:spPr/>
        <p:txBody>
          <a:bodyPr/>
          <a:lstStyle/>
          <a:p>
            <a:fld id="{F35DF6D2-670A-4752-A164-5E93B973755D}" type="slidenum">
              <a:rPr lang="zh-CN" altLang="en-US" smtClean="0"/>
              <a:pPr/>
              <a:t>5</a:t>
            </a:fld>
            <a:endParaRPr lang="zh-CN" altLang="en-US"/>
          </a:p>
        </p:txBody>
      </p:sp>
    </p:spTree>
    <p:extLst>
      <p:ext uri="{BB962C8B-B14F-4D97-AF65-F5344CB8AC3E}">
        <p14:creationId xmlns:p14="http://schemas.microsoft.com/office/powerpoint/2010/main" val="809679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Shape 602"/>
          <p:cNvSpPr>
            <a:spLocks noGrp="1" noRot="1" noChangeAspect="1"/>
          </p:cNvSpPr>
          <p:nvPr>
            <p:ph type="sldImg"/>
          </p:nvPr>
        </p:nvSpPr>
        <p:spPr>
          <a:prstGeom prst="rect">
            <a:avLst/>
          </a:prstGeom>
        </p:spPr>
        <p:txBody>
          <a:bodyPr/>
          <a:lstStyle/>
          <a:p>
            <a:endParaRPr dirty="0"/>
          </a:p>
        </p:txBody>
      </p:sp>
      <p:sp>
        <p:nvSpPr>
          <p:cNvPr id="603" name="Shape 603"/>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Shape 615"/>
          <p:cNvSpPr>
            <a:spLocks noGrp="1" noRot="1" noChangeAspect="1"/>
          </p:cNvSpPr>
          <p:nvPr>
            <p:ph type="sldImg"/>
          </p:nvPr>
        </p:nvSpPr>
        <p:spPr>
          <a:prstGeom prst="rect">
            <a:avLst/>
          </a:prstGeom>
        </p:spPr>
        <p:txBody>
          <a:bodyPr/>
          <a:lstStyle/>
          <a:p>
            <a:endParaRPr dirty="0"/>
          </a:p>
        </p:txBody>
      </p:sp>
      <p:sp>
        <p:nvSpPr>
          <p:cNvPr id="616" name="Shape 616"/>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Shape 628"/>
          <p:cNvSpPr>
            <a:spLocks noGrp="1" noRot="1" noChangeAspect="1"/>
          </p:cNvSpPr>
          <p:nvPr>
            <p:ph type="sldImg"/>
          </p:nvPr>
        </p:nvSpPr>
        <p:spPr>
          <a:prstGeom prst="rect">
            <a:avLst/>
          </a:prstGeom>
        </p:spPr>
        <p:txBody>
          <a:bodyPr/>
          <a:lstStyle/>
          <a:p>
            <a:endParaRPr dirty="0"/>
          </a:p>
        </p:txBody>
      </p:sp>
      <p:sp>
        <p:nvSpPr>
          <p:cNvPr id="629" name="Shape 629"/>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Shape 634"/>
          <p:cNvSpPr>
            <a:spLocks noGrp="1" noRot="1" noChangeAspect="1"/>
          </p:cNvSpPr>
          <p:nvPr>
            <p:ph type="sldImg"/>
          </p:nvPr>
        </p:nvSpPr>
        <p:spPr>
          <a:prstGeom prst="rect">
            <a:avLst/>
          </a:prstGeom>
        </p:spPr>
        <p:txBody>
          <a:bodyPr/>
          <a:lstStyle/>
          <a:p>
            <a:endParaRPr dirty="0"/>
          </a:p>
        </p:txBody>
      </p:sp>
      <p:sp>
        <p:nvSpPr>
          <p:cNvPr id="635" name="Shape 635"/>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Shape 640"/>
          <p:cNvSpPr>
            <a:spLocks noGrp="1" noRot="1" noChangeAspect="1"/>
          </p:cNvSpPr>
          <p:nvPr>
            <p:ph type="sldImg"/>
          </p:nvPr>
        </p:nvSpPr>
        <p:spPr>
          <a:prstGeom prst="rect">
            <a:avLst/>
          </a:prstGeom>
        </p:spPr>
        <p:txBody>
          <a:bodyPr/>
          <a:lstStyle/>
          <a:p>
            <a:endParaRPr dirty="0"/>
          </a:p>
        </p:txBody>
      </p:sp>
      <p:sp>
        <p:nvSpPr>
          <p:cNvPr id="641" name="Shape 641"/>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Shape 653"/>
          <p:cNvSpPr>
            <a:spLocks noGrp="1" noRot="1" noChangeAspect="1"/>
          </p:cNvSpPr>
          <p:nvPr>
            <p:ph type="sldImg"/>
          </p:nvPr>
        </p:nvSpPr>
        <p:spPr>
          <a:prstGeom prst="rect">
            <a:avLst/>
          </a:prstGeom>
        </p:spPr>
        <p:txBody>
          <a:bodyPr/>
          <a:lstStyle/>
          <a:p>
            <a:endParaRPr dirty="0"/>
          </a:p>
        </p:txBody>
      </p:sp>
      <p:sp>
        <p:nvSpPr>
          <p:cNvPr id="654" name="Shape 654"/>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 name="Shape 659"/>
          <p:cNvSpPr>
            <a:spLocks noGrp="1" noRot="1" noChangeAspect="1"/>
          </p:cNvSpPr>
          <p:nvPr>
            <p:ph type="sldImg"/>
          </p:nvPr>
        </p:nvSpPr>
        <p:spPr>
          <a:prstGeom prst="rect">
            <a:avLst/>
          </a:prstGeom>
        </p:spPr>
        <p:txBody>
          <a:bodyPr/>
          <a:lstStyle/>
          <a:p>
            <a:endParaRPr dirty="0"/>
          </a:p>
        </p:txBody>
      </p:sp>
      <p:sp>
        <p:nvSpPr>
          <p:cNvPr id="660" name="Shape 660"/>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Shape 665"/>
          <p:cNvSpPr>
            <a:spLocks noGrp="1" noRot="1" noChangeAspect="1"/>
          </p:cNvSpPr>
          <p:nvPr>
            <p:ph type="sldImg"/>
          </p:nvPr>
        </p:nvSpPr>
        <p:spPr>
          <a:prstGeom prst="rect">
            <a:avLst/>
          </a:prstGeom>
        </p:spPr>
        <p:txBody>
          <a:bodyPr/>
          <a:lstStyle/>
          <a:p>
            <a:endParaRPr dirty="0"/>
          </a:p>
        </p:txBody>
      </p:sp>
      <p:sp>
        <p:nvSpPr>
          <p:cNvPr id="666" name="Shape 666"/>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 name="Shape 678"/>
          <p:cNvSpPr>
            <a:spLocks noGrp="1" noRot="1" noChangeAspect="1"/>
          </p:cNvSpPr>
          <p:nvPr>
            <p:ph type="sldImg"/>
          </p:nvPr>
        </p:nvSpPr>
        <p:spPr>
          <a:prstGeom prst="rect">
            <a:avLst/>
          </a:prstGeom>
        </p:spPr>
        <p:txBody>
          <a:bodyPr/>
          <a:lstStyle/>
          <a:p>
            <a:endParaRPr dirty="0"/>
          </a:p>
        </p:txBody>
      </p:sp>
      <p:sp>
        <p:nvSpPr>
          <p:cNvPr id="679" name="Shape 679"/>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Shape 684"/>
          <p:cNvSpPr>
            <a:spLocks noGrp="1" noRot="1" noChangeAspect="1"/>
          </p:cNvSpPr>
          <p:nvPr>
            <p:ph type="sldImg"/>
          </p:nvPr>
        </p:nvSpPr>
        <p:spPr>
          <a:prstGeom prst="rect">
            <a:avLst/>
          </a:prstGeom>
        </p:spPr>
        <p:txBody>
          <a:bodyPr/>
          <a:lstStyle/>
          <a:p>
            <a:endParaRPr dirty="0"/>
          </a:p>
        </p:txBody>
      </p:sp>
      <p:sp>
        <p:nvSpPr>
          <p:cNvPr id="685" name="Shape 685"/>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17999"/>
              </a:lnSpc>
            </a:pPr>
            <a:r>
              <a:rPr lang="zh-CN" altLang="en-US" dirty="0" smtClean="0"/>
              <a:t>地方各级财政部门负责组织实施本地区行政事业单位内部控制报告编报工作，并对本地区内部控制汇总报告的真实性和完整性负责。其职责主要是布置本地区行政事业单位内部控制年度报告编报工作并开展相关培训</a:t>
            </a:r>
            <a:r>
              <a:rPr lang="en-US" altLang="zh-CN" dirty="0" smtClean="0"/>
              <a:t>, </a:t>
            </a:r>
            <a:r>
              <a:rPr lang="zh-CN" altLang="en-US" dirty="0" smtClean="0"/>
              <a:t>组织和指导本地区行政事业单位内部控制报告的收集、审核、汇总、报送、分析使用，组织和开展本地区行政事业单位内部控制报告信息质量的监督检查工作，组织和指导本地区行政事业单位内部控制考核评价工作，建立和管理本地区行政事业单位内部控制报告数据库等工作。</a:t>
            </a:r>
          </a:p>
          <a:p>
            <a:pPr>
              <a:lnSpc>
                <a:spcPct val="117999"/>
              </a:lnSpc>
            </a:pPr>
            <a:r>
              <a:rPr lang="zh-CN" altLang="en-US" dirty="0" smtClean="0"/>
              <a:t>关键点：</a:t>
            </a:r>
          </a:p>
          <a:p>
            <a:pPr>
              <a:lnSpc>
                <a:spcPct val="117999"/>
              </a:lnSpc>
            </a:pPr>
            <a:r>
              <a:rPr lang="en-US" altLang="zh-CN" dirty="0" smtClean="0"/>
              <a:t>1.</a:t>
            </a:r>
            <a:r>
              <a:rPr lang="zh-CN" altLang="en-US" dirty="0" smtClean="0"/>
              <a:t>组织开展内控报告质量检查；</a:t>
            </a:r>
          </a:p>
          <a:p>
            <a:pPr>
              <a:lnSpc>
                <a:spcPct val="117999"/>
              </a:lnSpc>
            </a:pPr>
            <a:r>
              <a:rPr lang="en-US" altLang="zh-CN" dirty="0" smtClean="0"/>
              <a:t>2.</a:t>
            </a:r>
            <a:r>
              <a:rPr lang="zh-CN" altLang="en-US" dirty="0" smtClean="0"/>
              <a:t>指导评价工作；</a:t>
            </a:r>
          </a:p>
          <a:p>
            <a:pPr>
              <a:lnSpc>
                <a:spcPct val="117999"/>
              </a:lnSpc>
            </a:pPr>
            <a:r>
              <a:rPr lang="en-US" altLang="zh-CN" dirty="0" smtClean="0"/>
              <a:t>3.</a:t>
            </a:r>
            <a:r>
              <a:rPr lang="zh-CN" altLang="en-US" dirty="0" smtClean="0"/>
              <a:t>建立内控报告数据；</a:t>
            </a:r>
          </a:p>
          <a:p>
            <a:endParaRPr lang="zh-CN" altLang="en-US" dirty="0"/>
          </a:p>
        </p:txBody>
      </p:sp>
      <p:sp>
        <p:nvSpPr>
          <p:cNvPr id="4" name="灯片编号占位符 3"/>
          <p:cNvSpPr>
            <a:spLocks noGrp="1"/>
          </p:cNvSpPr>
          <p:nvPr>
            <p:ph type="sldNum" sz="quarter" idx="10"/>
          </p:nvPr>
        </p:nvSpPr>
        <p:spPr/>
        <p:txBody>
          <a:bodyPr/>
          <a:lstStyle/>
          <a:p>
            <a:fld id="{F35DF6D2-670A-4752-A164-5E93B973755D}" type="slidenum">
              <a:rPr lang="zh-CN" altLang="en-US" smtClean="0"/>
              <a:pPr/>
              <a:t>6</a:t>
            </a:fld>
            <a:endParaRPr lang="zh-CN" altLang="en-US"/>
          </a:p>
        </p:txBody>
      </p:sp>
    </p:spTree>
    <p:extLst>
      <p:ext uri="{BB962C8B-B14F-4D97-AF65-F5344CB8AC3E}">
        <p14:creationId xmlns:p14="http://schemas.microsoft.com/office/powerpoint/2010/main" val="32968228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a:spLocks noGrp="1" noRot="1" noChangeAspect="1"/>
          </p:cNvSpPr>
          <p:nvPr>
            <p:ph type="sldImg"/>
          </p:nvPr>
        </p:nvSpPr>
        <p:spPr>
          <a:prstGeom prst="rect">
            <a:avLst/>
          </a:prstGeom>
        </p:spPr>
        <p:txBody>
          <a:bodyPr/>
          <a:lstStyle/>
          <a:p>
            <a:endParaRPr dirty="0"/>
          </a:p>
        </p:txBody>
      </p:sp>
      <p:sp>
        <p:nvSpPr>
          <p:cNvPr id="691" name="Shape 691"/>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 name="Shape 696"/>
          <p:cNvSpPr>
            <a:spLocks noGrp="1" noRot="1" noChangeAspect="1"/>
          </p:cNvSpPr>
          <p:nvPr>
            <p:ph type="sldImg"/>
          </p:nvPr>
        </p:nvSpPr>
        <p:spPr>
          <a:prstGeom prst="rect">
            <a:avLst/>
          </a:prstGeom>
        </p:spPr>
        <p:txBody>
          <a:bodyPr/>
          <a:lstStyle/>
          <a:p>
            <a:endParaRPr dirty="0"/>
          </a:p>
        </p:txBody>
      </p:sp>
      <p:sp>
        <p:nvSpPr>
          <p:cNvPr id="697" name="Shape 697"/>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 name="Shape 709"/>
          <p:cNvSpPr>
            <a:spLocks noGrp="1" noRot="1" noChangeAspect="1"/>
          </p:cNvSpPr>
          <p:nvPr>
            <p:ph type="sldImg"/>
          </p:nvPr>
        </p:nvSpPr>
        <p:spPr>
          <a:prstGeom prst="rect">
            <a:avLst/>
          </a:prstGeom>
        </p:spPr>
        <p:txBody>
          <a:bodyPr/>
          <a:lstStyle/>
          <a:p>
            <a:endParaRPr dirty="0"/>
          </a:p>
        </p:txBody>
      </p:sp>
      <p:sp>
        <p:nvSpPr>
          <p:cNvPr id="710" name="Shape 710"/>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17999"/>
              </a:lnSpc>
            </a:pPr>
            <a:r>
              <a:rPr lang="zh-CN" altLang="en-US" dirty="0" smtClean="0"/>
              <a:t>各行政主管部门（以下简称各部门）应当按照财政部门的要求，负责组织实施本部门行政事业单位内部控制报告编报工作，并对本部门内部控制汇总报告的真实性和完整性负责。其职责主要是布置本部门行政事业单位内部控制年度报告编报工作并开展相关培训，组织和指导本部门行政事业单位内部控制报告的收集、审核、汇总、报送、分析使用</a:t>
            </a:r>
            <a:r>
              <a:rPr lang="en-US" altLang="zh-CN" dirty="0" smtClean="0"/>
              <a:t>, </a:t>
            </a:r>
            <a:r>
              <a:rPr lang="zh-CN" altLang="en-US" dirty="0" smtClean="0"/>
              <a:t>组织和开展本部门行政事业单位内部控制报告信息质量的监督检查工作</a:t>
            </a:r>
            <a:r>
              <a:rPr lang="en-US" altLang="zh-CN" dirty="0" smtClean="0"/>
              <a:t>, </a:t>
            </a:r>
            <a:r>
              <a:rPr lang="zh-CN" altLang="en-US" dirty="0" smtClean="0"/>
              <a:t>组织和指导本部门行政事业单位内部控制考核评价工作，建立和管理本部门行政事业单位内部控制报告数据库。</a:t>
            </a:r>
          </a:p>
          <a:p>
            <a:pPr>
              <a:lnSpc>
                <a:spcPct val="117999"/>
              </a:lnSpc>
            </a:pPr>
            <a:r>
              <a:rPr lang="zh-CN" altLang="en-US" dirty="0" smtClean="0"/>
              <a:t>关键点：</a:t>
            </a:r>
          </a:p>
          <a:p>
            <a:pPr>
              <a:lnSpc>
                <a:spcPct val="117999"/>
              </a:lnSpc>
            </a:pPr>
            <a:r>
              <a:rPr lang="en-US" altLang="zh-CN" dirty="0" smtClean="0"/>
              <a:t>1.</a:t>
            </a:r>
            <a:r>
              <a:rPr lang="zh-CN" altLang="en-US" dirty="0" smtClean="0"/>
              <a:t>组织开展内控报告质量检查；</a:t>
            </a:r>
          </a:p>
          <a:p>
            <a:pPr>
              <a:lnSpc>
                <a:spcPct val="117999"/>
              </a:lnSpc>
            </a:pPr>
            <a:r>
              <a:rPr lang="en-US" altLang="zh-CN" dirty="0" smtClean="0"/>
              <a:t>2.</a:t>
            </a:r>
            <a:r>
              <a:rPr lang="zh-CN" altLang="en-US" dirty="0" smtClean="0"/>
              <a:t>指导评价工作；</a:t>
            </a:r>
          </a:p>
          <a:p>
            <a:pPr>
              <a:lnSpc>
                <a:spcPct val="117999"/>
              </a:lnSpc>
            </a:pPr>
            <a:r>
              <a:rPr lang="en-US" altLang="zh-CN" dirty="0" smtClean="0"/>
              <a:t>3.</a:t>
            </a:r>
            <a:r>
              <a:rPr lang="zh-CN" altLang="en-US" dirty="0" smtClean="0"/>
              <a:t>建立内控报告数据；</a:t>
            </a:r>
          </a:p>
          <a:p>
            <a:endParaRPr lang="zh-CN" altLang="en-US" dirty="0"/>
          </a:p>
        </p:txBody>
      </p:sp>
      <p:sp>
        <p:nvSpPr>
          <p:cNvPr id="4" name="灯片编号占位符 3"/>
          <p:cNvSpPr>
            <a:spLocks noGrp="1"/>
          </p:cNvSpPr>
          <p:nvPr>
            <p:ph type="sldNum" sz="quarter" idx="10"/>
          </p:nvPr>
        </p:nvSpPr>
        <p:spPr/>
        <p:txBody>
          <a:bodyPr/>
          <a:lstStyle/>
          <a:p>
            <a:fld id="{F35DF6D2-670A-4752-A164-5E93B973755D}" type="slidenum">
              <a:rPr lang="zh-CN" altLang="en-US" smtClean="0"/>
              <a:pPr/>
              <a:t>7</a:t>
            </a:fld>
            <a:endParaRPr lang="zh-CN" altLang="en-US"/>
          </a:p>
        </p:txBody>
      </p:sp>
    </p:spTree>
    <p:extLst>
      <p:ext uri="{BB962C8B-B14F-4D97-AF65-F5344CB8AC3E}">
        <p14:creationId xmlns:p14="http://schemas.microsoft.com/office/powerpoint/2010/main" val="4074226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17999"/>
              </a:lnSpc>
            </a:pPr>
            <a:r>
              <a:rPr lang="zh-CN" altLang="en-US" dirty="0" smtClean="0"/>
              <a:t>各单位在本次内控报告检查中，落实财政厅检查要求，自查自纠，配合抽查整改。</a:t>
            </a:r>
          </a:p>
          <a:p>
            <a:pPr>
              <a:lnSpc>
                <a:spcPct val="117999"/>
              </a:lnSpc>
            </a:pPr>
            <a:r>
              <a:rPr lang="zh-CN" altLang="en-US" dirty="0" smtClean="0"/>
              <a:t>关键点：</a:t>
            </a:r>
          </a:p>
          <a:p>
            <a:pPr>
              <a:lnSpc>
                <a:spcPct val="117999"/>
              </a:lnSpc>
            </a:pPr>
            <a:r>
              <a:rPr lang="en-US" altLang="zh-CN" dirty="0" smtClean="0"/>
              <a:t>1.</a:t>
            </a:r>
            <a:r>
              <a:rPr lang="zh-CN" altLang="en-US" dirty="0" smtClean="0"/>
              <a:t>内控报告质量的第一责任人；</a:t>
            </a:r>
          </a:p>
          <a:p>
            <a:pPr>
              <a:lnSpc>
                <a:spcPct val="117999"/>
              </a:lnSpc>
            </a:pPr>
            <a:r>
              <a:rPr lang="en-US" altLang="zh-CN" dirty="0" smtClean="0"/>
              <a:t>2.</a:t>
            </a:r>
            <a:r>
              <a:rPr lang="zh-CN" altLang="en-US" dirty="0" smtClean="0"/>
              <a:t>对真实性、完整性、规范性负责；</a:t>
            </a:r>
          </a:p>
          <a:p>
            <a:endParaRPr lang="zh-CN" altLang="en-US" dirty="0"/>
          </a:p>
        </p:txBody>
      </p:sp>
      <p:sp>
        <p:nvSpPr>
          <p:cNvPr id="4" name="灯片编号占位符 3"/>
          <p:cNvSpPr>
            <a:spLocks noGrp="1"/>
          </p:cNvSpPr>
          <p:nvPr>
            <p:ph type="sldNum" sz="quarter" idx="10"/>
          </p:nvPr>
        </p:nvSpPr>
        <p:spPr/>
        <p:txBody>
          <a:bodyPr/>
          <a:lstStyle/>
          <a:p>
            <a:fld id="{F35DF6D2-670A-4752-A164-5E93B973755D}" type="slidenum">
              <a:rPr lang="zh-CN" altLang="en-US" smtClean="0"/>
              <a:pPr/>
              <a:t>8</a:t>
            </a:fld>
            <a:endParaRPr lang="zh-CN" altLang="en-US"/>
          </a:p>
        </p:txBody>
      </p:sp>
    </p:spTree>
    <p:extLst>
      <p:ext uri="{BB962C8B-B14F-4D97-AF65-F5344CB8AC3E}">
        <p14:creationId xmlns:p14="http://schemas.microsoft.com/office/powerpoint/2010/main" val="3423418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17999"/>
              </a:lnSpc>
            </a:pPr>
            <a:r>
              <a:rPr lang="zh-CN" altLang="en-US" dirty="0" smtClean="0"/>
              <a:t>行政事业单位应当加强对本单位内部控制报告的使用，通过对内部控制报告中反映的信息进行分析，及时发现内部控制建设工作中存在的问题，进一步健全制度，提高执行力，完善监督措施，确保内部控制有效实施。</a:t>
            </a:r>
          </a:p>
          <a:p>
            <a:pPr>
              <a:lnSpc>
                <a:spcPct val="117999"/>
              </a:lnSpc>
            </a:pPr>
            <a:r>
              <a:rPr lang="zh-CN" altLang="en-US" dirty="0" smtClean="0"/>
              <a:t>各地区、各部门应当加强对行政事业单位内部控制报告的分析，强化分析结果的反馈和使用，切实规范和改进财政财务管理，更好发挥对行政事业单位内部控制建设的促进和监督作用。</a:t>
            </a:r>
          </a:p>
          <a:p>
            <a:pPr>
              <a:lnSpc>
                <a:spcPct val="117999"/>
              </a:lnSpc>
            </a:pPr>
            <a:r>
              <a:rPr lang="zh-CN" altLang="en-US" dirty="0" smtClean="0"/>
              <a:t>关键点：</a:t>
            </a:r>
          </a:p>
          <a:p>
            <a:pPr>
              <a:lnSpc>
                <a:spcPct val="117999"/>
              </a:lnSpc>
            </a:pPr>
            <a:r>
              <a:rPr lang="en-US" altLang="zh-CN" dirty="0" smtClean="0"/>
              <a:t>1.</a:t>
            </a:r>
            <a:r>
              <a:rPr lang="zh-CN" altLang="en-US" dirty="0" smtClean="0"/>
              <a:t>强化结果应用，促进内控建设，完善监督机制，确保有效实施。</a:t>
            </a:r>
          </a:p>
          <a:p>
            <a:pPr>
              <a:lnSpc>
                <a:spcPct val="117999"/>
              </a:lnSpc>
            </a:pPr>
            <a:r>
              <a:rPr lang="en-US" altLang="zh-CN" dirty="0" smtClean="0"/>
              <a:t>2.</a:t>
            </a:r>
            <a:r>
              <a:rPr lang="zh-CN" altLang="en-US" dirty="0" smtClean="0"/>
              <a:t>促进监督作用。</a:t>
            </a:r>
          </a:p>
          <a:p>
            <a:endParaRPr lang="zh-CN" altLang="en-US" dirty="0"/>
          </a:p>
        </p:txBody>
      </p:sp>
      <p:sp>
        <p:nvSpPr>
          <p:cNvPr id="4" name="灯片编号占位符 3"/>
          <p:cNvSpPr>
            <a:spLocks noGrp="1"/>
          </p:cNvSpPr>
          <p:nvPr>
            <p:ph type="sldNum" sz="quarter" idx="10"/>
          </p:nvPr>
        </p:nvSpPr>
        <p:spPr/>
        <p:txBody>
          <a:bodyPr/>
          <a:lstStyle/>
          <a:p>
            <a:fld id="{F35DF6D2-670A-4752-A164-5E93B973755D}" type="slidenum">
              <a:rPr lang="zh-CN" altLang="en-US" smtClean="0"/>
              <a:pPr/>
              <a:t>9</a:t>
            </a:fld>
            <a:endParaRPr lang="zh-CN" altLang="en-US"/>
          </a:p>
        </p:txBody>
      </p:sp>
    </p:spTree>
    <p:extLst>
      <p:ext uri="{BB962C8B-B14F-4D97-AF65-F5344CB8AC3E}">
        <p14:creationId xmlns:p14="http://schemas.microsoft.com/office/powerpoint/2010/main" val="1468872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17999"/>
              </a:lnSpc>
            </a:pPr>
            <a:r>
              <a:rPr lang="zh-CN" altLang="en-US" dirty="0" smtClean="0"/>
              <a:t>　　第二十二条   各地区、各部门汇总的内部控制报告报送后，各级财政部门、各部门应当组织开展对所报送的内部控制报告内容的真实性、完整性和规范性进行监督检查。</a:t>
            </a:r>
          </a:p>
          <a:p>
            <a:pPr>
              <a:lnSpc>
                <a:spcPct val="117999"/>
              </a:lnSpc>
            </a:pPr>
            <a:r>
              <a:rPr lang="zh-CN" altLang="en-US" dirty="0" smtClean="0"/>
              <a:t>　　第二十三条   行政事业单位内部控制报告信息质量的监督检查工作采取“统一管理、分级实施”原则。中央部门内部控制报告信息质量监督检查工作由财政部组织实施，各地区行政事业单位内部控制报告信息质量监督检查工作由同级财政部门按照统一的工作要求分级组织实施，各部门所属行政事业单位内部控制报告信息质量监督检查由本部门组织实施。</a:t>
            </a:r>
          </a:p>
          <a:p>
            <a:pPr>
              <a:lnSpc>
                <a:spcPct val="117999"/>
              </a:lnSpc>
            </a:pPr>
            <a:r>
              <a:rPr lang="zh-CN" altLang="en-US" dirty="0" smtClean="0"/>
              <a:t>　　第二十四条   行政事业单位内部控制报告信息质量的监督检查应按规定采取适当的方式来确定对象，并对内部控制报告存在明显质量问题或以往年份监督检查不合格单位进行重点核查。</a:t>
            </a:r>
          </a:p>
          <a:p>
            <a:pPr>
              <a:lnSpc>
                <a:spcPct val="117999"/>
              </a:lnSpc>
            </a:pPr>
            <a:r>
              <a:rPr lang="zh-CN" altLang="en-US" dirty="0" smtClean="0"/>
              <a:t>　　第二十五条   各地区、各部门应当认真组织落实本地区（部门）的行政事业单位内部控制报告编报工作，加强对内部控制报告编报工作的考核。</a:t>
            </a:r>
          </a:p>
          <a:p>
            <a:pPr>
              <a:lnSpc>
                <a:spcPct val="117999"/>
              </a:lnSpc>
            </a:pPr>
            <a:r>
              <a:rPr lang="zh-CN" altLang="en-US" dirty="0" smtClean="0"/>
              <a:t>　　第二十六条   行政事业单位应当认真、如实编制内部控制报告，不得漏报、瞒报有关内部控制信息，更不得编造虚假内部控制信息；单位负责人不得授意、指使、强令相关人员提供虚假内部控制信息，不得对拒绝、抵制编造虚假内部控制信息的人员进行打击报复。</a:t>
            </a:r>
          </a:p>
          <a:p>
            <a:pPr>
              <a:lnSpc>
                <a:spcPct val="117999"/>
              </a:lnSpc>
            </a:pPr>
            <a:r>
              <a:rPr lang="zh-CN" altLang="en-US" dirty="0" smtClean="0"/>
              <a:t>　　第二十七条   对于违反规定、提供虚假内部控制信息的单位及相关负责人，按照</a:t>
            </a:r>
            <a:r>
              <a:rPr lang="en-US" altLang="zh-CN" dirty="0" smtClean="0"/>
              <a:t>《</a:t>
            </a:r>
            <a:r>
              <a:rPr lang="zh-CN" altLang="en-US" dirty="0" smtClean="0"/>
              <a:t>中华人民共和国会计法</a:t>
            </a:r>
            <a:r>
              <a:rPr lang="en-US" altLang="zh-CN" dirty="0" smtClean="0"/>
              <a:t>》《</a:t>
            </a:r>
            <a:r>
              <a:rPr lang="zh-CN" altLang="en-US" dirty="0" smtClean="0"/>
              <a:t>中华人民共和国预算法</a:t>
            </a:r>
            <a:r>
              <a:rPr lang="en-US" altLang="zh-CN" dirty="0" smtClean="0"/>
              <a:t>》《</a:t>
            </a:r>
            <a:r>
              <a:rPr lang="zh-CN" altLang="en-US" dirty="0" smtClean="0"/>
              <a:t>财政违法行为处罚处分条例</a:t>
            </a:r>
            <a:r>
              <a:rPr lang="en-US" altLang="zh-CN" dirty="0" smtClean="0"/>
              <a:t>》</a:t>
            </a:r>
            <a:r>
              <a:rPr lang="zh-CN" altLang="en-US" dirty="0" smtClean="0"/>
              <a:t>等有关法律法规规定追究责任。</a:t>
            </a:r>
          </a:p>
          <a:p>
            <a:pPr>
              <a:lnSpc>
                <a:spcPct val="117999"/>
              </a:lnSpc>
            </a:pPr>
            <a:r>
              <a:rPr lang="zh-CN" altLang="en-US" dirty="0" smtClean="0"/>
              <a:t>　　各级财政部门及其工作人员在行政事业单位内部控制报告管理工作中，存在滥用职权、玩忽职守、徇私舞弊等违法违纪行为的，按照</a:t>
            </a:r>
            <a:r>
              <a:rPr lang="en-US" altLang="zh-CN" dirty="0" smtClean="0"/>
              <a:t>《</a:t>
            </a:r>
            <a:r>
              <a:rPr lang="zh-CN" altLang="en-US" dirty="0" smtClean="0"/>
              <a:t>公务员法</a:t>
            </a:r>
            <a:r>
              <a:rPr lang="en-US" altLang="zh-CN" dirty="0" smtClean="0"/>
              <a:t>》《</a:t>
            </a:r>
            <a:r>
              <a:rPr lang="zh-CN" altLang="en-US" dirty="0" smtClean="0"/>
              <a:t>行政监察法</a:t>
            </a:r>
            <a:r>
              <a:rPr lang="en-US" altLang="zh-CN" dirty="0" smtClean="0"/>
              <a:t>》《</a:t>
            </a:r>
            <a:r>
              <a:rPr lang="zh-CN" altLang="en-US" dirty="0" smtClean="0"/>
              <a:t>财政违法行为处罚处分条例</a:t>
            </a:r>
            <a:r>
              <a:rPr lang="en-US" altLang="zh-CN" dirty="0" smtClean="0"/>
              <a:t>》</a:t>
            </a:r>
            <a:r>
              <a:rPr lang="zh-CN" altLang="en-US" dirty="0" smtClean="0"/>
              <a:t>等国家有关规定追究相应责任；涉嫌犯罪的，移送司法机关处理。</a:t>
            </a:r>
          </a:p>
          <a:p>
            <a:pPr>
              <a:lnSpc>
                <a:spcPct val="117999"/>
              </a:lnSpc>
            </a:pPr>
            <a:r>
              <a:rPr lang="zh-CN" altLang="en-US" dirty="0" smtClean="0"/>
              <a:t>关键点：</a:t>
            </a:r>
          </a:p>
          <a:p>
            <a:pPr>
              <a:lnSpc>
                <a:spcPct val="117999"/>
              </a:lnSpc>
            </a:pPr>
            <a:r>
              <a:rPr lang="en-US" altLang="zh-CN" dirty="0" smtClean="0"/>
              <a:t>1.</a:t>
            </a:r>
            <a:r>
              <a:rPr lang="zh-CN" altLang="en-US" dirty="0" smtClean="0"/>
              <a:t>检查的重点是真实性、完整性和规范性；倒逼监督检查机制的建立及完善。</a:t>
            </a:r>
          </a:p>
          <a:p>
            <a:pPr>
              <a:lnSpc>
                <a:spcPct val="117999"/>
              </a:lnSpc>
            </a:pPr>
            <a:r>
              <a:rPr lang="en-US" altLang="zh-CN" dirty="0" smtClean="0"/>
              <a:t>2.</a:t>
            </a:r>
            <a:r>
              <a:rPr lang="zh-CN" altLang="en-US" dirty="0" smtClean="0"/>
              <a:t>明确重点核查对象。</a:t>
            </a:r>
          </a:p>
          <a:p>
            <a:pPr>
              <a:lnSpc>
                <a:spcPct val="117999"/>
              </a:lnSpc>
            </a:pPr>
            <a:r>
              <a:rPr lang="en-US" altLang="zh-CN" dirty="0" smtClean="0"/>
              <a:t>3.</a:t>
            </a:r>
            <a:r>
              <a:rPr lang="zh-CN" altLang="en-US" dirty="0" smtClean="0"/>
              <a:t>明确了违规处理依据及细则。</a:t>
            </a:r>
          </a:p>
          <a:p>
            <a:endParaRPr lang="zh-CN" altLang="en-US" dirty="0"/>
          </a:p>
        </p:txBody>
      </p:sp>
      <p:sp>
        <p:nvSpPr>
          <p:cNvPr id="4" name="灯片编号占位符 3"/>
          <p:cNvSpPr>
            <a:spLocks noGrp="1"/>
          </p:cNvSpPr>
          <p:nvPr>
            <p:ph type="sldNum" sz="quarter" idx="10"/>
          </p:nvPr>
        </p:nvSpPr>
        <p:spPr/>
        <p:txBody>
          <a:bodyPr/>
          <a:lstStyle/>
          <a:p>
            <a:fld id="{F35DF6D2-670A-4752-A164-5E93B973755D}" type="slidenum">
              <a:rPr lang="zh-CN" altLang="en-US" smtClean="0"/>
              <a:pPr/>
              <a:t>10</a:t>
            </a:fld>
            <a:endParaRPr lang="zh-CN" altLang="en-US"/>
          </a:p>
        </p:txBody>
      </p:sp>
    </p:spTree>
    <p:extLst>
      <p:ext uri="{BB962C8B-B14F-4D97-AF65-F5344CB8AC3E}">
        <p14:creationId xmlns:p14="http://schemas.microsoft.com/office/powerpoint/2010/main" val="1641310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dirty="0" smtClean="0">
                <a:latin typeface="仿宋" panose="02010609060101010101" pitchFamily="49" charset="-122"/>
                <a:ea typeface="仿宋" panose="02010609060101010101" pitchFamily="49" charset="-122"/>
              </a:rPr>
              <a:t>1</a:t>
            </a:r>
            <a:r>
              <a:rPr lang="zh-CN" altLang="en-US" sz="1200" b="1" dirty="0" smtClean="0">
                <a:latin typeface="仿宋" panose="02010609060101010101" pitchFamily="49" charset="-122"/>
                <a:ea typeface="仿宋" panose="02010609060101010101" pitchFamily="49" charset="-122"/>
              </a:rPr>
              <a:t>、内控报告编制范围与预决算报告编制范围不同，内控报告编制范围是各级各类行政事业单位，既包括纳入预决算报告编制范围内行政事业单位，还包括未纳入预决算报告编制范围内行政事业单位，但不包括纳入预决算报告编制范围内的企业。</a:t>
            </a:r>
            <a:endParaRPr lang="en-US" altLang="zh-CN" sz="1200" b="1" dirty="0" smtClean="0">
              <a:latin typeface="仿宋" panose="02010609060101010101" pitchFamily="49" charset="-122"/>
              <a:ea typeface="仿宋"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dirty="0" smtClean="0">
                <a:latin typeface="仿宋" panose="02010609060101010101" pitchFamily="49" charset="-122"/>
                <a:ea typeface="仿宋" panose="02010609060101010101" pitchFamily="49" charset="-122"/>
              </a:rPr>
              <a:t>2</a:t>
            </a:r>
            <a:r>
              <a:rPr lang="zh-CN" altLang="en-US" sz="1200" b="1" dirty="0" smtClean="0">
                <a:latin typeface="仿宋" panose="02010609060101010101" pitchFamily="49" charset="-122"/>
                <a:ea typeface="仿宋" panose="02010609060101010101" pitchFamily="49" charset="-122"/>
              </a:rPr>
              <a:t>、中央驻鲁单位内部控制报告编报按照中央主管部门要求执行，不参加山东省编报工作。</a:t>
            </a:r>
            <a:endParaRPr lang="zh-CN" altLang="en-US" sz="1200" dirty="0" smtClean="0">
              <a:latin typeface="仿宋" panose="02010609060101010101" pitchFamily="49" charset="-122"/>
              <a:ea typeface="仿宋" panose="02010609060101010101" pitchFamily="49"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dirty="0" smtClean="0">
              <a:latin typeface="仿宋" panose="02010609060101010101" pitchFamily="49" charset="-122"/>
              <a:ea typeface="仿宋" panose="02010609060101010101" pitchFamily="49" charset="-122"/>
            </a:endParaRPr>
          </a:p>
          <a:p>
            <a:endParaRPr lang="zh-CN" altLang="en-US" dirty="0"/>
          </a:p>
        </p:txBody>
      </p:sp>
      <p:sp>
        <p:nvSpPr>
          <p:cNvPr id="4" name="灯片编号占位符 3"/>
          <p:cNvSpPr>
            <a:spLocks noGrp="1"/>
          </p:cNvSpPr>
          <p:nvPr>
            <p:ph type="sldNum" sz="quarter" idx="10"/>
          </p:nvPr>
        </p:nvSpPr>
        <p:spPr/>
        <p:txBody>
          <a:bodyPr/>
          <a:lstStyle/>
          <a:p>
            <a:fld id="{F35DF6D2-670A-4752-A164-5E93B973755D}" type="slidenum">
              <a:rPr lang="zh-CN" altLang="en-US" smtClean="0"/>
              <a:pPr/>
              <a:t>13</a:t>
            </a:fld>
            <a:endParaRPr lang="zh-CN" altLang="en-US"/>
          </a:p>
        </p:txBody>
      </p:sp>
    </p:spTree>
    <p:extLst>
      <p:ext uri="{BB962C8B-B14F-4D97-AF65-F5344CB8AC3E}">
        <p14:creationId xmlns:p14="http://schemas.microsoft.com/office/powerpoint/2010/main" val="1839739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Shape 590"/>
          <p:cNvSpPr>
            <a:spLocks noGrp="1" noRot="1" noChangeAspect="1"/>
          </p:cNvSpPr>
          <p:nvPr>
            <p:ph type="sldImg"/>
          </p:nvPr>
        </p:nvSpPr>
        <p:spPr>
          <a:prstGeom prst="rect">
            <a:avLst/>
          </a:prstGeom>
        </p:spPr>
        <p:txBody>
          <a:bodyPr/>
          <a:lstStyle/>
          <a:p>
            <a:endParaRPr dirty="0"/>
          </a:p>
        </p:txBody>
      </p:sp>
      <p:sp>
        <p:nvSpPr>
          <p:cNvPr id="591" name="Shape 591"/>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 name="Shape 596"/>
          <p:cNvSpPr>
            <a:spLocks noGrp="1" noRot="1" noChangeAspect="1"/>
          </p:cNvSpPr>
          <p:nvPr>
            <p:ph type="sldImg"/>
          </p:nvPr>
        </p:nvSpPr>
        <p:spPr>
          <a:prstGeom prst="rect">
            <a:avLst/>
          </a:prstGeom>
        </p:spPr>
        <p:txBody>
          <a:bodyPr/>
          <a:lstStyle/>
          <a:p>
            <a:endParaRPr dirty="0"/>
          </a:p>
        </p:txBody>
      </p:sp>
      <p:sp>
        <p:nvSpPr>
          <p:cNvPr id="597" name="Shape 597"/>
          <p:cNvSpPr>
            <a:spLocks noGrp="1"/>
          </p:cNvSpPr>
          <p:nvPr>
            <p:ph type="body" sz="quarter" idx="1"/>
          </p:nvPr>
        </p:nvSpPr>
        <p:spPr>
          <a:prstGeom prst="rect">
            <a:avLst/>
          </a:prstGeom>
        </p:spPr>
        <p:txBody>
          <a:bodyPr/>
          <a:lstStyle/>
          <a:p>
            <a:pPr>
              <a:lnSpc>
                <a:spcPct val="117999"/>
              </a:lnSpc>
            </a:pPr>
            <a:r>
              <a:rPr dirty="0"/>
              <a:t>关键点：</a:t>
            </a:r>
          </a:p>
          <a:p>
            <a:pPr>
              <a:lnSpc>
                <a:spcPct val="117999"/>
              </a:lnSpc>
            </a:pPr>
            <a:r>
              <a:rPr dirty="0"/>
              <a:t>1.单位主要负责人是内控的第一责任人；</a:t>
            </a:r>
          </a:p>
          <a:p>
            <a:pPr>
              <a:lnSpc>
                <a:spcPct val="117999"/>
              </a:lnSpc>
            </a:pPr>
            <a:r>
              <a:rPr dirty="0"/>
              <a:t>2.讲清楚核心的支撑材料是哪个：内控牵头部门（内控工作分工拟文稿、文件批办单、工作方案）；综合管理办公室（单位负责人主持工作部署会议的会议纪要、内控领导小组成立的通知）；信息管理部门（OA办文流程单截图）</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bg>
      <p:bgPr>
        <a:blipFill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1" name="Shape 11"/>
          <p:cNvSpPr>
            <a:spLocks noGrp="1"/>
          </p:cNvSpPr>
          <p:nvPr>
            <p:ph type="title"/>
          </p:nvPr>
        </p:nvSpPr>
        <p:spPr>
          <a:xfrm>
            <a:off x="375444" y="2501354"/>
            <a:ext cx="7602786" cy="1200696"/>
          </a:xfrm>
          <a:prstGeom prst="rect">
            <a:avLst/>
          </a:prstGeom>
        </p:spPr>
        <p:txBody>
          <a:bodyPr/>
          <a:lstStyle>
            <a:lvl1pPr algn="ctr">
              <a:defRPr sz="5900" b="1">
                <a:solidFill>
                  <a:srgbClr val="FFFFFF"/>
                </a:solidFill>
                <a:latin typeface="Helvetica"/>
                <a:ea typeface="Helvetica"/>
                <a:cs typeface="Helvetica"/>
                <a:sym typeface="Helvetica"/>
              </a:defRPr>
            </a:lvl1pPr>
          </a:lstStyle>
          <a:p>
            <a:r>
              <a:t>标题文本</a:t>
            </a:r>
          </a:p>
        </p:txBody>
      </p:sp>
      <p:sp>
        <p:nvSpPr>
          <p:cNvPr id="12" name="Shape 12"/>
          <p:cNvSpPr>
            <a:spLocks noGrp="1"/>
          </p:cNvSpPr>
          <p:nvPr>
            <p:ph type="body" sz="quarter" idx="1"/>
          </p:nvPr>
        </p:nvSpPr>
        <p:spPr>
          <a:xfrm>
            <a:off x="838200" y="3994150"/>
            <a:ext cx="9460161" cy="730895"/>
          </a:xfrm>
          <a:prstGeom prst="rect">
            <a:avLst/>
          </a:prstGeom>
        </p:spPr>
        <p:txBody>
          <a:bodyPr/>
          <a:lstStyle>
            <a:lvl1pPr marL="0" indent="0" algn="r">
              <a:spcBef>
                <a:spcPts val="0"/>
              </a:spcBef>
              <a:buSzTx/>
              <a:buNone/>
              <a:defRPr sz="2200">
                <a:solidFill>
                  <a:schemeClr val="accent1">
                    <a:hueOff val="273562"/>
                    <a:satOff val="2937"/>
                    <a:lumOff val="-22233"/>
                  </a:schemeClr>
                </a:solidFill>
                <a:latin typeface="FZQingKeBenYueSongS-R-GB"/>
                <a:ea typeface="FZQingKeBenYueSongS-R-GB"/>
                <a:cs typeface="FZQingKeBenYueSongS-R-GB"/>
                <a:sym typeface="FZQingKeBenYueSongS-R-GB"/>
              </a:defRPr>
            </a:lvl1pPr>
            <a:lvl2pPr marL="0" indent="114300" algn="r">
              <a:spcBef>
                <a:spcPts val="0"/>
              </a:spcBef>
              <a:buSzTx/>
              <a:buNone/>
              <a:defRPr sz="2200">
                <a:solidFill>
                  <a:schemeClr val="accent1">
                    <a:hueOff val="273562"/>
                    <a:satOff val="2937"/>
                    <a:lumOff val="-22233"/>
                  </a:schemeClr>
                </a:solidFill>
                <a:latin typeface="FZQingKeBenYueSongS-R-GB"/>
                <a:ea typeface="FZQingKeBenYueSongS-R-GB"/>
                <a:cs typeface="FZQingKeBenYueSongS-R-GB"/>
                <a:sym typeface="FZQingKeBenYueSongS-R-GB"/>
              </a:defRPr>
            </a:lvl2pPr>
            <a:lvl3pPr marL="0" indent="228600" algn="r">
              <a:spcBef>
                <a:spcPts val="0"/>
              </a:spcBef>
              <a:buSzTx/>
              <a:buNone/>
              <a:defRPr sz="2200">
                <a:solidFill>
                  <a:schemeClr val="accent1">
                    <a:hueOff val="273562"/>
                    <a:satOff val="2937"/>
                    <a:lumOff val="-22233"/>
                  </a:schemeClr>
                </a:solidFill>
                <a:latin typeface="FZQingKeBenYueSongS-R-GB"/>
                <a:ea typeface="FZQingKeBenYueSongS-R-GB"/>
                <a:cs typeface="FZQingKeBenYueSongS-R-GB"/>
                <a:sym typeface="FZQingKeBenYueSongS-R-GB"/>
              </a:defRPr>
            </a:lvl3pPr>
            <a:lvl4pPr marL="0" indent="342900" algn="r">
              <a:spcBef>
                <a:spcPts val="0"/>
              </a:spcBef>
              <a:buSzTx/>
              <a:buNone/>
              <a:defRPr sz="2200">
                <a:solidFill>
                  <a:schemeClr val="accent1">
                    <a:hueOff val="273562"/>
                    <a:satOff val="2937"/>
                    <a:lumOff val="-22233"/>
                  </a:schemeClr>
                </a:solidFill>
                <a:latin typeface="FZQingKeBenYueSongS-R-GB"/>
                <a:ea typeface="FZQingKeBenYueSongS-R-GB"/>
                <a:cs typeface="FZQingKeBenYueSongS-R-GB"/>
                <a:sym typeface="FZQingKeBenYueSongS-R-GB"/>
              </a:defRPr>
            </a:lvl4pPr>
            <a:lvl5pPr marL="0" indent="457200" algn="r">
              <a:spcBef>
                <a:spcPts val="0"/>
              </a:spcBef>
              <a:buSzTx/>
              <a:buNone/>
              <a:defRPr sz="2200">
                <a:solidFill>
                  <a:schemeClr val="accent1">
                    <a:hueOff val="273562"/>
                    <a:satOff val="2937"/>
                    <a:lumOff val="-22233"/>
                  </a:schemeClr>
                </a:solidFill>
                <a:latin typeface="FZQingKeBenYueSongS-R-GB"/>
                <a:ea typeface="FZQingKeBenYueSongS-R-GB"/>
                <a:cs typeface="FZQingKeBenYueSongS-R-GB"/>
                <a:sym typeface="FZQingKeBenYueSongS-R-GB"/>
              </a:defRPr>
            </a:lvl5pPr>
          </a:lstStyle>
          <a:p>
            <a:r>
              <a:t>正文级别 1</a:t>
            </a:r>
          </a:p>
          <a:p>
            <a:pPr lvl="1"/>
            <a:r>
              <a:t>正文级别 2</a:t>
            </a:r>
          </a:p>
          <a:p>
            <a:pPr lvl="2"/>
            <a:r>
              <a:t>正文级别 3</a:t>
            </a:r>
          </a:p>
          <a:p>
            <a:pPr lvl="3"/>
            <a:r>
              <a:t>正文级别 4</a:t>
            </a:r>
          </a:p>
          <a:p>
            <a:pPr lvl="4"/>
            <a:r>
              <a:t>正文级别 5</a:t>
            </a:r>
          </a:p>
        </p:txBody>
      </p:sp>
      <p:sp>
        <p:nvSpPr>
          <p:cNvPr id="13" name="Shape 13"/>
          <p:cNvSpPr/>
          <p:nvPr/>
        </p:nvSpPr>
        <p:spPr>
          <a:xfrm>
            <a:off x="9881245" y="3218686"/>
            <a:ext cx="2020425" cy="420628"/>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4800">
                <a:solidFill>
                  <a:srgbClr val="FFFFFF"/>
                </a:solidFill>
                <a:latin typeface="Arial"/>
                <a:ea typeface="Arial"/>
                <a:cs typeface="Arial"/>
                <a:sym typeface="Arial"/>
              </a:defRPr>
            </a:lvl1pPr>
          </a:lstStyle>
          <a:p>
            <a:r>
              <a:rPr sz="2400" dirty="0"/>
              <a:t>www.aitunk.cn</a:t>
            </a:r>
          </a:p>
        </p:txBody>
      </p:sp>
      <p:sp>
        <p:nvSpPr>
          <p:cNvPr id="14" name="Shape 14"/>
          <p:cNvSpPr>
            <a:spLocks noGrp="1"/>
          </p:cNvSpPr>
          <p:nvPr>
            <p:ph type="sldNum" sz="quarter" idx="2"/>
          </p:nvPr>
        </p:nvSpPr>
        <p:spPr>
          <a:xfrm>
            <a:off x="5979516" y="6540500"/>
            <a:ext cx="296556" cy="287258"/>
          </a:xfrm>
          <a:prstGeom prst="rect">
            <a:avLst/>
          </a:prstGeom>
        </p:spPr>
        <p:txBody>
          <a:bodyPr/>
          <a:lstStyle>
            <a:lvl1pPr>
              <a:defRPr b="0">
                <a:solidFill>
                  <a:srgbClr val="000000"/>
                </a:solidFill>
                <a:latin typeface="+mn-lt"/>
                <a:ea typeface="+mn-ea"/>
                <a:cs typeface="+mn-cs"/>
                <a:sym typeface="Helvetica Light"/>
              </a:defRPr>
            </a:lvl1pPr>
          </a:lstStyle>
          <a:p>
            <a:fld id="{86CB4B4D-7CA3-9044-876B-883B54F8677D}" type="slidenum">
              <a:rPr/>
              <a:pPr/>
              <a:t>‹#›</a:t>
            </a:fld>
            <a:endParaRPr dirty="0"/>
          </a:p>
        </p:txBody>
      </p:sp>
    </p:spTree>
    <p:extLst>
      <p:ext uri="{BB962C8B-B14F-4D97-AF65-F5344CB8AC3E}">
        <p14:creationId xmlns:p14="http://schemas.microsoft.com/office/powerpoint/2010/main" val="762711426"/>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3" name="Shape 103"/>
          <p:cNvSpPr>
            <a:spLocks noGrp="1"/>
          </p:cNvSpPr>
          <p:nvPr>
            <p:ph type="pic" idx="13"/>
          </p:nvPr>
        </p:nvSpPr>
        <p:spPr>
          <a:xfrm>
            <a:off x="0" y="0"/>
            <a:ext cx="12192000" cy="6858000"/>
          </a:xfrm>
          <a:prstGeom prst="rect">
            <a:avLst/>
          </a:prstGeom>
        </p:spPr>
        <p:txBody>
          <a:bodyPr lIns="91439" tIns="45719" rIns="91439" bIns="45719" anchor="t">
            <a:noAutofit/>
          </a:bodyPr>
          <a:lstStyle/>
          <a:p>
            <a:endParaRPr dirty="0"/>
          </a:p>
        </p:txBody>
      </p:sp>
      <p:sp>
        <p:nvSpPr>
          <p:cNvPr id="104" name="Shape 104"/>
          <p:cNvSpPr>
            <a:spLocks noGrp="1"/>
          </p:cNvSpPr>
          <p:nvPr>
            <p:ph type="sldNum" sz="quarter" idx="2"/>
          </p:nvPr>
        </p:nvSpPr>
        <p:spPr>
          <a:xfrm>
            <a:off x="5979516" y="6540500"/>
            <a:ext cx="296556" cy="287258"/>
          </a:xfrm>
          <a:prstGeom prst="rect">
            <a:avLst/>
          </a:prstGeom>
        </p:spPr>
        <p:txBody>
          <a:bodyPr/>
          <a:lstStyle>
            <a:lvl1pPr>
              <a:defRPr b="0">
                <a:solidFill>
                  <a:srgbClr val="000000"/>
                </a:solidFill>
                <a:latin typeface="+mn-lt"/>
                <a:ea typeface="+mn-ea"/>
                <a:cs typeface="+mn-cs"/>
                <a:sym typeface="Helvetica Light"/>
              </a:defRPr>
            </a:lvl1pPr>
          </a:lstStyle>
          <a:p>
            <a:fld id="{86CB4B4D-7CA3-9044-876B-883B54F8677D}" type="slidenum">
              <a:rPr/>
              <a:pPr/>
              <a:t>‹#›</a:t>
            </a:fld>
            <a:endParaRPr dirty="0"/>
          </a:p>
        </p:txBody>
      </p:sp>
    </p:spTree>
    <p:extLst>
      <p:ext uri="{BB962C8B-B14F-4D97-AF65-F5344CB8AC3E}">
        <p14:creationId xmlns:p14="http://schemas.microsoft.com/office/powerpoint/2010/main" val="329740804"/>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与正文">
    <p:bg>
      <p:bgPr>
        <a:solidFill>
          <a:srgbClr val="FFFFFF"/>
        </a:solidFill>
        <a:effectLst/>
      </p:bgPr>
    </p:bg>
    <p:spTree>
      <p:nvGrpSpPr>
        <p:cNvPr id="1" name=""/>
        <p:cNvGrpSpPr/>
        <p:nvPr/>
      </p:nvGrpSpPr>
      <p:grpSpPr>
        <a:xfrm>
          <a:off x="0" y="0"/>
          <a:ext cx="0" cy="0"/>
          <a:chOff x="0" y="0"/>
          <a:chExt cx="0" cy="0"/>
        </a:xfrm>
      </p:grpSpPr>
      <p:sp>
        <p:nvSpPr>
          <p:cNvPr id="118" name="Shape 118"/>
          <p:cNvSpPr>
            <a:spLocks noGrp="1"/>
          </p:cNvSpPr>
          <p:nvPr>
            <p:ph type="title"/>
          </p:nvPr>
        </p:nvSpPr>
        <p:spPr>
          <a:xfrm>
            <a:off x="844550" y="87551"/>
            <a:ext cx="10502900" cy="714771"/>
          </a:xfrm>
          <a:prstGeom prst="rect">
            <a:avLst/>
          </a:prstGeom>
        </p:spPr>
        <p:txBody>
          <a:bodyPr/>
          <a:lstStyle>
            <a:lvl1pPr>
              <a:defRPr sz="3000">
                <a:solidFill>
                  <a:srgbClr val="365B9D"/>
                </a:solidFill>
              </a:defRPr>
            </a:lvl1pPr>
          </a:lstStyle>
          <a:p>
            <a:r>
              <a:t>标题文本</a:t>
            </a:r>
          </a:p>
        </p:txBody>
      </p:sp>
      <p:sp>
        <p:nvSpPr>
          <p:cNvPr id="119" name="Shape 119"/>
          <p:cNvSpPr>
            <a:spLocks noGrp="1"/>
          </p:cNvSpPr>
          <p:nvPr>
            <p:ph type="body" idx="1"/>
          </p:nvPr>
        </p:nvSpPr>
        <p:spPr>
          <a:xfrm>
            <a:off x="844550" y="850484"/>
            <a:ext cx="10502900" cy="5528615"/>
          </a:xfrm>
          <a:prstGeom prst="rect">
            <a:avLst/>
          </a:prstGeom>
        </p:spPr>
        <p:txBody>
          <a:bodyPr/>
          <a:lstStyle>
            <a:lvl1pPr>
              <a:lnSpc>
                <a:spcPct val="120000"/>
              </a:lnSpc>
              <a:defRPr sz="2000">
                <a:latin typeface="FZQingKeBenYueSongS-R-GB"/>
                <a:ea typeface="FZQingKeBenYueSongS-R-GB"/>
                <a:cs typeface="FZQingKeBenYueSongS-R-GB"/>
                <a:sym typeface="FZQingKeBenYueSongS-R-GB"/>
              </a:defRPr>
            </a:lvl1pPr>
            <a:lvl2pPr>
              <a:lnSpc>
                <a:spcPct val="120000"/>
              </a:lnSpc>
              <a:defRPr sz="1800">
                <a:latin typeface="FZQingKeBenYueSongS-R-GB"/>
                <a:ea typeface="FZQingKeBenYueSongS-R-GB"/>
                <a:cs typeface="FZQingKeBenYueSongS-R-GB"/>
                <a:sym typeface="FZQingKeBenYueSongS-R-GB"/>
              </a:defRPr>
            </a:lvl2pPr>
            <a:lvl3pPr>
              <a:lnSpc>
                <a:spcPct val="120000"/>
              </a:lnSpc>
              <a:defRPr sz="1600">
                <a:latin typeface="FZQingKeBenYueSongS-R-GB"/>
                <a:ea typeface="FZQingKeBenYueSongS-R-GB"/>
                <a:cs typeface="FZQingKeBenYueSongS-R-GB"/>
                <a:sym typeface="FZQingKeBenYueSongS-R-GB"/>
              </a:defRPr>
            </a:lvl3pPr>
            <a:lvl4pPr>
              <a:lnSpc>
                <a:spcPct val="120000"/>
              </a:lnSpc>
              <a:defRPr sz="1400">
                <a:latin typeface="FZQingKeBenYueSongS-R-GB"/>
                <a:ea typeface="FZQingKeBenYueSongS-R-GB"/>
                <a:cs typeface="FZQingKeBenYueSongS-R-GB"/>
                <a:sym typeface="FZQingKeBenYueSongS-R-GB"/>
              </a:defRPr>
            </a:lvl4pPr>
            <a:lvl5pPr>
              <a:lnSpc>
                <a:spcPct val="120000"/>
              </a:lnSpc>
              <a:defRPr sz="1200">
                <a:latin typeface="FZQingKeBenYueSongS-R-GB"/>
                <a:ea typeface="FZQingKeBenYueSongS-R-GB"/>
                <a:cs typeface="FZQingKeBenYueSongS-R-GB"/>
                <a:sym typeface="FZQingKeBenYueSongS-R-GB"/>
              </a:defRPr>
            </a:lvl5pPr>
          </a:lstStyle>
          <a:p>
            <a:r>
              <a:t>正文级别 1</a:t>
            </a:r>
          </a:p>
          <a:p>
            <a:pPr lvl="1"/>
            <a:r>
              <a:t>正文级别 2</a:t>
            </a:r>
          </a:p>
          <a:p>
            <a:pPr lvl="2"/>
            <a:r>
              <a:t>正文级别 3</a:t>
            </a:r>
          </a:p>
          <a:p>
            <a:pPr lvl="3"/>
            <a:r>
              <a:t>正文级别 4</a:t>
            </a:r>
          </a:p>
          <a:p>
            <a:pPr lvl="4"/>
            <a:r>
              <a:t>正文级别 5</a:t>
            </a:r>
          </a:p>
        </p:txBody>
      </p:sp>
      <p:sp>
        <p:nvSpPr>
          <p:cNvPr id="120" name="Shape 120"/>
          <p:cNvSpPr>
            <a:spLocks noGrp="1"/>
          </p:cNvSpPr>
          <p:nvPr>
            <p:ph type="sldNum" sz="quarter" idx="2"/>
          </p:nvPr>
        </p:nvSpPr>
        <p:spPr>
          <a:xfrm>
            <a:off x="5982667" y="6427262"/>
            <a:ext cx="290144" cy="287258"/>
          </a:xfrm>
          <a:prstGeom prst="rect">
            <a:avLst/>
          </a:prstGeom>
        </p:spPr>
        <p:txBody>
          <a:bodyPr/>
          <a:lstStyle>
            <a:lvl1pPr>
              <a:defRPr>
                <a:solidFill>
                  <a:srgbClr val="BE6427"/>
                </a:solidFill>
              </a:defRPr>
            </a:lvl1pPr>
          </a:lstStyle>
          <a:p>
            <a:fld id="{86CB4B4D-7CA3-9044-876B-883B54F8677D}" type="slidenum">
              <a:rPr/>
              <a:pPr/>
              <a:t>‹#›</a:t>
            </a:fld>
            <a:endParaRPr dirty="0"/>
          </a:p>
        </p:txBody>
      </p:sp>
    </p:spTree>
    <p:extLst>
      <p:ext uri="{BB962C8B-B14F-4D97-AF65-F5344CB8AC3E}">
        <p14:creationId xmlns:p14="http://schemas.microsoft.com/office/powerpoint/2010/main" val="3759417078"/>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4817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1" name="Shape 21"/>
          <p:cNvSpPr>
            <a:spLocks noGrp="1"/>
          </p:cNvSpPr>
          <p:nvPr>
            <p:ph type="pic" sz="half" idx="13"/>
          </p:nvPr>
        </p:nvSpPr>
        <p:spPr>
          <a:xfrm>
            <a:off x="2002968" y="760512"/>
            <a:ext cx="8187833" cy="3944839"/>
          </a:xfrm>
          <a:prstGeom prst="rect">
            <a:avLst/>
          </a:prstGeom>
        </p:spPr>
        <p:txBody>
          <a:bodyPr lIns="91439" tIns="45719" rIns="91439" bIns="45719" anchor="t">
            <a:noAutofit/>
          </a:bodyPr>
          <a:lstStyle/>
          <a:p>
            <a:endParaRPr dirty="0"/>
          </a:p>
        </p:txBody>
      </p:sp>
      <p:sp>
        <p:nvSpPr>
          <p:cNvPr id="22" name="Shape 22"/>
          <p:cNvSpPr>
            <a:spLocks noGrp="1"/>
          </p:cNvSpPr>
          <p:nvPr>
            <p:ph type="title"/>
          </p:nvPr>
        </p:nvSpPr>
        <p:spPr>
          <a:xfrm>
            <a:off x="317500" y="4724400"/>
            <a:ext cx="11557000" cy="1003300"/>
          </a:xfrm>
          <a:prstGeom prst="rect">
            <a:avLst/>
          </a:prstGeom>
        </p:spPr>
        <p:txBody>
          <a:bodyPr anchor="b"/>
          <a:lstStyle>
            <a:lvl1pPr algn="ctr">
              <a:defRPr sz="3900"/>
            </a:lvl1pPr>
          </a:lstStyle>
          <a:p>
            <a:r>
              <a:t>标题文本</a:t>
            </a:r>
          </a:p>
        </p:txBody>
      </p:sp>
      <p:sp>
        <p:nvSpPr>
          <p:cNvPr id="23" name="Shape 23"/>
          <p:cNvSpPr>
            <a:spLocks noGrp="1"/>
          </p:cNvSpPr>
          <p:nvPr>
            <p:ph type="body" sz="quarter" idx="1"/>
          </p:nvPr>
        </p:nvSpPr>
        <p:spPr>
          <a:xfrm>
            <a:off x="317500" y="5759450"/>
            <a:ext cx="11557000" cy="793750"/>
          </a:xfrm>
          <a:prstGeom prst="rect">
            <a:avLst/>
          </a:prstGeom>
        </p:spPr>
        <p:txBody>
          <a:bodyPr anchor="t"/>
          <a:lstStyle>
            <a:lvl1pPr marL="0" indent="0" algn="ctr">
              <a:spcBef>
                <a:spcPts val="0"/>
              </a:spcBef>
              <a:buSzTx/>
              <a:buNone/>
              <a:defRPr sz="2200">
                <a:latin typeface="FZQingKeBenYueSongS-R-GB"/>
                <a:ea typeface="FZQingKeBenYueSongS-R-GB"/>
                <a:cs typeface="FZQingKeBenYueSongS-R-GB"/>
                <a:sym typeface="FZQingKeBenYueSongS-R-GB"/>
              </a:defRPr>
            </a:lvl1pPr>
            <a:lvl2pPr marL="0" indent="114300" algn="ctr">
              <a:spcBef>
                <a:spcPts val="0"/>
              </a:spcBef>
              <a:buSzTx/>
              <a:buNone/>
              <a:defRPr sz="2200">
                <a:latin typeface="FZQingKeBenYueSongS-R-GB"/>
                <a:ea typeface="FZQingKeBenYueSongS-R-GB"/>
                <a:cs typeface="FZQingKeBenYueSongS-R-GB"/>
                <a:sym typeface="FZQingKeBenYueSongS-R-GB"/>
              </a:defRPr>
            </a:lvl2pPr>
            <a:lvl3pPr marL="0" indent="228600" algn="ctr">
              <a:spcBef>
                <a:spcPts val="0"/>
              </a:spcBef>
              <a:buSzTx/>
              <a:buNone/>
              <a:defRPr sz="2200">
                <a:latin typeface="FZQingKeBenYueSongS-R-GB"/>
                <a:ea typeface="FZQingKeBenYueSongS-R-GB"/>
                <a:cs typeface="FZQingKeBenYueSongS-R-GB"/>
                <a:sym typeface="FZQingKeBenYueSongS-R-GB"/>
              </a:defRPr>
            </a:lvl3pPr>
            <a:lvl4pPr marL="0" indent="342900" algn="ctr">
              <a:spcBef>
                <a:spcPts val="0"/>
              </a:spcBef>
              <a:buSzTx/>
              <a:buNone/>
              <a:defRPr sz="2200">
                <a:latin typeface="FZQingKeBenYueSongS-R-GB"/>
                <a:ea typeface="FZQingKeBenYueSongS-R-GB"/>
                <a:cs typeface="FZQingKeBenYueSongS-R-GB"/>
                <a:sym typeface="FZQingKeBenYueSongS-R-GB"/>
              </a:defRPr>
            </a:lvl4pPr>
            <a:lvl5pPr marL="0" indent="457200" algn="ctr">
              <a:spcBef>
                <a:spcPts val="0"/>
              </a:spcBef>
              <a:buSzTx/>
              <a:buNone/>
              <a:defRPr sz="2200">
                <a:latin typeface="FZQingKeBenYueSongS-R-GB"/>
                <a:ea typeface="FZQingKeBenYueSongS-R-GB"/>
                <a:cs typeface="FZQingKeBenYueSongS-R-GB"/>
                <a:sym typeface="FZQingKeBenYueSongS-R-GB"/>
              </a:defRPr>
            </a:lvl5pPr>
          </a:lstStyle>
          <a:p>
            <a:r>
              <a:t>正文级别 1</a:t>
            </a:r>
          </a:p>
          <a:p>
            <a:pPr lvl="1"/>
            <a:r>
              <a:t>正文级别 2</a:t>
            </a:r>
          </a:p>
          <a:p>
            <a:pPr lvl="2"/>
            <a:r>
              <a:t>正文级别 3</a:t>
            </a:r>
          </a:p>
          <a:p>
            <a:pPr lvl="3"/>
            <a:r>
              <a:t>正文级别 4</a:t>
            </a:r>
          </a:p>
          <a:p>
            <a:pPr lvl="4"/>
            <a:r>
              <a:t>正文级别 5</a:t>
            </a:r>
          </a:p>
        </p:txBody>
      </p:sp>
      <p:sp>
        <p:nvSpPr>
          <p:cNvPr id="24" name="Shape 24"/>
          <p:cNvSpPr>
            <a:spLocks noGrp="1"/>
          </p:cNvSpPr>
          <p:nvPr>
            <p:ph type="sldNum" sz="quarter" idx="2"/>
          </p:nvPr>
        </p:nvSpPr>
        <p:spPr>
          <a:xfrm>
            <a:off x="5979516" y="6540500"/>
            <a:ext cx="296556" cy="287258"/>
          </a:xfrm>
          <a:prstGeom prst="rect">
            <a:avLst/>
          </a:prstGeom>
        </p:spPr>
        <p:txBody>
          <a:bodyPr/>
          <a:lstStyle>
            <a:lvl1pPr>
              <a:defRPr b="0">
                <a:solidFill>
                  <a:srgbClr val="000000"/>
                </a:solidFill>
                <a:latin typeface="+mn-lt"/>
                <a:ea typeface="+mn-ea"/>
                <a:cs typeface="+mn-cs"/>
                <a:sym typeface="Helvetica Light"/>
              </a:defRPr>
            </a:lvl1pPr>
          </a:lstStyle>
          <a:p>
            <a:fld id="{86CB4B4D-7CA3-9044-876B-883B54F8677D}" type="slidenum">
              <a:rPr/>
              <a:pPr/>
              <a:t>‹#›</a:t>
            </a:fld>
            <a:endParaRPr dirty="0"/>
          </a:p>
        </p:txBody>
      </p:sp>
    </p:spTree>
    <p:extLst>
      <p:ext uri="{BB962C8B-B14F-4D97-AF65-F5344CB8AC3E}">
        <p14:creationId xmlns:p14="http://schemas.microsoft.com/office/powerpoint/2010/main" val="191893346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1" name="Shape 31"/>
          <p:cNvSpPr>
            <a:spLocks noGrp="1"/>
          </p:cNvSpPr>
          <p:nvPr>
            <p:ph type="title"/>
          </p:nvPr>
        </p:nvSpPr>
        <p:spPr>
          <a:xfrm>
            <a:off x="889000" y="2266950"/>
            <a:ext cx="10414000" cy="2324100"/>
          </a:xfrm>
          <a:prstGeom prst="rect">
            <a:avLst/>
          </a:prstGeom>
        </p:spPr>
        <p:txBody>
          <a:bodyPr/>
          <a:lstStyle>
            <a:lvl1pPr algn="ctr">
              <a:defRPr sz="5600">
                <a:latin typeface="zktqkt"/>
                <a:ea typeface="zktqkt"/>
                <a:cs typeface="zktqkt"/>
                <a:sym typeface="zktqkt"/>
              </a:defRPr>
            </a:lvl1pPr>
          </a:lstStyle>
          <a:p>
            <a:r>
              <a:t>标题文本</a:t>
            </a:r>
          </a:p>
        </p:txBody>
      </p:sp>
      <p:sp>
        <p:nvSpPr>
          <p:cNvPr id="32" name="Shape 32"/>
          <p:cNvSpPr>
            <a:spLocks noGrp="1"/>
          </p:cNvSpPr>
          <p:nvPr>
            <p:ph type="sldNum" sz="quarter" idx="2"/>
          </p:nvPr>
        </p:nvSpPr>
        <p:spPr>
          <a:xfrm>
            <a:off x="5979516" y="6540500"/>
            <a:ext cx="296556" cy="287258"/>
          </a:xfrm>
          <a:prstGeom prst="rect">
            <a:avLst/>
          </a:prstGeom>
        </p:spPr>
        <p:txBody>
          <a:bodyPr/>
          <a:lstStyle>
            <a:lvl1pPr>
              <a:defRPr b="0">
                <a:solidFill>
                  <a:srgbClr val="000000"/>
                </a:solidFill>
                <a:latin typeface="+mn-lt"/>
                <a:ea typeface="+mn-ea"/>
                <a:cs typeface="+mn-cs"/>
                <a:sym typeface="Helvetica Light"/>
              </a:defRPr>
            </a:lvl1pPr>
          </a:lstStyle>
          <a:p>
            <a:fld id="{86CB4B4D-7CA3-9044-876B-883B54F8677D}" type="slidenum">
              <a:rPr/>
              <a:pPr/>
              <a:t>‹#›</a:t>
            </a:fld>
            <a:endParaRPr dirty="0"/>
          </a:p>
        </p:txBody>
      </p:sp>
    </p:spTree>
    <p:extLst>
      <p:ext uri="{BB962C8B-B14F-4D97-AF65-F5344CB8AC3E}">
        <p14:creationId xmlns:p14="http://schemas.microsoft.com/office/powerpoint/2010/main" val="1460927601"/>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9" name="Shape 39"/>
          <p:cNvSpPr>
            <a:spLocks noGrp="1"/>
          </p:cNvSpPr>
          <p:nvPr>
            <p:ph type="pic" sz="half" idx="13"/>
          </p:nvPr>
        </p:nvSpPr>
        <p:spPr>
          <a:xfrm>
            <a:off x="6732885" y="948025"/>
            <a:ext cx="4466578" cy="5395625"/>
          </a:xfrm>
          <a:prstGeom prst="rect">
            <a:avLst/>
          </a:prstGeom>
        </p:spPr>
        <p:txBody>
          <a:bodyPr lIns="91439" tIns="45719" rIns="91439" bIns="45719" anchor="t">
            <a:noAutofit/>
          </a:bodyPr>
          <a:lstStyle/>
          <a:p>
            <a:endParaRPr dirty="0"/>
          </a:p>
        </p:txBody>
      </p:sp>
      <p:sp>
        <p:nvSpPr>
          <p:cNvPr id="40" name="Shape 40"/>
          <p:cNvSpPr>
            <a:spLocks noGrp="1"/>
          </p:cNvSpPr>
          <p:nvPr>
            <p:ph type="title"/>
          </p:nvPr>
        </p:nvSpPr>
        <p:spPr>
          <a:xfrm>
            <a:off x="825500" y="844153"/>
            <a:ext cx="5111750" cy="2514997"/>
          </a:xfrm>
          <a:prstGeom prst="rect">
            <a:avLst/>
          </a:prstGeom>
        </p:spPr>
        <p:txBody>
          <a:bodyPr anchor="b"/>
          <a:lstStyle>
            <a:lvl1pPr algn="ctr">
              <a:defRPr sz="3900"/>
            </a:lvl1pPr>
          </a:lstStyle>
          <a:p>
            <a:r>
              <a:t>标题文本</a:t>
            </a:r>
          </a:p>
        </p:txBody>
      </p:sp>
      <p:sp>
        <p:nvSpPr>
          <p:cNvPr id="41" name="Shape 41"/>
          <p:cNvSpPr>
            <a:spLocks noGrp="1"/>
          </p:cNvSpPr>
          <p:nvPr>
            <p:ph type="body" sz="quarter" idx="1"/>
          </p:nvPr>
        </p:nvSpPr>
        <p:spPr>
          <a:xfrm>
            <a:off x="825500" y="3422650"/>
            <a:ext cx="5111750" cy="2882900"/>
          </a:xfrm>
          <a:prstGeom prst="rect">
            <a:avLst/>
          </a:prstGeom>
        </p:spPr>
        <p:txBody>
          <a:bodyPr anchor="t"/>
          <a:lstStyle>
            <a:lvl1pPr marL="0" indent="0" algn="ctr">
              <a:spcBef>
                <a:spcPts val="0"/>
              </a:spcBef>
              <a:buSzTx/>
              <a:buNone/>
              <a:defRPr sz="2200"/>
            </a:lvl1pPr>
            <a:lvl2pPr marL="0" indent="114300" algn="ctr">
              <a:spcBef>
                <a:spcPts val="0"/>
              </a:spcBef>
              <a:buSzTx/>
              <a:buNone/>
              <a:defRPr sz="2200"/>
            </a:lvl2pPr>
            <a:lvl3pPr marL="0" indent="228600" algn="ctr">
              <a:spcBef>
                <a:spcPts val="0"/>
              </a:spcBef>
              <a:buSzTx/>
              <a:buNone/>
              <a:defRPr sz="2200"/>
            </a:lvl3pPr>
            <a:lvl4pPr marL="0" indent="342900" algn="ctr">
              <a:spcBef>
                <a:spcPts val="0"/>
              </a:spcBef>
              <a:buSzTx/>
              <a:buNone/>
              <a:defRPr sz="2200"/>
            </a:lvl4pPr>
            <a:lvl5pPr marL="0" indent="457200" algn="ctr">
              <a:spcBef>
                <a:spcPts val="0"/>
              </a:spcBef>
              <a:buSzTx/>
              <a:buNone/>
              <a:defRPr sz="2200"/>
            </a:lvl5pPr>
          </a:lstStyle>
          <a:p>
            <a:r>
              <a:t>正文级别 1</a:t>
            </a:r>
          </a:p>
          <a:p>
            <a:pPr lvl="1"/>
            <a:r>
              <a:t>正文级别 2</a:t>
            </a:r>
          </a:p>
          <a:p>
            <a:pPr lvl="2"/>
            <a:r>
              <a:t>正文级别 3</a:t>
            </a:r>
          </a:p>
          <a:p>
            <a:pPr lvl="3"/>
            <a:r>
              <a:t>正文级别 4</a:t>
            </a:r>
          </a:p>
          <a:p>
            <a:pPr lvl="4"/>
            <a:r>
              <a:t>正文级别 5</a:t>
            </a:r>
          </a:p>
        </p:txBody>
      </p:sp>
      <p:sp>
        <p:nvSpPr>
          <p:cNvPr id="42" name="Shape 42"/>
          <p:cNvSpPr>
            <a:spLocks noGrp="1"/>
          </p:cNvSpPr>
          <p:nvPr>
            <p:ph type="sldNum" sz="quarter" idx="2"/>
          </p:nvPr>
        </p:nvSpPr>
        <p:spPr>
          <a:xfrm>
            <a:off x="5979516" y="6540500"/>
            <a:ext cx="296556" cy="287258"/>
          </a:xfrm>
          <a:prstGeom prst="rect">
            <a:avLst/>
          </a:prstGeom>
        </p:spPr>
        <p:txBody>
          <a:bodyPr/>
          <a:lstStyle>
            <a:lvl1pPr>
              <a:defRPr b="0">
                <a:solidFill>
                  <a:srgbClr val="000000"/>
                </a:solidFill>
                <a:latin typeface="+mn-lt"/>
                <a:ea typeface="+mn-ea"/>
                <a:cs typeface="+mn-cs"/>
                <a:sym typeface="Helvetica Light"/>
              </a:defRPr>
            </a:lvl1pPr>
          </a:lstStyle>
          <a:p>
            <a:fld id="{86CB4B4D-7CA3-9044-876B-883B54F8677D}" type="slidenum">
              <a:rPr/>
              <a:pPr/>
              <a:t>‹#›</a:t>
            </a:fld>
            <a:endParaRPr dirty="0"/>
          </a:p>
        </p:txBody>
      </p:sp>
    </p:spTree>
    <p:extLst>
      <p:ext uri="{BB962C8B-B14F-4D97-AF65-F5344CB8AC3E}">
        <p14:creationId xmlns:p14="http://schemas.microsoft.com/office/powerpoint/2010/main" val="1388231027"/>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9" name="Shape 49"/>
          <p:cNvSpPr>
            <a:spLocks noGrp="1"/>
          </p:cNvSpPr>
          <p:nvPr>
            <p:ph type="title"/>
          </p:nvPr>
        </p:nvSpPr>
        <p:spPr>
          <a:prstGeom prst="rect">
            <a:avLst/>
          </a:prstGeom>
        </p:spPr>
        <p:txBody>
          <a:bodyPr/>
          <a:lstStyle/>
          <a:p>
            <a:r>
              <a:t>标题文本</a:t>
            </a:r>
          </a:p>
        </p:txBody>
      </p:sp>
      <p:sp>
        <p:nvSpPr>
          <p:cNvPr id="50" name="Shape 50"/>
          <p:cNvSpPr>
            <a:spLocks noGrp="1"/>
          </p:cNvSpPr>
          <p:nvPr>
            <p:ph type="sldNum" sz="quarter" idx="2"/>
          </p:nvPr>
        </p:nvSpPr>
        <p:spPr>
          <a:prstGeom prst="rect">
            <a:avLst/>
          </a:prstGeom>
        </p:spPr>
        <p:txBody>
          <a:bodyPr/>
          <a:lstStyle/>
          <a:p>
            <a:fld id="{86CB4B4D-7CA3-9044-876B-883B54F8677D}" type="slidenum">
              <a:rPr/>
              <a:pPr/>
              <a:t>‹#›</a:t>
            </a:fld>
            <a:endParaRPr dirty="0"/>
          </a:p>
        </p:txBody>
      </p:sp>
    </p:spTree>
    <p:extLst>
      <p:ext uri="{BB962C8B-B14F-4D97-AF65-F5344CB8AC3E}">
        <p14:creationId xmlns:p14="http://schemas.microsoft.com/office/powerpoint/2010/main" val="143045092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6" name="Shape 66"/>
          <p:cNvSpPr>
            <a:spLocks noGrp="1"/>
          </p:cNvSpPr>
          <p:nvPr>
            <p:ph type="pic" sz="half" idx="13"/>
          </p:nvPr>
        </p:nvSpPr>
        <p:spPr>
          <a:xfrm>
            <a:off x="6584950" y="1301750"/>
            <a:ext cx="4762500" cy="4603750"/>
          </a:xfrm>
          <a:prstGeom prst="rect">
            <a:avLst/>
          </a:prstGeom>
        </p:spPr>
        <p:txBody>
          <a:bodyPr lIns="91439" tIns="45719" rIns="91439" bIns="45719" anchor="t">
            <a:noAutofit/>
          </a:bodyPr>
          <a:lstStyle/>
          <a:p>
            <a:endParaRPr dirty="0"/>
          </a:p>
        </p:txBody>
      </p:sp>
      <p:sp>
        <p:nvSpPr>
          <p:cNvPr id="67" name="Shape 67"/>
          <p:cNvSpPr>
            <a:spLocks noGrp="1"/>
          </p:cNvSpPr>
          <p:nvPr>
            <p:ph type="title"/>
          </p:nvPr>
        </p:nvSpPr>
        <p:spPr>
          <a:xfrm>
            <a:off x="844550" y="-6350"/>
            <a:ext cx="10502900" cy="778124"/>
          </a:xfrm>
          <a:prstGeom prst="rect">
            <a:avLst/>
          </a:prstGeom>
        </p:spPr>
        <p:txBody>
          <a:bodyPr/>
          <a:lstStyle/>
          <a:p>
            <a:r>
              <a:t>标题文本</a:t>
            </a:r>
          </a:p>
        </p:txBody>
      </p:sp>
      <p:sp>
        <p:nvSpPr>
          <p:cNvPr id="68" name="Shape 68"/>
          <p:cNvSpPr>
            <a:spLocks noGrp="1"/>
          </p:cNvSpPr>
          <p:nvPr>
            <p:ph type="body" sz="half" idx="1"/>
          </p:nvPr>
        </p:nvSpPr>
        <p:spPr>
          <a:xfrm>
            <a:off x="844550" y="817016"/>
            <a:ext cx="5003800" cy="5405984"/>
          </a:xfrm>
          <a:prstGeom prst="rect">
            <a:avLst/>
          </a:prstGeom>
        </p:spPr>
        <p:txBody>
          <a:bodyPr/>
          <a:lstStyle>
            <a:lvl1pPr marL="279400" indent="-279400">
              <a:spcBef>
                <a:spcPts val="2250"/>
              </a:spcBef>
              <a:defRPr sz="2250"/>
            </a:lvl1pPr>
            <a:lvl2pPr marL="558800" indent="-279400">
              <a:spcBef>
                <a:spcPts val="2250"/>
              </a:spcBef>
              <a:defRPr sz="2250"/>
            </a:lvl2pPr>
            <a:lvl3pPr marL="838200" indent="-279400">
              <a:spcBef>
                <a:spcPts val="2250"/>
              </a:spcBef>
              <a:defRPr sz="2250"/>
            </a:lvl3pPr>
            <a:lvl4pPr marL="1117600" indent="-279400">
              <a:spcBef>
                <a:spcPts val="2250"/>
              </a:spcBef>
              <a:defRPr sz="2250"/>
            </a:lvl4pPr>
            <a:lvl5pPr marL="1397000" indent="-279400">
              <a:spcBef>
                <a:spcPts val="2250"/>
              </a:spcBef>
              <a:defRPr sz="2250"/>
            </a:lvl5pPr>
          </a:lstStyle>
          <a:p>
            <a:r>
              <a:t>正文级别 1</a:t>
            </a:r>
          </a:p>
          <a:p>
            <a:pPr lvl="1"/>
            <a:r>
              <a:t>正文级别 2</a:t>
            </a:r>
          </a:p>
          <a:p>
            <a:pPr lvl="2"/>
            <a:r>
              <a:t>正文级别 3</a:t>
            </a:r>
          </a:p>
          <a:p>
            <a:pPr lvl="3"/>
            <a:r>
              <a:t>正文级别 4</a:t>
            </a:r>
          </a:p>
          <a:p>
            <a:pPr lvl="4"/>
            <a:r>
              <a:t>正文级别 5</a:t>
            </a:r>
          </a:p>
        </p:txBody>
      </p:sp>
      <p:sp>
        <p:nvSpPr>
          <p:cNvPr id="69" name="Shape 69"/>
          <p:cNvSpPr>
            <a:spLocks noGrp="1"/>
          </p:cNvSpPr>
          <p:nvPr>
            <p:ph type="sldNum" sz="quarter" idx="2"/>
          </p:nvPr>
        </p:nvSpPr>
        <p:spPr>
          <a:prstGeom prst="rect">
            <a:avLst/>
          </a:prstGeom>
        </p:spPr>
        <p:txBody>
          <a:bodyPr/>
          <a:lstStyle>
            <a:lvl1pPr>
              <a:defRPr>
                <a:solidFill>
                  <a:schemeClr val="accent2"/>
                </a:solidFill>
              </a:defRPr>
            </a:lvl1pPr>
          </a:lstStyle>
          <a:p>
            <a:fld id="{86CB4B4D-7CA3-9044-876B-883B54F8677D}" type="slidenum">
              <a:rPr/>
              <a:pPr/>
              <a:t>‹#›</a:t>
            </a:fld>
            <a:endParaRPr dirty="0"/>
          </a:p>
        </p:txBody>
      </p:sp>
    </p:spTree>
    <p:extLst>
      <p:ext uri="{BB962C8B-B14F-4D97-AF65-F5344CB8AC3E}">
        <p14:creationId xmlns:p14="http://schemas.microsoft.com/office/powerpoint/2010/main" val="1158782335"/>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6" name="Shape 76"/>
          <p:cNvSpPr>
            <a:spLocks noGrp="1"/>
          </p:cNvSpPr>
          <p:nvPr>
            <p:ph type="body" idx="1"/>
          </p:nvPr>
        </p:nvSpPr>
        <p:spPr>
          <a:xfrm>
            <a:off x="844550" y="787648"/>
            <a:ext cx="10502900" cy="5175002"/>
          </a:xfrm>
          <a:prstGeom prst="rect">
            <a:avLst/>
          </a:prstGeom>
        </p:spPr>
        <p:txBody>
          <a:bodyPr/>
          <a:lstStyle>
            <a:lvl1pPr marL="317500" indent="-317500">
              <a:defRPr sz="2250"/>
            </a:lvl1pPr>
            <a:lvl2pPr>
              <a:defRPr sz="2250"/>
            </a:lvl2pPr>
            <a:lvl3pPr>
              <a:defRPr sz="2250"/>
            </a:lvl3pPr>
            <a:lvl4pPr>
              <a:defRPr sz="2250"/>
            </a:lvl4pPr>
            <a:lvl5pPr>
              <a:defRPr sz="2250"/>
            </a:lvl5pPr>
          </a:lstStyle>
          <a:p>
            <a:r>
              <a:t>正文级别 1</a:t>
            </a:r>
          </a:p>
          <a:p>
            <a:pPr lvl="1"/>
            <a:r>
              <a:t>正文级别 2</a:t>
            </a:r>
          </a:p>
          <a:p>
            <a:pPr lvl="2"/>
            <a:r>
              <a:t>正文级别 3</a:t>
            </a:r>
          </a:p>
          <a:p>
            <a:pPr lvl="3"/>
            <a:r>
              <a:t>正文级别 4</a:t>
            </a:r>
          </a:p>
          <a:p>
            <a:pPr lvl="4"/>
            <a:r>
              <a:t>正文级别 5</a:t>
            </a:r>
          </a:p>
        </p:txBody>
      </p:sp>
      <p:sp>
        <p:nvSpPr>
          <p:cNvPr id="77" name="Shape 77"/>
          <p:cNvSpPr>
            <a:spLocks noGrp="1"/>
          </p:cNvSpPr>
          <p:nvPr>
            <p:ph type="sldNum" sz="quarter" idx="2"/>
          </p:nvPr>
        </p:nvSpPr>
        <p:spPr>
          <a:prstGeom prst="rect">
            <a:avLst/>
          </a:prstGeom>
        </p:spPr>
        <p:txBody>
          <a:bodyPr/>
          <a:lstStyle/>
          <a:p>
            <a:fld id="{86CB4B4D-7CA3-9044-876B-883B54F8677D}" type="slidenum">
              <a:rPr/>
              <a:pPr/>
              <a:t>‹#›</a:t>
            </a:fld>
            <a:endParaRPr dirty="0"/>
          </a:p>
        </p:txBody>
      </p:sp>
    </p:spTree>
    <p:extLst>
      <p:ext uri="{BB962C8B-B14F-4D97-AF65-F5344CB8AC3E}">
        <p14:creationId xmlns:p14="http://schemas.microsoft.com/office/powerpoint/2010/main" val="221634747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4" name="Shape 84"/>
          <p:cNvSpPr>
            <a:spLocks noGrp="1"/>
          </p:cNvSpPr>
          <p:nvPr>
            <p:ph type="pic" sz="quarter" idx="13"/>
          </p:nvPr>
        </p:nvSpPr>
        <p:spPr>
          <a:xfrm>
            <a:off x="7880350" y="3524250"/>
            <a:ext cx="3702050" cy="2774950"/>
          </a:xfrm>
          <a:prstGeom prst="rect">
            <a:avLst/>
          </a:prstGeom>
        </p:spPr>
        <p:txBody>
          <a:bodyPr lIns="91439" tIns="45719" rIns="91439" bIns="45719" anchor="t">
            <a:noAutofit/>
          </a:bodyPr>
          <a:lstStyle/>
          <a:p>
            <a:endParaRPr dirty="0"/>
          </a:p>
        </p:txBody>
      </p:sp>
      <p:sp>
        <p:nvSpPr>
          <p:cNvPr id="85" name="Shape 85"/>
          <p:cNvSpPr>
            <a:spLocks noGrp="1"/>
          </p:cNvSpPr>
          <p:nvPr>
            <p:ph type="pic" sz="quarter" idx="14"/>
          </p:nvPr>
        </p:nvSpPr>
        <p:spPr>
          <a:xfrm>
            <a:off x="7880350" y="565150"/>
            <a:ext cx="3702050" cy="2774950"/>
          </a:xfrm>
          <a:prstGeom prst="rect">
            <a:avLst/>
          </a:prstGeom>
        </p:spPr>
        <p:txBody>
          <a:bodyPr lIns="91439" tIns="45719" rIns="91439" bIns="45719" anchor="t">
            <a:noAutofit/>
          </a:bodyPr>
          <a:lstStyle/>
          <a:p>
            <a:endParaRPr dirty="0"/>
          </a:p>
        </p:txBody>
      </p:sp>
      <p:sp>
        <p:nvSpPr>
          <p:cNvPr id="86" name="Shape 86"/>
          <p:cNvSpPr>
            <a:spLocks noGrp="1"/>
          </p:cNvSpPr>
          <p:nvPr>
            <p:ph type="pic" idx="15"/>
          </p:nvPr>
        </p:nvSpPr>
        <p:spPr>
          <a:xfrm>
            <a:off x="603250" y="565150"/>
            <a:ext cx="7086600" cy="5734050"/>
          </a:xfrm>
          <a:prstGeom prst="rect">
            <a:avLst/>
          </a:prstGeom>
        </p:spPr>
        <p:txBody>
          <a:bodyPr lIns="91439" tIns="45719" rIns="91439" bIns="45719" anchor="t">
            <a:noAutofit/>
          </a:bodyPr>
          <a:lstStyle/>
          <a:p>
            <a:endParaRPr dirty="0"/>
          </a:p>
        </p:txBody>
      </p:sp>
      <p:sp>
        <p:nvSpPr>
          <p:cNvPr id="87" name="Shape 87"/>
          <p:cNvSpPr>
            <a:spLocks noGrp="1"/>
          </p:cNvSpPr>
          <p:nvPr>
            <p:ph type="sldNum" sz="quarter" idx="2"/>
          </p:nvPr>
        </p:nvSpPr>
        <p:spPr>
          <a:xfrm>
            <a:off x="5979516" y="6540500"/>
            <a:ext cx="296556" cy="287258"/>
          </a:xfrm>
          <a:prstGeom prst="rect">
            <a:avLst/>
          </a:prstGeom>
        </p:spPr>
        <p:txBody>
          <a:bodyPr/>
          <a:lstStyle>
            <a:lvl1pPr>
              <a:defRPr b="0">
                <a:solidFill>
                  <a:srgbClr val="000000"/>
                </a:solidFill>
                <a:latin typeface="+mn-lt"/>
                <a:ea typeface="+mn-ea"/>
                <a:cs typeface="+mn-cs"/>
                <a:sym typeface="Helvetica Light"/>
              </a:defRPr>
            </a:lvl1pPr>
          </a:lstStyle>
          <a:p>
            <a:fld id="{86CB4B4D-7CA3-9044-876B-883B54F8677D}" type="slidenum">
              <a:rPr/>
              <a:pPr/>
              <a:t>‹#›</a:t>
            </a:fld>
            <a:endParaRPr dirty="0"/>
          </a:p>
        </p:txBody>
      </p:sp>
    </p:spTree>
    <p:extLst>
      <p:ext uri="{BB962C8B-B14F-4D97-AF65-F5344CB8AC3E}">
        <p14:creationId xmlns:p14="http://schemas.microsoft.com/office/powerpoint/2010/main" val="2005010021"/>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4" name="Shape 94"/>
          <p:cNvSpPr>
            <a:spLocks noGrp="1"/>
          </p:cNvSpPr>
          <p:nvPr>
            <p:ph type="body" sz="quarter" idx="13"/>
          </p:nvPr>
        </p:nvSpPr>
        <p:spPr>
          <a:xfrm>
            <a:off x="1193800" y="4476750"/>
            <a:ext cx="9810750" cy="394980"/>
          </a:xfrm>
          <a:prstGeom prst="rect">
            <a:avLst/>
          </a:prstGeom>
        </p:spPr>
        <p:txBody>
          <a:bodyPr anchor="t">
            <a:spAutoFit/>
          </a:bodyPr>
          <a:lstStyle>
            <a:lvl1pPr marL="0" indent="0" algn="ctr">
              <a:spcBef>
                <a:spcPts val="0"/>
              </a:spcBef>
              <a:buSzTx/>
              <a:buNone/>
              <a:defRPr sz="1900">
                <a:solidFill>
                  <a:schemeClr val="accent1">
                    <a:hueOff val="47394"/>
                    <a:satOff val="-25753"/>
                    <a:lumOff val="-7544"/>
                  </a:schemeClr>
                </a:solidFill>
                <a:latin typeface="Helvetica"/>
                <a:ea typeface="Helvetica"/>
                <a:cs typeface="Helvetica"/>
                <a:sym typeface="Helvetica"/>
              </a:defRPr>
            </a:lvl1pPr>
          </a:lstStyle>
          <a:p>
            <a:r>
              <a:t>–Johnny Appleseed</a:t>
            </a:r>
          </a:p>
        </p:txBody>
      </p:sp>
      <p:sp>
        <p:nvSpPr>
          <p:cNvPr id="95" name="Shape 95"/>
          <p:cNvSpPr>
            <a:spLocks noGrp="1"/>
          </p:cNvSpPr>
          <p:nvPr>
            <p:ph type="body" sz="quarter" idx="14"/>
          </p:nvPr>
        </p:nvSpPr>
        <p:spPr>
          <a:xfrm>
            <a:off x="1193800" y="2993499"/>
            <a:ext cx="9810750" cy="502702"/>
          </a:xfrm>
          <a:prstGeom prst="rect">
            <a:avLst/>
          </a:prstGeom>
        </p:spPr>
        <p:txBody>
          <a:bodyPr>
            <a:spAutoFit/>
          </a:bodyPr>
          <a:lstStyle>
            <a:lvl1pPr marL="0" indent="0" algn="ctr">
              <a:spcBef>
                <a:spcPts val="0"/>
              </a:spcBef>
              <a:buSzTx/>
              <a:buNone/>
              <a:defRPr>
                <a:solidFill>
                  <a:schemeClr val="accent1">
                    <a:hueOff val="273562"/>
                    <a:satOff val="2937"/>
                    <a:lumOff val="-22233"/>
                  </a:schemeClr>
                </a:solidFill>
                <a:latin typeface="FZShouJinShu-S10S"/>
                <a:ea typeface="FZShouJinShu-S10S"/>
                <a:cs typeface="FZShouJinShu-S10S"/>
                <a:sym typeface="FZShouJinShu-S10S"/>
              </a:defRPr>
            </a:lvl1pPr>
          </a:lstStyle>
          <a:p>
            <a:r>
              <a:t>“在此键入引文。”</a:t>
            </a:r>
          </a:p>
        </p:txBody>
      </p:sp>
      <p:sp>
        <p:nvSpPr>
          <p:cNvPr id="96" name="Shape 96"/>
          <p:cNvSpPr>
            <a:spLocks noGrp="1"/>
          </p:cNvSpPr>
          <p:nvPr>
            <p:ph type="sldNum" sz="quarter" idx="2"/>
          </p:nvPr>
        </p:nvSpPr>
        <p:spPr>
          <a:prstGeom prst="rect">
            <a:avLst/>
          </a:prstGeom>
        </p:spPr>
        <p:txBody>
          <a:bodyPr/>
          <a:lstStyle/>
          <a:p>
            <a:fld id="{86CB4B4D-7CA3-9044-876B-883B54F8677D}" type="slidenum">
              <a:rPr/>
              <a:pPr/>
              <a:t>‹#›</a:t>
            </a:fld>
            <a:endParaRPr dirty="0"/>
          </a:p>
        </p:txBody>
      </p:sp>
    </p:spTree>
    <p:extLst>
      <p:ext uri="{BB962C8B-B14F-4D97-AF65-F5344CB8AC3E}">
        <p14:creationId xmlns:p14="http://schemas.microsoft.com/office/powerpoint/2010/main" val="3487930664"/>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cstate="print"/>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44550" y="3572"/>
            <a:ext cx="10502900" cy="755899"/>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标题文本</a:t>
            </a:r>
          </a:p>
        </p:txBody>
      </p:sp>
      <p:sp>
        <p:nvSpPr>
          <p:cNvPr id="3" name="Shape 3"/>
          <p:cNvSpPr>
            <a:spLocks noGrp="1"/>
          </p:cNvSpPr>
          <p:nvPr>
            <p:ph type="sldNum" sz="quarter" idx="2"/>
          </p:nvPr>
        </p:nvSpPr>
        <p:spPr>
          <a:xfrm>
            <a:off x="5979492" y="6540500"/>
            <a:ext cx="290144" cy="287258"/>
          </a:xfrm>
          <a:prstGeom prst="rect">
            <a:avLst/>
          </a:prstGeom>
          <a:ln w="12700">
            <a:miter lim="400000"/>
          </a:ln>
        </p:spPr>
        <p:txBody>
          <a:bodyPr wrap="none" lIns="50800" tIns="50800" rIns="50800" bIns="50800">
            <a:spAutoFit/>
          </a:bodyPr>
          <a:lstStyle>
            <a:lvl1pPr>
              <a:defRPr sz="1200" b="1">
                <a:solidFill>
                  <a:schemeClr val="accent2">
                    <a:hueOff val="-554920"/>
                    <a:satOff val="-21482"/>
                    <a:lumOff val="-6228"/>
                  </a:schemeClr>
                </a:solidFill>
                <a:latin typeface="Helvetica"/>
                <a:ea typeface="Helvetica"/>
                <a:cs typeface="Helvetica"/>
                <a:sym typeface="Helvetica"/>
              </a:defRPr>
            </a:lvl1pPr>
          </a:lstStyle>
          <a:p>
            <a:fld id="{86CB4B4D-7CA3-9044-876B-883B54F8677D}" type="slidenum">
              <a:rPr/>
              <a:pPr/>
              <a:t>‹#›</a:t>
            </a:fld>
            <a:endParaRPr dirty="0"/>
          </a:p>
        </p:txBody>
      </p:sp>
      <p:sp>
        <p:nvSpPr>
          <p:cNvPr id="4" name="Shape 4"/>
          <p:cNvSpPr>
            <a:spLocks noGrp="1"/>
          </p:cNvSpPr>
          <p:nvPr>
            <p:ph type="body" idx="1"/>
          </p:nvPr>
        </p:nvSpPr>
        <p:spPr>
          <a:xfrm>
            <a:off x="844550" y="1619250"/>
            <a:ext cx="10502900" cy="460375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Tree>
    <p:extLst>
      <p:ext uri="{BB962C8B-B14F-4D97-AF65-F5344CB8AC3E}">
        <p14:creationId xmlns:p14="http://schemas.microsoft.com/office/powerpoint/2010/main" val="30144086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7" r:id="rId6"/>
    <p:sldLayoutId id="2147483668" r:id="rId7"/>
    <p:sldLayoutId id="2147483669" r:id="rId8"/>
    <p:sldLayoutId id="2147483670" r:id="rId9"/>
    <p:sldLayoutId id="2147483671" r:id="rId10"/>
    <p:sldLayoutId id="2147483673" r:id="rId11"/>
    <p:sldLayoutId id="2147483674" r:id="rId12"/>
  </p:sldLayoutIdLst>
  <p:transition spd="med"/>
  <p:txStyles>
    <p:titleStyle>
      <a:lvl1pPr marL="0" marR="0" indent="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1pPr>
      <a:lvl2pPr marL="0" marR="0" indent="1143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2pPr>
      <a:lvl3pPr marL="0" marR="0" indent="2286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3pPr>
      <a:lvl4pPr marL="0" marR="0" indent="3429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4pPr>
      <a:lvl5pPr marL="0" marR="0" indent="4572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5pPr>
      <a:lvl6pPr marL="0" marR="0" indent="5715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6pPr>
      <a:lvl7pPr marL="0" marR="0" indent="6858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7pPr>
      <a:lvl8pPr marL="0" marR="0" indent="8001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8pPr>
      <a:lvl9pPr marL="0" marR="0" indent="9144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9pPr>
    </p:titleStyle>
    <p:bodyStyle>
      <a:lvl1pPr marL="31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1pPr>
      <a:lvl2pPr marL="63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2pPr>
      <a:lvl3pPr marL="95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3pPr>
      <a:lvl4pPr marL="127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4pPr>
      <a:lvl5pPr marL="158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5pPr>
      <a:lvl6pPr marL="190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6pPr>
      <a:lvl7pPr marL="222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7pPr>
      <a:lvl8pPr marL="254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8pPr>
      <a:lvl9pPr marL="285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41275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Helvetica"/>
        </a:defRPr>
      </a:lvl1pPr>
      <a:lvl2pPr marL="0" marR="0" indent="114300" algn="ctr" defTabSz="41275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Helvetica"/>
        </a:defRPr>
      </a:lvl2pPr>
      <a:lvl3pPr marL="0" marR="0" indent="228600" algn="ctr" defTabSz="41275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Helvetica"/>
        </a:defRPr>
      </a:lvl3pPr>
      <a:lvl4pPr marL="0" marR="0" indent="342900" algn="ctr" defTabSz="41275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Helvetica"/>
        </a:defRPr>
      </a:lvl4pPr>
      <a:lvl5pPr marL="0" marR="0" indent="457200" algn="ctr" defTabSz="41275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Helvetica"/>
        </a:defRPr>
      </a:lvl5pPr>
      <a:lvl6pPr marL="0" marR="0" indent="571500" algn="ctr" defTabSz="41275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Helvetica"/>
        </a:defRPr>
      </a:lvl6pPr>
      <a:lvl7pPr marL="0" marR="0" indent="685800" algn="ctr" defTabSz="41275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Helvetica"/>
        </a:defRPr>
      </a:lvl7pPr>
      <a:lvl8pPr marL="0" marR="0" indent="800100" algn="ctr" defTabSz="41275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Helvetica"/>
        </a:defRPr>
      </a:lvl8pPr>
      <a:lvl9pPr marL="0" marR="0" indent="914400" algn="ctr" defTabSz="412750" latinLnBrk="0">
        <a:lnSpc>
          <a:spcPct val="100000"/>
        </a:lnSpc>
        <a:spcBef>
          <a:spcPts val="0"/>
        </a:spcBef>
        <a:spcAft>
          <a:spcPts val="0"/>
        </a:spcAft>
        <a:buClrTx/>
        <a:buSzTx/>
        <a:buFontTx/>
        <a:buNone/>
        <a:tabLst/>
        <a:defRPr sz="1200" b="1" i="0" u="none" strike="noStrike" cap="none" spc="0" baseline="0">
          <a:ln>
            <a:noFill/>
          </a:ln>
          <a:solidFill>
            <a:schemeClr val="tx1"/>
          </a:solidFill>
          <a:uFillTx/>
          <a:latin typeface="+mn-lt"/>
          <a:ea typeface="+mn-ea"/>
          <a:cs typeface="+mn-cs"/>
          <a:sym typeface="Helvetica"/>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9.pn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hyperlink" Target="02%20&#20851;&#20110;&#24320;&#23637;2016&#24180;&#24230;&#34892;&#25919;&#20107;&#19994;&#21333;&#20301;&#20869;&#37096;&#25511;&#21046;&#25253;&#21578;&#32534;&#25253;&#24037;&#20316;&#30340;&#36890;&#30693;%20--&#36130;&#20250;&#20989;%5b2017%5d3&#21495;.docx"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hyperlink" Target="01%20&#20851;&#20110;&#21360;&#21457;&#12298;&#34892;&#25919;&#20107;&#19994;&#21333;&#20301;&#20869;&#37096;&#25511;&#21046;&#25253;&#21578;&#31649;&#29702;&#21046;&#24230;&#65288;&#35797;&#34892;&#65289;&#12299;&#30340;&#36890;&#30693;--&#36130;&#20250;%5b2017%5d1&#21495;.docx" TargetMode="Externa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hape 129"/>
          <p:cNvSpPr>
            <a:spLocks noGrp="1"/>
          </p:cNvSpPr>
          <p:nvPr>
            <p:ph type="ctrTitle"/>
          </p:nvPr>
        </p:nvSpPr>
        <p:spPr>
          <a:prstGeom prst="rect">
            <a:avLst/>
          </a:prstGeom>
        </p:spPr>
        <p:txBody>
          <a:bodyPr>
            <a:normAutofit/>
          </a:bodyPr>
          <a:lstStyle/>
          <a:p>
            <a:r>
              <a:rPr lang="en-US" altLang="zh-CN" sz="4000" dirty="0" smtClean="0"/>
              <a:t>2017</a:t>
            </a:r>
            <a:r>
              <a:rPr lang="zh-CN" altLang="en-US" sz="4000" dirty="0" smtClean="0"/>
              <a:t>年内控报告编报工作培训</a:t>
            </a:r>
            <a:endParaRPr sz="4000" dirty="0"/>
          </a:p>
        </p:txBody>
      </p:sp>
      <p:sp>
        <p:nvSpPr>
          <p:cNvPr id="9" name="Rectangle 2"/>
          <p:cNvSpPr txBox="1">
            <a:spLocks noChangeArrowheads="1"/>
          </p:cNvSpPr>
          <p:nvPr/>
        </p:nvSpPr>
        <p:spPr bwMode="auto">
          <a:xfrm>
            <a:off x="6059607" y="4170465"/>
            <a:ext cx="4940489" cy="850900"/>
          </a:xfrm>
          <a:prstGeom prst="rect">
            <a:avLst/>
          </a:prstGeom>
          <a:noFill/>
          <a:ln>
            <a:noFill/>
          </a:ln>
          <a:effectLst/>
        </p:spPr>
        <p:txBody>
          <a:bodyPr lIns="91436" tIns="45718" rIns="91436" bIns="4571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dirty="0" smtClean="0">
                <a:solidFill>
                  <a:srgbClr val="00B0F0"/>
                </a:solidFill>
                <a:latin typeface="+mj-lt"/>
                <a:ea typeface="微软雅黑" panose="020B0503020204020204" pitchFamily="34" charset="-122"/>
                <a:cs typeface="+mj-cs"/>
              </a:rPr>
              <a:t>    </a:t>
            </a:r>
            <a:r>
              <a:rPr lang="zh-CN" altLang="en-US" sz="2000" b="1" dirty="0" smtClean="0">
                <a:solidFill>
                  <a:srgbClr val="00B0F0"/>
                </a:solidFill>
                <a:latin typeface="+mj-lt"/>
                <a:ea typeface="微软雅黑" panose="020B0503020204020204" pitchFamily="34" charset="-122"/>
                <a:cs typeface="+mj-cs"/>
              </a:rPr>
              <a:t>北京艾图内控咨询</a:t>
            </a:r>
            <a:endParaRPr lang="en-US" altLang="zh-CN" sz="2000" b="1" dirty="0" smtClean="0">
              <a:solidFill>
                <a:srgbClr val="00B0F0"/>
              </a:solidFill>
              <a:latin typeface="+mj-lt"/>
              <a:ea typeface="微软雅黑" panose="020B0503020204020204" pitchFamily="34" charset="-122"/>
              <a:cs typeface="+mj-cs"/>
            </a:endParaRPr>
          </a:p>
        </p:txBody>
      </p:sp>
      <p:sp>
        <p:nvSpPr>
          <p:cNvPr id="2" name="TextBox 1"/>
          <p:cNvSpPr txBox="1"/>
          <p:nvPr/>
        </p:nvSpPr>
        <p:spPr>
          <a:xfrm>
            <a:off x="10607837" y="6106521"/>
            <a:ext cx="1433085"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2000" b="0" i="0" u="none" strike="noStrike" cap="none" spc="0" normalizeH="0" baseline="0" dirty="0" smtClean="0">
                <a:ln>
                  <a:noFill/>
                </a:ln>
                <a:solidFill>
                  <a:srgbClr val="000000"/>
                </a:solidFill>
                <a:effectLst/>
                <a:uFillTx/>
                <a:latin typeface="Kozuka Mincho Pr6N H" pitchFamily="18" charset="-128"/>
                <a:ea typeface="Kozuka Mincho Pr6N H" pitchFamily="18" charset="-128"/>
                <a:sym typeface="Helvetica Light"/>
              </a:rPr>
              <a:t>2018</a:t>
            </a:r>
            <a:r>
              <a:rPr kumimoji="0" lang="zh-CN" altLang="en-US" sz="2000" b="0" i="0" u="none" strike="noStrike" cap="none" spc="0" normalizeH="0" baseline="0" dirty="0" smtClean="0">
                <a:ln>
                  <a:noFill/>
                </a:ln>
                <a:solidFill>
                  <a:srgbClr val="000000"/>
                </a:solidFill>
                <a:effectLst/>
                <a:uFillTx/>
                <a:latin typeface="Kozuka Mincho Pr6N H" pitchFamily="18" charset="-128"/>
                <a:ea typeface="Kozuka Mincho Pr6N H" pitchFamily="18" charset="-128"/>
                <a:sym typeface="Helvetica Light"/>
              </a:rPr>
              <a:t>年</a:t>
            </a:r>
            <a:r>
              <a:rPr kumimoji="0" lang="en-US" altLang="zh-CN" sz="2000" b="0" i="0" u="none" strike="noStrike" cap="none" spc="0" normalizeH="0" baseline="0" dirty="0" smtClean="0">
                <a:ln>
                  <a:noFill/>
                </a:ln>
                <a:solidFill>
                  <a:srgbClr val="000000"/>
                </a:solidFill>
                <a:effectLst/>
                <a:uFillTx/>
                <a:latin typeface="Kozuka Mincho Pr6N H" pitchFamily="18" charset="-128"/>
                <a:ea typeface="Kozuka Mincho Pr6N H" pitchFamily="18" charset="-128"/>
                <a:sym typeface="Helvetica Light"/>
              </a:rPr>
              <a:t>3</a:t>
            </a:r>
            <a:r>
              <a:rPr kumimoji="0" lang="zh-CN" altLang="en-US" sz="2000" b="0" i="0" u="none" strike="noStrike" cap="none" spc="0" normalizeH="0" baseline="0" dirty="0" smtClean="0">
                <a:ln>
                  <a:noFill/>
                </a:ln>
                <a:solidFill>
                  <a:srgbClr val="000000"/>
                </a:solidFill>
                <a:effectLst/>
                <a:uFillTx/>
                <a:latin typeface="Kozuka Mincho Pr6N H" pitchFamily="18" charset="-128"/>
                <a:ea typeface="Kozuka Mincho Pr6N H" pitchFamily="18" charset="-128"/>
                <a:sym typeface="Helvetica Light"/>
              </a:rPr>
              <a:t>月</a:t>
            </a:r>
            <a:endParaRPr kumimoji="0" lang="zh-CN" altLang="en-US" sz="2000" b="0" i="0" u="none" strike="noStrike" cap="none" spc="0" normalizeH="0" baseline="0" dirty="0">
              <a:ln>
                <a:noFill/>
              </a:ln>
              <a:solidFill>
                <a:srgbClr val="000000"/>
              </a:solidFill>
              <a:effectLst/>
              <a:uFillTx/>
              <a:latin typeface="Kozuka Mincho Pr6N H" pitchFamily="18" charset="-128"/>
              <a:ea typeface="Kozuka Mincho Pr6N H" pitchFamily="18" charset="-128"/>
              <a:sym typeface="Helvetica Light"/>
            </a:endParaRPr>
          </a:p>
        </p:txBody>
      </p:sp>
    </p:spTree>
    <p:extLst>
      <p:ext uri="{BB962C8B-B14F-4D97-AF65-F5344CB8AC3E}">
        <p14:creationId xmlns:p14="http://schemas.microsoft.com/office/powerpoint/2010/main" val="1882722607"/>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33"/>
          <p:cNvSpPr>
            <a:spLocks noGrp="1"/>
          </p:cNvSpPr>
          <p:nvPr>
            <p:ph type="title"/>
          </p:nvPr>
        </p:nvSpPr>
        <p:spPr>
          <a:xfrm>
            <a:off x="844550" y="3572"/>
            <a:ext cx="10502900" cy="755899"/>
          </a:xfrm>
          <a:prstGeom prst="rect">
            <a:avLst/>
          </a:prstGeom>
        </p:spPr>
        <p:txBody>
          <a:bodyPr>
            <a:normAutofit/>
          </a:bodyPr>
          <a:lstStyle/>
          <a:p>
            <a:r>
              <a:rPr lang="zh-CN" altLang="en-US" sz="3200" b="1" dirty="0">
                <a:solidFill>
                  <a:srgbClr val="1A04BC"/>
                </a:solidFill>
                <a:latin typeface="黑体" pitchFamily="49" charset="-122"/>
                <a:ea typeface="黑体" pitchFamily="49" charset="-122"/>
              </a:rPr>
              <a:t>文件解读</a:t>
            </a:r>
            <a:r>
              <a:rPr lang="en-US" altLang="zh-CN" sz="3200" b="1" dirty="0">
                <a:solidFill>
                  <a:srgbClr val="1A04BC"/>
                </a:solidFill>
                <a:latin typeface="黑体" pitchFamily="49" charset="-122"/>
                <a:ea typeface="黑体" pitchFamily="49" charset="-122"/>
              </a:rPr>
              <a:t>—</a:t>
            </a:r>
            <a:r>
              <a:rPr lang="zh-CN" altLang="en-US" sz="3200" b="1" dirty="0">
                <a:solidFill>
                  <a:srgbClr val="1A04BC"/>
                </a:solidFill>
                <a:latin typeface="黑体" pitchFamily="49" charset="-122"/>
                <a:ea typeface="黑体" pitchFamily="49" charset="-122"/>
              </a:rPr>
              <a:t>监督检查要求</a:t>
            </a:r>
            <a:endParaRPr sz="3200" b="1" dirty="0">
              <a:solidFill>
                <a:srgbClr val="1A04BC"/>
              </a:solidFill>
              <a:latin typeface="黑体" pitchFamily="49" charset="-122"/>
              <a:ea typeface="黑体" pitchFamily="49" charset="-122"/>
            </a:endParaRPr>
          </a:p>
        </p:txBody>
      </p:sp>
      <p:sp>
        <p:nvSpPr>
          <p:cNvPr id="8" name="Shape 134"/>
          <p:cNvSpPr>
            <a:spLocks noGrp="1"/>
          </p:cNvSpPr>
          <p:nvPr>
            <p:ph type="sldNum" sz="quarter" idx="2"/>
          </p:nvPr>
        </p:nvSpPr>
        <p:spPr>
          <a:xfrm>
            <a:off x="6003057" y="6540500"/>
            <a:ext cx="179536" cy="287258"/>
          </a:xfrm>
          <a:prstGeom prst="rect">
            <a:avLst/>
          </a:prstGeom>
          <a:extLst>
            <a:ext uri="{C572A759-6A51-4108-AA02-DFA0A04FC94B}">
              <ma14:wrappingTextBoxFlag xmlns:ma14="http://schemas.microsoft.com/office/mac/drawingml/2011/main" xmlns="" val="1"/>
            </a:ext>
          </a:extLst>
        </p:spPr>
        <p:txBody>
          <a:bodyPr/>
          <a:lstStyle/>
          <a:p>
            <a:pPr algn="ctr" defTabSz="412750" hangingPunct="0"/>
            <a:fld id="{86CB4B4D-7CA3-9044-876B-883B54F8677D}" type="slidenum">
              <a:rPr kern="0">
                <a:solidFill>
                  <a:srgbClr val="00882B">
                    <a:hueOff val="-554920"/>
                    <a:satOff val="-21482"/>
                    <a:lumOff val="-6228"/>
                  </a:srgbClr>
                </a:solidFill>
                <a:latin typeface="黑体" pitchFamily="49" charset="-122"/>
                <a:ea typeface="黑体" pitchFamily="49" charset="-122"/>
              </a:rPr>
              <a:pPr algn="ctr" defTabSz="412750" hangingPunct="0"/>
              <a:t>10</a:t>
            </a:fld>
            <a:endParaRPr kern="0">
              <a:solidFill>
                <a:srgbClr val="00882B">
                  <a:hueOff val="-554920"/>
                  <a:satOff val="-21482"/>
                  <a:lumOff val="-6228"/>
                </a:srgbClr>
              </a:solidFill>
              <a:latin typeface="黑体" pitchFamily="49" charset="-122"/>
              <a:ea typeface="黑体" pitchFamily="49" charset="-122"/>
            </a:endParaRPr>
          </a:p>
        </p:txBody>
      </p:sp>
      <p:sp>
        <p:nvSpPr>
          <p:cNvPr id="21" name="矩形 20"/>
          <p:cNvSpPr/>
          <p:nvPr/>
        </p:nvSpPr>
        <p:spPr>
          <a:xfrm>
            <a:off x="1664247" y="1488889"/>
            <a:ext cx="8072739" cy="1866858"/>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sz="2000" dirty="0">
                <a:solidFill>
                  <a:srgbClr val="0433FF"/>
                </a:solidFill>
                <a:latin typeface="黑体" pitchFamily="49" charset="-122"/>
                <a:ea typeface="黑体" pitchFamily="49" charset="-122"/>
              </a:rPr>
              <a:t>财政部门、主管部门</a:t>
            </a:r>
            <a:r>
              <a:rPr lang="zh-CN" altLang="en-US" sz="2000" dirty="0">
                <a:latin typeface="黑体" pitchFamily="49" charset="-122"/>
                <a:ea typeface="黑体" pitchFamily="49" charset="-122"/>
              </a:rPr>
              <a:t>应当组织开展对所报送的内控报告内容的</a:t>
            </a:r>
            <a:r>
              <a:rPr lang="zh-CN" altLang="en-US" sz="2000" dirty="0">
                <a:solidFill>
                  <a:srgbClr val="0433FF"/>
                </a:solidFill>
                <a:latin typeface="黑体" pitchFamily="49" charset="-122"/>
                <a:ea typeface="黑体" pitchFamily="49" charset="-122"/>
              </a:rPr>
              <a:t>真实性、完整性和规范性</a:t>
            </a:r>
            <a:r>
              <a:rPr lang="zh-CN" altLang="en-US" sz="2000" dirty="0">
                <a:latin typeface="黑体" pitchFamily="49" charset="-122"/>
                <a:ea typeface="黑体" pitchFamily="49" charset="-122"/>
              </a:rPr>
              <a:t>进行监督检查；</a:t>
            </a:r>
          </a:p>
          <a:p>
            <a:pPr marL="285750" indent="-285750">
              <a:lnSpc>
                <a:spcPct val="150000"/>
              </a:lnSpc>
              <a:buFont typeface="Wingdings" panose="05000000000000000000" pitchFamily="2" charset="2"/>
              <a:buChar char="u"/>
            </a:pPr>
            <a:r>
              <a:rPr lang="zh-CN" altLang="en-US" sz="2000" dirty="0">
                <a:latin typeface="黑体" pitchFamily="49" charset="-122"/>
                <a:ea typeface="黑体" pitchFamily="49" charset="-122"/>
              </a:rPr>
              <a:t>对内控报告存在</a:t>
            </a:r>
            <a:r>
              <a:rPr lang="zh-CN" altLang="en-US" sz="2000" dirty="0">
                <a:solidFill>
                  <a:srgbClr val="0433FF"/>
                </a:solidFill>
                <a:latin typeface="黑体" pitchFamily="49" charset="-122"/>
                <a:ea typeface="黑体" pitchFamily="49" charset="-122"/>
              </a:rPr>
              <a:t>明显质量问题</a:t>
            </a:r>
            <a:r>
              <a:rPr lang="zh-CN" altLang="en-US" sz="2000" dirty="0">
                <a:latin typeface="黑体" pitchFamily="49" charset="-122"/>
                <a:ea typeface="黑体" pitchFamily="49" charset="-122"/>
              </a:rPr>
              <a:t>或</a:t>
            </a:r>
            <a:r>
              <a:rPr lang="zh-CN" altLang="en-US" sz="2000" dirty="0">
                <a:solidFill>
                  <a:srgbClr val="0433FF"/>
                </a:solidFill>
                <a:latin typeface="黑体" pitchFamily="49" charset="-122"/>
                <a:ea typeface="黑体" pitchFamily="49" charset="-122"/>
              </a:rPr>
              <a:t>以往年份监督检查不合格</a:t>
            </a:r>
            <a:r>
              <a:rPr lang="zh-CN" altLang="en-US" sz="2000" dirty="0">
                <a:latin typeface="黑体" pitchFamily="49" charset="-122"/>
                <a:ea typeface="黑体" pitchFamily="49" charset="-122"/>
              </a:rPr>
              <a:t>单位进行</a:t>
            </a:r>
            <a:r>
              <a:rPr lang="zh-CN" altLang="en-US" sz="2000" dirty="0">
                <a:solidFill>
                  <a:srgbClr val="0433FF"/>
                </a:solidFill>
                <a:latin typeface="黑体" pitchFamily="49" charset="-122"/>
                <a:ea typeface="黑体" pitchFamily="49" charset="-122"/>
              </a:rPr>
              <a:t>重点核查</a:t>
            </a:r>
            <a:r>
              <a:rPr lang="zh-CN" altLang="en-US" dirty="0">
                <a:latin typeface="黑体" pitchFamily="49" charset="-122"/>
                <a:ea typeface="黑体" pitchFamily="49" charset="-122"/>
              </a:rPr>
              <a:t>；</a:t>
            </a:r>
          </a:p>
        </p:txBody>
      </p:sp>
      <p:sp>
        <p:nvSpPr>
          <p:cNvPr id="22" name="矩形 21"/>
          <p:cNvSpPr/>
          <p:nvPr/>
        </p:nvSpPr>
        <p:spPr>
          <a:xfrm>
            <a:off x="1661740" y="3670084"/>
            <a:ext cx="7805530" cy="2169825"/>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dirty="0">
                <a:solidFill>
                  <a:srgbClr val="0433FF"/>
                </a:solidFill>
                <a:latin typeface="黑体" pitchFamily="49" charset="-122"/>
                <a:ea typeface="黑体" pitchFamily="49" charset="-122"/>
              </a:rPr>
              <a:t>违反规定、提供虚假内控信息的</a:t>
            </a:r>
            <a:r>
              <a:rPr lang="zh-CN" altLang="en-US" b="1" dirty="0">
                <a:solidFill>
                  <a:srgbClr val="FF0000"/>
                </a:solidFill>
                <a:latin typeface="黑体" pitchFamily="49" charset="-122"/>
                <a:ea typeface="黑体" pitchFamily="49" charset="-122"/>
              </a:rPr>
              <a:t>单位及相关负责人</a:t>
            </a:r>
            <a:r>
              <a:rPr lang="zh-CN" altLang="en-US" dirty="0">
                <a:latin typeface="黑体" pitchFamily="49" charset="-122"/>
                <a:ea typeface="黑体" pitchFamily="49" charset="-122"/>
              </a:rPr>
              <a:t>，按照</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会计法</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预算法</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处罚处分条例</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等有关法律法规规定</a:t>
            </a:r>
            <a:r>
              <a:rPr lang="zh-CN" altLang="en-US" b="1" dirty="0">
                <a:solidFill>
                  <a:srgbClr val="FF0000"/>
                </a:solidFill>
                <a:latin typeface="黑体" pitchFamily="49" charset="-122"/>
                <a:ea typeface="黑体" pitchFamily="49" charset="-122"/>
              </a:rPr>
              <a:t>追究责任</a:t>
            </a:r>
            <a:r>
              <a:rPr lang="zh-CN" altLang="en-US" dirty="0">
                <a:latin typeface="黑体" pitchFamily="49" charset="-122"/>
                <a:ea typeface="黑体" pitchFamily="49" charset="-122"/>
              </a:rPr>
              <a:t>。</a:t>
            </a:r>
          </a:p>
          <a:p>
            <a:pPr marL="285750" indent="-285750">
              <a:lnSpc>
                <a:spcPct val="150000"/>
              </a:lnSpc>
              <a:buFont typeface="Wingdings" panose="05000000000000000000" pitchFamily="2" charset="2"/>
              <a:buChar char="u"/>
            </a:pPr>
            <a:r>
              <a:rPr lang="zh-CN" altLang="en-US" b="1" dirty="0">
                <a:solidFill>
                  <a:srgbClr val="FF0000"/>
                </a:solidFill>
                <a:latin typeface="黑体" pitchFamily="49" charset="-122"/>
                <a:ea typeface="黑体" pitchFamily="49" charset="-122"/>
              </a:rPr>
              <a:t>各级财政部门及工作人员</a:t>
            </a:r>
            <a:r>
              <a:rPr lang="zh-CN" altLang="en-US" dirty="0">
                <a:latin typeface="黑体" pitchFamily="49" charset="-122"/>
                <a:ea typeface="黑体" pitchFamily="49" charset="-122"/>
              </a:rPr>
              <a:t>，存在</a:t>
            </a:r>
            <a:r>
              <a:rPr lang="zh-CN" altLang="en-US" dirty="0">
                <a:solidFill>
                  <a:srgbClr val="0433FF"/>
                </a:solidFill>
                <a:latin typeface="黑体" pitchFamily="49" charset="-122"/>
                <a:ea typeface="黑体" pitchFamily="49" charset="-122"/>
              </a:rPr>
              <a:t>滥用职权、玩忽职守、徇私舞弊</a:t>
            </a:r>
            <a:r>
              <a:rPr lang="zh-CN" altLang="en-US" dirty="0">
                <a:latin typeface="黑体" pitchFamily="49" charset="-122"/>
                <a:ea typeface="黑体" pitchFamily="49" charset="-122"/>
              </a:rPr>
              <a:t>等违法违纪行为的，按照</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公务员法</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行政监察法</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处罚处分条例</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等国家有关规定</a:t>
            </a:r>
            <a:r>
              <a:rPr lang="zh-CN" altLang="en-US" b="1" dirty="0">
                <a:solidFill>
                  <a:srgbClr val="FF0000"/>
                </a:solidFill>
                <a:latin typeface="黑体" pitchFamily="49" charset="-122"/>
                <a:ea typeface="黑体" pitchFamily="49" charset="-122"/>
              </a:rPr>
              <a:t>追究相应责任；涉嫌犯罪的，移送司法机关处理。</a:t>
            </a:r>
          </a:p>
        </p:txBody>
      </p:sp>
    </p:spTree>
    <p:extLst>
      <p:ext uri="{BB962C8B-B14F-4D97-AF65-F5344CB8AC3E}">
        <p14:creationId xmlns:p14="http://schemas.microsoft.com/office/powerpoint/2010/main" val="1993225127"/>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指导监督问题整改，加强监督检查；…"/>
          <p:cNvSpPr txBox="1">
            <a:spLocks/>
          </p:cNvSpPr>
          <p:nvPr/>
        </p:nvSpPr>
        <p:spPr>
          <a:xfrm>
            <a:off x="941695" y="2016219"/>
            <a:ext cx="10877266" cy="3183577"/>
          </a:xfrm>
          <a:prstGeom prst="rect">
            <a:avLst/>
          </a:prstGeom>
        </p:spPr>
        <p:txBody>
          <a:bodyPr/>
          <a:lstStyle>
            <a:lvl1pPr marL="31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1pPr>
            <a:lvl2pPr marL="63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2pPr>
            <a:lvl3pPr marL="95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3pPr>
            <a:lvl4pPr marL="127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4pPr>
            <a:lvl5pPr marL="158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5pPr>
            <a:lvl6pPr marL="190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6pPr>
            <a:lvl7pPr marL="222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7pPr>
            <a:lvl8pPr marL="254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8pPr>
            <a:lvl9pPr marL="285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9pPr>
          </a:lstStyle>
          <a:p>
            <a:r>
              <a:rPr lang="zh-CN" altLang="en-US" sz="2000" dirty="0" smtClean="0">
                <a:latin typeface="黑体" pitchFamily="49" charset="-122"/>
                <a:ea typeface="黑体" pitchFamily="49" charset="-122"/>
              </a:rPr>
              <a:t>指导监督问题整改，</a:t>
            </a:r>
            <a:r>
              <a:rPr lang="zh-CN" altLang="en-US" sz="2000" dirty="0" smtClean="0">
                <a:solidFill>
                  <a:srgbClr val="1A04BC"/>
                </a:solidFill>
                <a:latin typeface="黑体" pitchFamily="49" charset="-122"/>
                <a:ea typeface="黑体" pitchFamily="49" charset="-122"/>
              </a:rPr>
              <a:t>加强监督检查</a:t>
            </a:r>
            <a:r>
              <a:rPr lang="zh-CN" altLang="en-US" sz="2000" dirty="0" smtClean="0">
                <a:latin typeface="黑体" pitchFamily="49" charset="-122"/>
                <a:ea typeface="黑体" pitchFamily="49" charset="-122"/>
              </a:rPr>
              <a:t>；</a:t>
            </a:r>
          </a:p>
          <a:p>
            <a:r>
              <a:rPr lang="zh-CN" altLang="en-US" sz="2000" dirty="0" smtClean="0">
                <a:latin typeface="黑体" pitchFamily="49" charset="-122"/>
                <a:ea typeface="黑体" pitchFamily="49" charset="-122"/>
              </a:rPr>
              <a:t>纸质版地区（部门）汇总报告应当由</a:t>
            </a:r>
            <a:r>
              <a:rPr lang="zh-CN" altLang="en-US" sz="2000" dirty="0" smtClean="0">
                <a:solidFill>
                  <a:srgbClr val="1A04BC"/>
                </a:solidFill>
                <a:latin typeface="黑体" pitchFamily="49" charset="-122"/>
                <a:ea typeface="黑体" pitchFamily="49" charset="-122"/>
              </a:rPr>
              <a:t>地区（部门）负责人签章</a:t>
            </a:r>
            <a:r>
              <a:rPr lang="zh-CN" altLang="en-US" sz="2000" dirty="0" smtClean="0">
                <a:latin typeface="黑体" pitchFamily="49" charset="-122"/>
                <a:ea typeface="黑体" pitchFamily="49" charset="-122"/>
              </a:rPr>
              <a:t>，并由汇总</a:t>
            </a:r>
            <a:r>
              <a:rPr lang="zh-CN" altLang="en-US" sz="2000" dirty="0" smtClean="0">
                <a:solidFill>
                  <a:srgbClr val="1A04BC"/>
                </a:solidFill>
                <a:latin typeface="黑体" pitchFamily="49" charset="-122"/>
                <a:ea typeface="黑体" pitchFamily="49" charset="-122"/>
              </a:rPr>
              <a:t>单位盖章</a:t>
            </a:r>
            <a:r>
              <a:rPr lang="zh-CN" altLang="en-US" sz="2000" dirty="0" smtClean="0">
                <a:latin typeface="黑体" pitchFamily="49" charset="-122"/>
                <a:ea typeface="黑体" pitchFamily="49" charset="-122"/>
              </a:rPr>
              <a:t>后上报；</a:t>
            </a:r>
          </a:p>
          <a:p>
            <a:r>
              <a:rPr lang="zh-CN" altLang="en-US" sz="2000" dirty="0" smtClean="0">
                <a:latin typeface="黑体" pitchFamily="49" charset="-122"/>
                <a:ea typeface="黑体" pitchFamily="49" charset="-122"/>
              </a:rPr>
              <a:t>指标重点由</a:t>
            </a:r>
            <a:r>
              <a:rPr lang="zh-CN" altLang="en-US" sz="2000" dirty="0" smtClean="0">
                <a:solidFill>
                  <a:srgbClr val="1A04BC"/>
                </a:solidFill>
                <a:latin typeface="黑体" pitchFamily="49" charset="-122"/>
                <a:ea typeface="黑体" pitchFamily="49" charset="-122"/>
              </a:rPr>
              <a:t>建立（合规性）指标转向为运行（有效性）指标</a:t>
            </a:r>
            <a:r>
              <a:rPr lang="zh-CN" altLang="en-US" sz="2000" dirty="0" smtClean="0">
                <a:latin typeface="黑体" pitchFamily="49" charset="-122"/>
                <a:ea typeface="黑体" pitchFamily="49" charset="-122"/>
              </a:rPr>
              <a:t>；</a:t>
            </a:r>
          </a:p>
          <a:p>
            <a:r>
              <a:rPr lang="zh-CN" altLang="en-US" sz="2000" dirty="0" smtClean="0">
                <a:latin typeface="黑体" pitchFamily="49" charset="-122"/>
                <a:ea typeface="黑体" pitchFamily="49" charset="-122"/>
              </a:rPr>
              <a:t>细化内部控制</a:t>
            </a:r>
            <a:r>
              <a:rPr lang="zh-CN" altLang="en-US" sz="2000" dirty="0" smtClean="0">
                <a:solidFill>
                  <a:srgbClr val="1A04BC"/>
                </a:solidFill>
                <a:latin typeface="黑体" pitchFamily="49" charset="-122"/>
                <a:ea typeface="黑体" pitchFamily="49" charset="-122"/>
              </a:rPr>
              <a:t>建设方式、</a:t>
            </a:r>
            <a:r>
              <a:rPr lang="zh-CN" altLang="en-US" sz="2000" dirty="0" smtClean="0">
                <a:solidFill>
                  <a:schemeClr val="tx1"/>
                </a:solidFill>
                <a:latin typeface="黑体" pitchFamily="49" charset="-122"/>
                <a:ea typeface="黑体" pitchFamily="49" charset="-122"/>
              </a:rPr>
              <a:t>业务制度</a:t>
            </a:r>
            <a:r>
              <a:rPr lang="zh-CN" altLang="en-US" sz="2000" dirty="0" smtClean="0">
                <a:solidFill>
                  <a:srgbClr val="1A04BC"/>
                </a:solidFill>
                <a:latin typeface="黑体" pitchFamily="49" charset="-122"/>
                <a:ea typeface="黑体" pitchFamily="49" charset="-122"/>
              </a:rPr>
              <a:t>环节</a:t>
            </a:r>
            <a:r>
              <a:rPr lang="zh-CN" altLang="en-US" sz="2000" dirty="0" smtClean="0">
                <a:latin typeface="黑体" pitchFamily="49" charset="-122"/>
                <a:ea typeface="黑体" pitchFamily="49" charset="-122"/>
              </a:rPr>
              <a:t>、内部控制</a:t>
            </a:r>
            <a:r>
              <a:rPr lang="zh-CN" altLang="en-US" sz="2000" dirty="0" smtClean="0">
                <a:solidFill>
                  <a:srgbClr val="1A04BC"/>
                </a:solidFill>
                <a:latin typeface="黑体" pitchFamily="49" charset="-122"/>
                <a:ea typeface="黑体" pitchFamily="49" charset="-122"/>
              </a:rPr>
              <a:t>开展进度</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sp>
        <p:nvSpPr>
          <p:cNvPr id="6" name="Shape 133"/>
          <p:cNvSpPr>
            <a:spLocks noGrp="1"/>
          </p:cNvSpPr>
          <p:nvPr>
            <p:ph type="title"/>
          </p:nvPr>
        </p:nvSpPr>
        <p:spPr>
          <a:xfrm>
            <a:off x="844550" y="3572"/>
            <a:ext cx="10502900" cy="755899"/>
          </a:xfrm>
          <a:prstGeom prst="rect">
            <a:avLst/>
          </a:prstGeom>
        </p:spPr>
        <p:txBody>
          <a:bodyPr>
            <a:normAutofit/>
          </a:bodyPr>
          <a:lstStyle/>
          <a:p>
            <a:r>
              <a:rPr lang="zh-CN" altLang="en-US" sz="3200" b="1" dirty="0">
                <a:solidFill>
                  <a:srgbClr val="1A04BC"/>
                </a:solidFill>
                <a:latin typeface="黑体" pitchFamily="49" charset="-122"/>
                <a:ea typeface="黑体" pitchFamily="49" charset="-122"/>
              </a:rPr>
              <a:t>文件</a:t>
            </a:r>
            <a:r>
              <a:rPr lang="zh-CN" altLang="en-US" sz="3200" b="1" dirty="0" smtClean="0">
                <a:solidFill>
                  <a:srgbClr val="1A04BC"/>
                </a:solidFill>
                <a:latin typeface="黑体" pitchFamily="49" charset="-122"/>
                <a:ea typeface="黑体" pitchFamily="49" charset="-122"/>
              </a:rPr>
              <a:t>解读</a:t>
            </a:r>
            <a:endParaRPr sz="3200" b="1" dirty="0">
              <a:solidFill>
                <a:srgbClr val="1A04BC"/>
              </a:solidFill>
              <a:latin typeface="黑体" pitchFamily="49" charset="-122"/>
              <a:ea typeface="黑体" pitchFamily="49" charset="-122"/>
            </a:endParaRPr>
          </a:p>
        </p:txBody>
      </p:sp>
      <p:sp>
        <p:nvSpPr>
          <p:cNvPr id="7" name="矩形 6"/>
          <p:cNvSpPr/>
          <p:nvPr/>
        </p:nvSpPr>
        <p:spPr>
          <a:xfrm>
            <a:off x="3048695" y="1194178"/>
            <a:ext cx="3966253"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smtClean="0">
                <a:solidFill>
                  <a:srgbClr val="FFFFFF"/>
                </a:solidFill>
                <a:latin typeface="华文中宋" pitchFamily="2" charset="-122"/>
                <a:ea typeface="华文中宋" pitchFamily="2" charset="-122"/>
                <a:sym typeface="Helvetica Light"/>
              </a:rPr>
              <a:t>2016</a:t>
            </a:r>
            <a:r>
              <a:rPr lang="zh-CN" altLang="en-US" sz="2800" dirty="0" smtClean="0">
                <a:solidFill>
                  <a:srgbClr val="FFFFFF"/>
                </a:solidFill>
                <a:latin typeface="华文中宋" pitchFamily="2" charset="-122"/>
                <a:ea typeface="华文中宋" pitchFamily="2" charset="-122"/>
                <a:sym typeface="Helvetica Light"/>
              </a:rPr>
              <a:t>→</a:t>
            </a:r>
            <a:r>
              <a:rPr lang="en-US" altLang="zh-CN" sz="2800" dirty="0" smtClean="0">
                <a:solidFill>
                  <a:srgbClr val="FFFFFF"/>
                </a:solidFill>
                <a:latin typeface="华文中宋" pitchFamily="2" charset="-122"/>
                <a:ea typeface="华文中宋" pitchFamily="2" charset="-122"/>
                <a:sym typeface="Helvetica Light"/>
              </a:rPr>
              <a:t>2017</a:t>
            </a:r>
            <a:r>
              <a:rPr lang="zh-CN" altLang="en-US" sz="2800" dirty="0" smtClean="0">
                <a:solidFill>
                  <a:srgbClr val="FFFFFF"/>
                </a:solidFill>
                <a:latin typeface="华文中宋" pitchFamily="2" charset="-122"/>
                <a:ea typeface="华文中宋" pitchFamily="2" charset="-122"/>
                <a:sym typeface="Helvetica Light"/>
              </a:rPr>
              <a:t>核心变化</a:t>
            </a:r>
          </a:p>
        </p:txBody>
      </p:sp>
    </p:spTree>
    <p:extLst>
      <p:ext uri="{BB962C8B-B14F-4D97-AF65-F5344CB8AC3E}">
        <p14:creationId xmlns:p14="http://schemas.microsoft.com/office/powerpoint/2010/main" val="1314102110"/>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一…"/>
          <p:cNvSpPr txBox="1">
            <a:spLocks/>
          </p:cNvSpPr>
          <p:nvPr/>
        </p:nvSpPr>
        <p:spPr>
          <a:xfrm>
            <a:off x="961977" y="2437052"/>
            <a:ext cx="5111750" cy="251499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marL="0" marR="0" indent="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1pPr>
            <a:lvl2pPr marL="0" marR="0" indent="1143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2pPr>
            <a:lvl3pPr marL="0" marR="0" indent="2286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3pPr>
            <a:lvl4pPr marL="0" marR="0" indent="3429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4pPr>
            <a:lvl5pPr marL="0" marR="0" indent="4572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5pPr>
            <a:lvl6pPr marL="0" marR="0" indent="5715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6pPr>
            <a:lvl7pPr marL="0" marR="0" indent="6858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7pPr>
            <a:lvl8pPr marL="0" marR="0" indent="8001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8pPr>
            <a:lvl9pPr marL="0" marR="0" indent="9144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9pPr>
          </a:lstStyle>
          <a:p>
            <a:pPr algn="ctr"/>
            <a:r>
              <a:rPr lang="zh-CN" altLang="en-US" sz="4000" b="1" dirty="0" smtClean="0"/>
              <a:t>二</a:t>
            </a:r>
          </a:p>
          <a:p>
            <a:pPr algn="ctr"/>
            <a:r>
              <a:rPr lang="zh-CN" altLang="en-US" sz="4000" b="1" dirty="0" smtClean="0"/>
              <a:t>内控报告编报要求</a:t>
            </a:r>
            <a:endParaRPr lang="zh-CN" altLang="en-US" sz="4000" b="1" dirty="0"/>
          </a:p>
        </p:txBody>
      </p:sp>
      <p:sp>
        <p:nvSpPr>
          <p:cNvPr id="4" name="幻灯片编号"/>
          <p:cNvSpPr txBox="1">
            <a:spLocks noGrp="1"/>
          </p:cNvSpPr>
          <p:nvPr>
            <p:ph type="sldNum" sz="quarter" idx="2"/>
          </p:nvPr>
        </p:nvSpPr>
        <p:spPr>
          <a:xfrm>
            <a:off x="5979516" y="6540500"/>
            <a:ext cx="179536"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12</a:t>
            </a:fld>
            <a:endParaRPr dirty="0"/>
          </a:p>
        </p:txBody>
      </p:sp>
      <p:grpSp>
        <p:nvGrpSpPr>
          <p:cNvPr id="5" name="成组"/>
          <p:cNvGrpSpPr/>
          <p:nvPr/>
        </p:nvGrpSpPr>
        <p:grpSpPr>
          <a:xfrm>
            <a:off x="7974252" y="2437052"/>
            <a:ext cx="1983897" cy="1983896"/>
            <a:chOff x="0" y="0"/>
            <a:chExt cx="3967791" cy="3967791"/>
          </a:xfrm>
        </p:grpSpPr>
        <p:sp>
          <p:nvSpPr>
            <p:cNvPr id="6"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7"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
        <p:nvSpPr>
          <p:cNvPr id="8" name="TextBox 1"/>
          <p:cNvSpPr txBox="1">
            <a:spLocks noChangeArrowheads="1"/>
          </p:cNvSpPr>
          <p:nvPr/>
        </p:nvSpPr>
        <p:spPr bwMode="auto">
          <a:xfrm>
            <a:off x="709084" y="67734"/>
            <a:ext cx="10668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目录</a:t>
            </a:r>
          </a:p>
        </p:txBody>
      </p:sp>
    </p:spTree>
    <p:extLst>
      <p:ext uri="{BB962C8B-B14F-4D97-AF65-F5344CB8AC3E}">
        <p14:creationId xmlns:p14="http://schemas.microsoft.com/office/powerpoint/2010/main" val="1393977092"/>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编报要求</a:t>
            </a:r>
            <a:endParaRPr lang="zh-CN" altLang="en-US" sz="3200" b="1" dirty="0">
              <a:solidFill>
                <a:srgbClr val="0033CC"/>
              </a:solidFill>
              <a:latin typeface="微软雅黑" pitchFamily="34" charset="-122"/>
              <a:ea typeface="微软雅黑" pitchFamily="34" charset="-122"/>
            </a:endParaRPr>
          </a:p>
        </p:txBody>
      </p:sp>
      <p:sp>
        <p:nvSpPr>
          <p:cNvPr id="18435" name="矩形 3"/>
          <p:cNvSpPr>
            <a:spLocks noChangeArrowheads="1"/>
          </p:cNvSpPr>
          <p:nvPr/>
        </p:nvSpPr>
        <p:spPr bwMode="auto">
          <a:xfrm>
            <a:off x="666751" y="1460918"/>
            <a:ext cx="11049000" cy="178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p>
            <a:pPr indent="831830">
              <a:lnSpc>
                <a:spcPct val="150000"/>
              </a:lnSpc>
            </a:pPr>
            <a:r>
              <a:rPr lang="zh-CN" altLang="en-US" sz="2400" dirty="0" smtClean="0">
                <a:latin typeface="宋体" pitchFamily="2" charset="-122"/>
                <a:ea typeface="宋体" pitchFamily="2" charset="-122"/>
              </a:rPr>
              <a:t>本年度</a:t>
            </a:r>
            <a:r>
              <a:rPr lang="zh-CN" altLang="en-US" sz="2400" dirty="0">
                <a:latin typeface="宋体" pitchFamily="2" charset="-122"/>
                <a:ea typeface="宋体" pitchFamily="2" charset="-122"/>
              </a:rPr>
              <a:t>行政事业单位内控报告编报的范围</a:t>
            </a:r>
            <a:r>
              <a:rPr lang="zh-CN" altLang="en-US" sz="2400" dirty="0" smtClean="0">
                <a:latin typeface="宋体" pitchFamily="2" charset="-122"/>
                <a:ea typeface="宋体" pitchFamily="2" charset="-122"/>
              </a:rPr>
              <a:t>涵盖全国所有</a:t>
            </a:r>
            <a:r>
              <a:rPr lang="zh-CN" altLang="en-US" sz="2400" dirty="0">
                <a:latin typeface="宋体" pitchFamily="2" charset="-122"/>
                <a:ea typeface="宋体" pitchFamily="2" charset="-122"/>
              </a:rPr>
              <a:t>行政事业单位，包括各级党的机关、人大</a:t>
            </a:r>
            <a:r>
              <a:rPr lang="zh-CN" altLang="en-US" sz="2400" dirty="0">
                <a:latin typeface="黑体" pitchFamily="49" charset="-122"/>
                <a:ea typeface="黑体" pitchFamily="49" charset="-122"/>
              </a:rPr>
              <a:t>机关</a:t>
            </a:r>
            <a:r>
              <a:rPr lang="zh-CN" altLang="en-US" sz="2400" dirty="0">
                <a:latin typeface="宋体" pitchFamily="2" charset="-122"/>
                <a:ea typeface="宋体" pitchFamily="2" charset="-122"/>
              </a:rPr>
              <a:t>、行政机关、政协机关、审判机关、检察机关、各民主党派机关、人民团体和</a:t>
            </a:r>
            <a:r>
              <a:rPr lang="zh-CN" altLang="en-US" sz="2400" dirty="0" smtClean="0">
                <a:latin typeface="宋体" pitchFamily="2" charset="-122"/>
                <a:ea typeface="宋体" pitchFamily="2" charset="-122"/>
              </a:rPr>
              <a:t>事业单位。</a:t>
            </a:r>
            <a:endParaRPr lang="en-US" altLang="zh-CN" sz="2400" dirty="0">
              <a:latin typeface="宋体" pitchFamily="2" charset="-122"/>
              <a:ea typeface="宋体" pitchFamily="2" charset="-122"/>
            </a:endParaRP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smtClean="0">
                <a:solidFill>
                  <a:srgbClr val="FFFFFF"/>
                </a:solidFill>
                <a:latin typeface="华文中宋" pitchFamily="2" charset="-122"/>
                <a:ea typeface="华文中宋" pitchFamily="2" charset="-122"/>
                <a:sym typeface="Helvetica Light"/>
              </a:rPr>
              <a:t>1</a:t>
            </a:r>
            <a:r>
              <a:rPr lang="zh-CN" altLang="en-US" sz="2800" dirty="0" smtClean="0">
                <a:solidFill>
                  <a:srgbClr val="FFFFFF"/>
                </a:solidFill>
                <a:latin typeface="华文中宋" pitchFamily="2" charset="-122"/>
                <a:ea typeface="华文中宋" pitchFamily="2" charset="-122"/>
                <a:sym typeface="Helvetica Light"/>
              </a:rPr>
              <a:t>、报告范围</a:t>
            </a:r>
          </a:p>
        </p:txBody>
      </p:sp>
      <p:sp>
        <p:nvSpPr>
          <p:cNvPr id="6" name="三十二角星 5"/>
          <p:cNvSpPr/>
          <p:nvPr/>
        </p:nvSpPr>
        <p:spPr>
          <a:xfrm>
            <a:off x="241186" y="3159456"/>
            <a:ext cx="1613130" cy="882690"/>
          </a:xfrm>
          <a:prstGeom prst="star32">
            <a:avLst/>
          </a:prstGeom>
          <a:ln/>
        </p:spPr>
        <p:style>
          <a:lnRef idx="0">
            <a:schemeClr val="accent1"/>
          </a:lnRef>
          <a:fillRef idx="3">
            <a:schemeClr val="accent1"/>
          </a:fillRef>
          <a:effectRef idx="3">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400" dirty="0" smtClean="0">
                <a:solidFill>
                  <a:srgbClr val="FF0000"/>
                </a:solidFill>
                <a:latin typeface="华文中宋" pitchFamily="2" charset="-122"/>
                <a:ea typeface="华文中宋" pitchFamily="2" charset="-122"/>
                <a:sym typeface="Helvetica Light"/>
              </a:rPr>
              <a:t>注意</a:t>
            </a:r>
          </a:p>
        </p:txBody>
      </p:sp>
      <p:sp>
        <p:nvSpPr>
          <p:cNvPr id="10" name="Rectangle 3"/>
          <p:cNvSpPr>
            <a:spLocks noChangeArrowheads="1"/>
          </p:cNvSpPr>
          <p:nvPr/>
        </p:nvSpPr>
        <p:spPr bwMode="auto">
          <a:xfrm>
            <a:off x="1024856" y="4058643"/>
            <a:ext cx="11144249" cy="492438"/>
          </a:xfrm>
          <a:prstGeom prst="rect">
            <a:avLst/>
          </a:prstGeom>
          <a:noFill/>
          <a:ln w="9525">
            <a:noFill/>
            <a:miter lim="800000"/>
          </a:ln>
          <a:effectLst>
            <a:prstShdw prst="shdw17" dist="17961" dir="2700000">
              <a:schemeClr val="accent1">
                <a:gamma/>
                <a:shade val="60000"/>
                <a:invGamma/>
              </a:schemeClr>
            </a:prstShdw>
          </a:effectLst>
        </p:spPr>
        <p:txBody>
          <a:bodyPr lIns="121917" tIns="60958" rIns="121917" bIns="60958" anchor="ctr">
            <a:spAutoFit/>
          </a:bodyPr>
          <a:lstStyle/>
          <a:p>
            <a:pPr indent="715415">
              <a:defRPr/>
            </a:pPr>
            <a:r>
              <a:rPr lang="en-US" altLang="zh-CN" sz="2400" b="1" dirty="0">
                <a:latin typeface="仿宋" panose="02010609060101010101" pitchFamily="49" charset="-122"/>
                <a:ea typeface="仿宋" panose="02010609060101010101" pitchFamily="49" charset="-122"/>
              </a:rPr>
              <a:t>1</a:t>
            </a:r>
            <a:r>
              <a:rPr lang="zh-CN" altLang="en-US" sz="2400" b="1" dirty="0" smtClean="0">
                <a:latin typeface="仿宋" panose="02010609060101010101" pitchFamily="49" charset="-122"/>
                <a:ea typeface="仿宋" panose="02010609060101010101" pitchFamily="49" charset="-122"/>
              </a:rPr>
              <a:t>、</a:t>
            </a:r>
            <a:r>
              <a:rPr lang="zh-CN" altLang="zh-CN" sz="2400" b="1" dirty="0">
                <a:latin typeface="仿宋" panose="02010609060101010101" pitchFamily="49" charset="-122"/>
                <a:ea typeface="仿宋" panose="02010609060101010101" pitchFamily="49" charset="-122"/>
              </a:rPr>
              <a:t>中央垂直管理部门</a:t>
            </a:r>
            <a:r>
              <a:rPr lang="zh-CN" altLang="en-US" sz="2400" b="1" dirty="0" smtClean="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不参加山东省编报</a:t>
            </a:r>
            <a:r>
              <a:rPr lang="zh-CN" altLang="en-US" sz="2400" b="1" dirty="0" smtClean="0">
                <a:latin typeface="仿宋" panose="02010609060101010101" pitchFamily="49" charset="-122"/>
                <a:ea typeface="仿宋" panose="02010609060101010101" pitchFamily="49" charset="-122"/>
              </a:rPr>
              <a:t>工作。</a:t>
            </a:r>
            <a:endParaRPr lang="en-US" altLang="zh-CN" sz="2400" b="1" dirty="0">
              <a:latin typeface="仿宋" panose="02010609060101010101" pitchFamily="49" charset="-122"/>
              <a:ea typeface="仿宋" panose="02010609060101010101" pitchFamily="49" charset="-122"/>
            </a:endParaRPr>
          </a:p>
        </p:txBody>
      </p:sp>
      <p:sp>
        <p:nvSpPr>
          <p:cNvPr id="7" name="矩形 6"/>
          <p:cNvSpPr/>
          <p:nvPr/>
        </p:nvSpPr>
        <p:spPr>
          <a:xfrm>
            <a:off x="1024856" y="4735747"/>
            <a:ext cx="10784858" cy="830997"/>
          </a:xfrm>
          <a:prstGeom prst="rect">
            <a:avLst/>
          </a:prstGeom>
        </p:spPr>
        <p:txBody>
          <a:bodyPr wrap="square">
            <a:spAutoFit/>
          </a:bodyPr>
          <a:lstStyle/>
          <a:p>
            <a:pPr indent="715415">
              <a:defRPr/>
            </a:pPr>
            <a:r>
              <a:rPr lang="en-US" altLang="zh-CN" sz="2400" b="1" dirty="0">
                <a:latin typeface="仿宋" panose="02010609060101010101" pitchFamily="49" charset="-122"/>
                <a:ea typeface="仿宋" panose="02010609060101010101" pitchFamily="49" charset="-122"/>
              </a:rPr>
              <a:t>2</a:t>
            </a:r>
            <a:r>
              <a:rPr lang="zh-CN" altLang="en-US" sz="2400" b="1" dirty="0" smtClean="0">
                <a:latin typeface="仿宋" panose="02010609060101010101" pitchFamily="49" charset="-122"/>
                <a:ea typeface="仿宋" panose="02010609060101010101" pitchFamily="49" charset="-122"/>
              </a:rPr>
              <a:t>、</a:t>
            </a:r>
            <a:r>
              <a:rPr lang="en-US" altLang="zh-CN" sz="2400" b="1" dirty="0" smtClean="0">
                <a:latin typeface="仿宋" panose="02010609060101010101" pitchFamily="49" charset="-122"/>
                <a:ea typeface="仿宋" panose="02010609060101010101" pitchFamily="49" charset="-122"/>
              </a:rPr>
              <a:t>2017</a:t>
            </a:r>
            <a:r>
              <a:rPr lang="zh-CN" altLang="en-US" sz="2400" b="1" dirty="0" smtClean="0">
                <a:latin typeface="仿宋" panose="02010609060101010101" pitchFamily="49" charset="-122"/>
                <a:ea typeface="仿宋" panose="02010609060101010101" pitchFamily="49" charset="-122"/>
              </a:rPr>
              <a:t>年</a:t>
            </a:r>
            <a:r>
              <a:rPr lang="zh-CN" altLang="zh-CN" sz="2400" b="1" dirty="0" smtClean="0">
                <a:latin typeface="仿宋" panose="02010609060101010101" pitchFamily="49" charset="-122"/>
                <a:ea typeface="仿宋" panose="02010609060101010101" pitchFamily="49" charset="-122"/>
              </a:rPr>
              <a:t>新</a:t>
            </a:r>
            <a:r>
              <a:rPr lang="zh-CN" altLang="zh-CN" sz="2400" b="1" dirty="0">
                <a:latin typeface="仿宋" panose="02010609060101010101" pitchFamily="49" charset="-122"/>
                <a:ea typeface="仿宋" panose="02010609060101010101" pitchFamily="49" charset="-122"/>
              </a:rPr>
              <a:t>设立的行政事业单位，考虑到</a:t>
            </a:r>
            <a:r>
              <a:rPr lang="en-US" altLang="zh-CN" sz="2400" b="1" dirty="0">
                <a:latin typeface="仿宋" panose="02010609060101010101" pitchFamily="49" charset="-122"/>
                <a:ea typeface="仿宋" panose="02010609060101010101" pitchFamily="49" charset="-122"/>
              </a:rPr>
              <a:t>2017</a:t>
            </a:r>
            <a:r>
              <a:rPr lang="zh-CN" altLang="zh-CN" sz="2400" b="1" dirty="0">
                <a:latin typeface="仿宋" panose="02010609060101010101" pitchFamily="49" charset="-122"/>
                <a:ea typeface="仿宋" panose="02010609060101010101" pitchFamily="49" charset="-122"/>
              </a:rPr>
              <a:t>年度数据不完整，可不编报</a:t>
            </a:r>
            <a:r>
              <a:rPr lang="en-US" altLang="zh-CN" sz="2400" b="1" dirty="0">
                <a:latin typeface="仿宋" panose="02010609060101010101" pitchFamily="49" charset="-122"/>
                <a:ea typeface="仿宋" panose="02010609060101010101" pitchFamily="49" charset="-122"/>
              </a:rPr>
              <a:t>2017</a:t>
            </a:r>
            <a:r>
              <a:rPr lang="zh-CN" altLang="zh-CN" sz="2400" b="1" dirty="0">
                <a:latin typeface="仿宋" panose="02010609060101010101" pitchFamily="49" charset="-122"/>
                <a:ea typeface="仿宋" panose="02010609060101010101" pitchFamily="49" charset="-122"/>
              </a:rPr>
              <a:t>年行政事业单位内部控制报告。</a:t>
            </a:r>
          </a:p>
        </p:txBody>
      </p:sp>
      <p:sp>
        <p:nvSpPr>
          <p:cNvPr id="9" name="矩形 8"/>
          <p:cNvSpPr/>
          <p:nvPr/>
        </p:nvSpPr>
        <p:spPr>
          <a:xfrm>
            <a:off x="1024856" y="5824793"/>
            <a:ext cx="10784858" cy="461665"/>
          </a:xfrm>
          <a:prstGeom prst="rect">
            <a:avLst/>
          </a:prstGeom>
        </p:spPr>
        <p:txBody>
          <a:bodyPr wrap="square">
            <a:spAutoFit/>
          </a:bodyPr>
          <a:lstStyle/>
          <a:p>
            <a:pPr indent="715415">
              <a:defRPr/>
            </a:pPr>
            <a:r>
              <a:rPr lang="en-US" altLang="zh-CN" sz="2400" b="1" dirty="0" smtClean="0">
                <a:latin typeface="仿宋" panose="02010609060101010101" pitchFamily="49" charset="-122"/>
                <a:ea typeface="仿宋" panose="02010609060101010101" pitchFamily="49" charset="-122"/>
              </a:rPr>
              <a:t>3</a:t>
            </a:r>
            <a:r>
              <a:rPr lang="zh-CN" altLang="en-US" sz="2400" b="1" dirty="0">
                <a:latin typeface="仿宋" panose="02010609060101010101" pitchFamily="49" charset="-122"/>
                <a:ea typeface="仿宋" panose="02010609060101010101" pitchFamily="49" charset="-122"/>
              </a:rPr>
              <a:t>、乡镇作为一级单位进行内控报告编报，</a:t>
            </a:r>
            <a:r>
              <a:rPr lang="zh-CN" altLang="en-US" sz="2400" b="1" dirty="0" smtClean="0">
                <a:latin typeface="仿宋" panose="02010609060101010101" pitchFamily="49" charset="-122"/>
                <a:ea typeface="仿宋" panose="02010609060101010101" pitchFamily="49" charset="-122"/>
              </a:rPr>
              <a:t>并报送县区财政部门。</a:t>
            </a:r>
            <a:endParaRPr lang="zh-CN" altLang="zh-CN" sz="2400" b="1" dirty="0">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58141369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编报要求</a:t>
            </a:r>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latin typeface="华文中宋" pitchFamily="2" charset="-122"/>
                <a:ea typeface="华文中宋" pitchFamily="2" charset="-122"/>
                <a:sym typeface="Helvetica Light"/>
              </a:rPr>
              <a:t>2</a:t>
            </a:r>
            <a:r>
              <a:rPr lang="zh-CN" altLang="en-US" sz="2800" dirty="0" smtClean="0">
                <a:solidFill>
                  <a:srgbClr val="FFFFFF"/>
                </a:solidFill>
                <a:latin typeface="华文中宋" pitchFamily="2" charset="-122"/>
                <a:ea typeface="华文中宋" pitchFamily="2" charset="-122"/>
                <a:sym typeface="Helvetica Light"/>
              </a:rPr>
              <a:t>、报送方式</a:t>
            </a:r>
          </a:p>
        </p:txBody>
      </p:sp>
      <p:sp>
        <p:nvSpPr>
          <p:cNvPr id="3" name="矩形 2"/>
          <p:cNvSpPr/>
          <p:nvPr/>
        </p:nvSpPr>
        <p:spPr>
          <a:xfrm>
            <a:off x="4227603" y="927439"/>
            <a:ext cx="5211683" cy="523220"/>
          </a:xfrm>
          <a:prstGeom prst="rect">
            <a:avLst/>
          </a:prstGeom>
          <a:solidFill>
            <a:schemeClr val="bg2">
              <a:lumMod val="90000"/>
            </a:schemeClr>
          </a:solidFill>
        </p:spPr>
        <p:txBody>
          <a:bodyPr wrap="none">
            <a:spAutoFit/>
          </a:bodyPr>
          <a:lstStyle/>
          <a:p>
            <a:r>
              <a:rPr lang="zh-CN" altLang="zh-CN" sz="2800" dirty="0" smtClean="0">
                <a:latin typeface="华文中宋" pitchFamily="2" charset="-122"/>
                <a:ea typeface="华文中宋" pitchFamily="2" charset="-122"/>
              </a:rPr>
              <a:t>“</a:t>
            </a:r>
            <a:r>
              <a:rPr lang="zh-CN" altLang="zh-CN" sz="2800" dirty="0">
                <a:latin typeface="华文中宋" pitchFamily="2" charset="-122"/>
                <a:ea typeface="华文中宋" pitchFamily="2" charset="-122"/>
              </a:rPr>
              <a:t>逐级汇总、单向报送”的方式</a:t>
            </a:r>
            <a:endParaRPr lang="zh-CN" altLang="en-US" sz="2800" dirty="0">
              <a:latin typeface="华文中宋" pitchFamily="2" charset="-122"/>
              <a:ea typeface="华文中宋" pitchFamily="2" charset="-122"/>
            </a:endParaRPr>
          </a:p>
        </p:txBody>
      </p:sp>
      <p:sp>
        <p:nvSpPr>
          <p:cNvPr id="8" name="矩形 7"/>
          <p:cNvSpPr/>
          <p:nvPr/>
        </p:nvSpPr>
        <p:spPr>
          <a:xfrm>
            <a:off x="1473957" y="2088107"/>
            <a:ext cx="3698544" cy="4517408"/>
          </a:xfrm>
          <a:prstGeom prst="rect">
            <a:avLst/>
          </a:prstGeom>
          <a:solidFill>
            <a:schemeClr val="bg1">
              <a:lumMod val="95000"/>
            </a:schemeClr>
          </a:solidFill>
          <a:ln>
            <a:solidFill>
              <a:schemeClr val="bg1">
                <a:lumMod val="95000"/>
              </a:schemeClr>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9" name="矩形 8"/>
          <p:cNvSpPr/>
          <p:nvPr/>
        </p:nvSpPr>
        <p:spPr>
          <a:xfrm>
            <a:off x="1870519" y="2224585"/>
            <a:ext cx="1333698" cy="4217158"/>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11" name="TextBox 10"/>
          <p:cNvSpPr txBox="1"/>
          <p:nvPr/>
        </p:nvSpPr>
        <p:spPr>
          <a:xfrm>
            <a:off x="1870519" y="2377013"/>
            <a:ext cx="1333698"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各级财政部门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5" name="TextBox 14"/>
          <p:cNvSpPr txBox="1"/>
          <p:nvPr/>
        </p:nvSpPr>
        <p:spPr>
          <a:xfrm>
            <a:off x="2071693" y="3205751"/>
            <a:ext cx="931345"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 政 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6" name="TextBox 15"/>
          <p:cNvSpPr txBox="1"/>
          <p:nvPr/>
        </p:nvSpPr>
        <p:spPr>
          <a:xfrm>
            <a:off x="2071693" y="3890423"/>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7" name="TextBox 16"/>
          <p:cNvSpPr txBox="1"/>
          <p:nvPr/>
        </p:nvSpPr>
        <p:spPr>
          <a:xfrm>
            <a:off x="2073965" y="4629687"/>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8" name="TextBox 17"/>
          <p:cNvSpPr txBox="1"/>
          <p:nvPr/>
        </p:nvSpPr>
        <p:spPr>
          <a:xfrm>
            <a:off x="2076237" y="5355303"/>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9" name="TextBox 18"/>
          <p:cNvSpPr txBox="1"/>
          <p:nvPr/>
        </p:nvSpPr>
        <p:spPr>
          <a:xfrm>
            <a:off x="2076237" y="6024055"/>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grpSp>
        <p:nvGrpSpPr>
          <p:cNvPr id="12" name="组合 11"/>
          <p:cNvGrpSpPr/>
          <p:nvPr/>
        </p:nvGrpSpPr>
        <p:grpSpPr>
          <a:xfrm>
            <a:off x="3492093" y="2226857"/>
            <a:ext cx="1343316" cy="4217158"/>
            <a:chOff x="3492093" y="2254153"/>
            <a:chExt cx="1343316" cy="4217158"/>
          </a:xfrm>
        </p:grpSpPr>
        <p:sp>
          <p:nvSpPr>
            <p:cNvPr id="27" name="矩形 26"/>
            <p:cNvSpPr/>
            <p:nvPr/>
          </p:nvSpPr>
          <p:spPr>
            <a:xfrm>
              <a:off x="3496903" y="2254153"/>
              <a:ext cx="1333698" cy="4217158"/>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8" name="TextBox 27"/>
            <p:cNvSpPr txBox="1"/>
            <p:nvPr/>
          </p:nvSpPr>
          <p:spPr>
            <a:xfrm>
              <a:off x="3492093" y="2406581"/>
              <a:ext cx="1343316"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各级其他部门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29" name="TextBox 28"/>
            <p:cNvSpPr txBox="1"/>
            <p:nvPr/>
          </p:nvSpPr>
          <p:spPr>
            <a:xfrm>
              <a:off x="3698877" y="3235319"/>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其他</a:t>
              </a:r>
              <a:r>
                <a:rPr lang="zh-CN" altLang="en-US" sz="1600" b="1" dirty="0">
                  <a:solidFill>
                    <a:srgbClr val="000000"/>
                  </a:solidFill>
                  <a:latin typeface="宋体" pitchFamily="2" charset="-122"/>
                  <a:ea typeface="宋体" pitchFamily="2" charset="-122"/>
                  <a:sym typeface="Helvetica Light"/>
                </a:rPr>
                <a:t>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30" name="TextBox 29"/>
            <p:cNvSpPr txBox="1"/>
            <p:nvPr/>
          </p:nvSpPr>
          <p:spPr>
            <a:xfrm>
              <a:off x="3698076" y="3919991"/>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a:solidFill>
                    <a:srgbClr val="000000"/>
                  </a:solidFill>
                  <a:latin typeface="宋体" pitchFamily="2" charset="-122"/>
                  <a:ea typeface="宋体" pitchFamily="2" charset="-122"/>
                  <a:sym typeface="Helvetica Light"/>
                </a:rPr>
                <a:t>其他</a:t>
              </a:r>
              <a:r>
                <a:rPr lang="zh-CN" altLang="en-US" sz="1600" b="1" dirty="0" smtClean="0">
                  <a:solidFill>
                    <a:srgbClr val="000000"/>
                  </a:solidFill>
                  <a:latin typeface="宋体" pitchFamily="2" charset="-122"/>
                  <a:ea typeface="宋体" pitchFamily="2" charset="-122"/>
                  <a:sym typeface="Helvetica Light"/>
                </a:rPr>
                <a:t>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31" name="TextBox 30"/>
            <p:cNvSpPr txBox="1"/>
            <p:nvPr/>
          </p:nvSpPr>
          <p:spPr>
            <a:xfrm>
              <a:off x="3700349" y="4631959"/>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zh-CN" altLang="en-US" sz="1600" b="1" dirty="0">
                  <a:solidFill>
                    <a:srgbClr val="000000"/>
                  </a:solidFill>
                  <a:latin typeface="宋体" pitchFamily="2" charset="-122"/>
                  <a:ea typeface="宋体" pitchFamily="2" charset="-122"/>
                  <a:sym typeface="Helvetica Light"/>
                </a:rPr>
                <a:t>其他部门</a:t>
              </a:r>
            </a:p>
          </p:txBody>
        </p:sp>
        <p:sp>
          <p:nvSpPr>
            <p:cNvPr id="32" name="TextBox 31"/>
            <p:cNvSpPr txBox="1"/>
            <p:nvPr/>
          </p:nvSpPr>
          <p:spPr>
            <a:xfrm>
              <a:off x="3702621" y="5371223"/>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zh-CN" altLang="en-US" sz="1600" b="1" dirty="0">
                  <a:solidFill>
                    <a:srgbClr val="000000"/>
                  </a:solidFill>
                  <a:latin typeface="宋体" pitchFamily="2" charset="-122"/>
                  <a:ea typeface="宋体" pitchFamily="2" charset="-122"/>
                  <a:sym typeface="Helvetica Light"/>
                </a:rPr>
                <a:t>其他部门</a:t>
              </a:r>
            </a:p>
          </p:txBody>
        </p:sp>
      </p:grpSp>
      <p:sp>
        <p:nvSpPr>
          <p:cNvPr id="14" name="左箭头 13"/>
          <p:cNvSpPr/>
          <p:nvPr/>
        </p:nvSpPr>
        <p:spPr>
          <a:xfrm>
            <a:off x="3082959" y="3205750"/>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6" name="左箭头 35"/>
          <p:cNvSpPr/>
          <p:nvPr/>
        </p:nvSpPr>
        <p:spPr>
          <a:xfrm>
            <a:off x="3098879" y="3917718"/>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7" name="左箭头 36"/>
          <p:cNvSpPr/>
          <p:nvPr/>
        </p:nvSpPr>
        <p:spPr>
          <a:xfrm>
            <a:off x="3098879" y="4613766"/>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8" name="左箭头 37"/>
          <p:cNvSpPr/>
          <p:nvPr/>
        </p:nvSpPr>
        <p:spPr>
          <a:xfrm>
            <a:off x="3098879" y="5337110"/>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4" name="TextBox 33"/>
          <p:cNvSpPr txBox="1"/>
          <p:nvPr/>
        </p:nvSpPr>
        <p:spPr>
          <a:xfrm>
            <a:off x="506950" y="3174971"/>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zh-CN" altLang="en-US" sz="20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中央</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nvGrpSpPr>
          <p:cNvPr id="43" name="组合 42"/>
          <p:cNvGrpSpPr/>
          <p:nvPr/>
        </p:nvGrpSpPr>
        <p:grpSpPr>
          <a:xfrm>
            <a:off x="509222" y="3558885"/>
            <a:ext cx="4665551" cy="711127"/>
            <a:chOff x="509222" y="3558885"/>
            <a:chExt cx="4665551" cy="711127"/>
          </a:xfrm>
        </p:grpSpPr>
        <p:sp>
          <p:nvSpPr>
            <p:cNvPr id="42" name="上箭头 41"/>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4</a:t>
              </a:r>
              <a:endParaRPr lang="zh-CN" altLang="en-US" sz="800" b="1" dirty="0" smtClean="0">
                <a:sym typeface="Helvetica Light"/>
              </a:endParaRPr>
            </a:p>
          </p:txBody>
        </p:sp>
        <p:sp>
          <p:nvSpPr>
            <p:cNvPr id="55" name="TextBox 54"/>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省级</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grpSp>
        <p:nvGrpSpPr>
          <p:cNvPr id="57" name="组合 56"/>
          <p:cNvGrpSpPr/>
          <p:nvPr/>
        </p:nvGrpSpPr>
        <p:grpSpPr>
          <a:xfrm>
            <a:off x="525142" y="4284501"/>
            <a:ext cx="4665551" cy="711127"/>
            <a:chOff x="509222" y="3558885"/>
            <a:chExt cx="4665551" cy="711127"/>
          </a:xfrm>
        </p:grpSpPr>
        <p:sp>
          <p:nvSpPr>
            <p:cNvPr id="58" name="上箭头 57"/>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3</a:t>
              </a:r>
              <a:endParaRPr lang="zh-CN" altLang="en-US" sz="800" b="1" dirty="0" smtClean="0">
                <a:sym typeface="Helvetica Light"/>
              </a:endParaRPr>
            </a:p>
          </p:txBody>
        </p:sp>
        <p:sp>
          <p:nvSpPr>
            <p:cNvPr id="59" name="TextBox 58"/>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市级</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grpSp>
        <p:nvGrpSpPr>
          <p:cNvPr id="60" name="组合 59"/>
          <p:cNvGrpSpPr/>
          <p:nvPr/>
        </p:nvGrpSpPr>
        <p:grpSpPr>
          <a:xfrm>
            <a:off x="538790" y="5007845"/>
            <a:ext cx="4665551" cy="711127"/>
            <a:chOff x="509222" y="3558885"/>
            <a:chExt cx="4665551" cy="711127"/>
          </a:xfrm>
        </p:grpSpPr>
        <p:sp>
          <p:nvSpPr>
            <p:cNvPr id="61" name="上箭头 60"/>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2</a:t>
              </a:r>
              <a:endParaRPr lang="zh-CN" altLang="en-US" sz="800" b="1" dirty="0" smtClean="0">
                <a:sym typeface="Helvetica Light"/>
              </a:endParaRPr>
            </a:p>
          </p:txBody>
        </p:sp>
        <p:sp>
          <p:nvSpPr>
            <p:cNvPr id="62" name="TextBox 61"/>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县级</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grpSp>
        <p:nvGrpSpPr>
          <p:cNvPr id="63" name="组合 62"/>
          <p:cNvGrpSpPr/>
          <p:nvPr/>
        </p:nvGrpSpPr>
        <p:grpSpPr>
          <a:xfrm>
            <a:off x="552438" y="5703893"/>
            <a:ext cx="4665551" cy="711127"/>
            <a:chOff x="509222" y="3558885"/>
            <a:chExt cx="4665551" cy="711127"/>
          </a:xfrm>
        </p:grpSpPr>
        <p:sp>
          <p:nvSpPr>
            <p:cNvPr id="64" name="上箭头 63"/>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1</a:t>
              </a:r>
              <a:endParaRPr lang="zh-CN" altLang="en-US" sz="800" b="1" dirty="0" smtClean="0">
                <a:sym typeface="Helvetica Light"/>
              </a:endParaRPr>
            </a:p>
          </p:txBody>
        </p:sp>
        <p:sp>
          <p:nvSpPr>
            <p:cNvPr id="65" name="TextBox 64"/>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乡镇</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grpSp>
        <p:nvGrpSpPr>
          <p:cNvPr id="56" name="组合 55"/>
          <p:cNvGrpSpPr/>
          <p:nvPr/>
        </p:nvGrpSpPr>
        <p:grpSpPr>
          <a:xfrm>
            <a:off x="5866075" y="2088107"/>
            <a:ext cx="2363524" cy="4517408"/>
            <a:chOff x="5866075" y="2088107"/>
            <a:chExt cx="2363524" cy="4517408"/>
          </a:xfrm>
        </p:grpSpPr>
        <p:grpSp>
          <p:nvGrpSpPr>
            <p:cNvPr id="66" name="组合 65"/>
            <p:cNvGrpSpPr/>
            <p:nvPr/>
          </p:nvGrpSpPr>
          <p:grpSpPr>
            <a:xfrm>
              <a:off x="5866075" y="2088107"/>
              <a:ext cx="2363524" cy="4517408"/>
              <a:chOff x="3496903" y="2254153"/>
              <a:chExt cx="1072266" cy="4217158"/>
            </a:xfrm>
          </p:grpSpPr>
          <p:sp>
            <p:nvSpPr>
              <p:cNvPr id="67" name="矩形 66"/>
              <p:cNvSpPr/>
              <p:nvPr/>
            </p:nvSpPr>
            <p:spPr>
              <a:xfrm>
                <a:off x="3496903" y="2254153"/>
                <a:ext cx="1072266" cy="4217158"/>
              </a:xfrm>
              <a:prstGeom prst="rect">
                <a:avLst/>
              </a:prstGeom>
              <a:solidFill>
                <a:schemeClr val="bg1">
                  <a:lumMod val="95000"/>
                </a:schemeClr>
              </a:solidFill>
              <a:ln w="12700" cap="flat">
                <a:solidFill>
                  <a:schemeClr val="bg1">
                    <a:lumMod val="9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9" name="TextBox 68"/>
              <p:cNvSpPr txBox="1"/>
              <p:nvPr/>
            </p:nvSpPr>
            <p:spPr>
              <a:xfrm>
                <a:off x="3712494" y="3259651"/>
                <a:ext cx="627572" cy="325629"/>
              </a:xfrm>
              <a:prstGeom prst="rect">
                <a:avLst/>
              </a:prstGeom>
              <a:solidFill>
                <a:schemeClr val="accent1">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中央部门 </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70" name="TextBox 69"/>
              <p:cNvSpPr txBox="1"/>
              <p:nvPr/>
            </p:nvSpPr>
            <p:spPr>
              <a:xfrm>
                <a:off x="3735328" y="3944324"/>
                <a:ext cx="604738" cy="325629"/>
              </a:xfrm>
              <a:prstGeom prst="rect">
                <a:avLst/>
              </a:prstGeom>
              <a:solidFill>
                <a:schemeClr val="accent1">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a:solidFill>
                      <a:srgbClr val="000000"/>
                    </a:solidFill>
                    <a:latin typeface="宋体" pitchFamily="2" charset="-122"/>
                    <a:ea typeface="宋体" pitchFamily="2" charset="-122"/>
                    <a:sym typeface="Helvetica Light"/>
                  </a:rPr>
                  <a:t>省级</a:t>
                </a:r>
                <a:r>
                  <a:rPr lang="zh-CN" altLang="en-US" sz="1600" b="1" dirty="0" smtClean="0">
                    <a:solidFill>
                      <a:srgbClr val="000000"/>
                    </a:solidFill>
                    <a:latin typeface="宋体" pitchFamily="2" charset="-122"/>
                    <a:ea typeface="宋体" pitchFamily="2" charset="-122"/>
                    <a:sym typeface="Helvetica Light"/>
                  </a:rPr>
                  <a:t>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71" name="TextBox 70"/>
              <p:cNvSpPr txBox="1"/>
              <p:nvPr/>
            </p:nvSpPr>
            <p:spPr>
              <a:xfrm>
                <a:off x="3737601" y="4656290"/>
                <a:ext cx="602465" cy="325629"/>
              </a:xfrm>
              <a:prstGeom prst="rect">
                <a:avLst/>
              </a:prstGeom>
              <a:solidFill>
                <a:schemeClr val="accent1">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zh-CN" altLang="en-US" sz="1600" b="1" dirty="0">
                    <a:solidFill>
                      <a:srgbClr val="000000"/>
                    </a:solidFill>
                    <a:latin typeface="宋体" pitchFamily="2" charset="-122"/>
                    <a:ea typeface="宋体" pitchFamily="2" charset="-122"/>
                    <a:sym typeface="Helvetica Light"/>
                  </a:rPr>
                  <a:t>市级</a:t>
                </a:r>
                <a:r>
                  <a:rPr lang="zh-CN" altLang="en-US" sz="1600" b="1" dirty="0" smtClean="0">
                    <a:solidFill>
                      <a:srgbClr val="000000"/>
                    </a:solidFill>
                    <a:latin typeface="宋体" pitchFamily="2" charset="-122"/>
                    <a:ea typeface="宋体" pitchFamily="2" charset="-122"/>
                    <a:sym typeface="Helvetica Light"/>
                  </a:rPr>
                  <a:t>部门</a:t>
                </a:r>
                <a:endParaRPr lang="zh-CN" altLang="en-US" sz="1600" b="1" dirty="0">
                  <a:solidFill>
                    <a:srgbClr val="000000"/>
                  </a:solidFill>
                  <a:latin typeface="宋体" pitchFamily="2" charset="-122"/>
                  <a:ea typeface="宋体" pitchFamily="2" charset="-122"/>
                  <a:sym typeface="Helvetica Light"/>
                </a:endParaRPr>
              </a:p>
            </p:txBody>
          </p:sp>
          <p:sp>
            <p:nvSpPr>
              <p:cNvPr id="72" name="TextBox 71"/>
              <p:cNvSpPr txBox="1"/>
              <p:nvPr/>
            </p:nvSpPr>
            <p:spPr>
              <a:xfrm>
                <a:off x="3739873" y="5395556"/>
                <a:ext cx="600193" cy="325629"/>
              </a:xfrm>
              <a:prstGeom prst="rect">
                <a:avLst/>
              </a:prstGeom>
              <a:solidFill>
                <a:schemeClr val="accent1">
                  <a:lumMod val="20000"/>
                  <a:lumOff val="8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zh-CN" altLang="en-US" sz="1600" b="1" dirty="0">
                    <a:solidFill>
                      <a:srgbClr val="000000"/>
                    </a:solidFill>
                    <a:latin typeface="宋体" pitchFamily="2" charset="-122"/>
                    <a:ea typeface="宋体" pitchFamily="2" charset="-122"/>
                    <a:sym typeface="Helvetica Light"/>
                  </a:rPr>
                  <a:t>县级</a:t>
                </a:r>
                <a:r>
                  <a:rPr lang="zh-CN" altLang="en-US" sz="1600" b="1" dirty="0" smtClean="0">
                    <a:solidFill>
                      <a:srgbClr val="000000"/>
                    </a:solidFill>
                    <a:latin typeface="宋体" pitchFamily="2" charset="-122"/>
                    <a:ea typeface="宋体" pitchFamily="2" charset="-122"/>
                    <a:sym typeface="Helvetica Light"/>
                  </a:rPr>
                  <a:t>部门</a:t>
                </a:r>
                <a:endParaRPr lang="zh-CN" altLang="en-US" sz="1600" b="1" dirty="0">
                  <a:solidFill>
                    <a:srgbClr val="000000"/>
                  </a:solidFill>
                  <a:latin typeface="宋体" pitchFamily="2" charset="-122"/>
                  <a:ea typeface="宋体" pitchFamily="2" charset="-122"/>
                  <a:sym typeface="Helvetica Light"/>
                </a:endParaRPr>
              </a:p>
            </p:txBody>
          </p:sp>
        </p:grpSp>
        <p:sp>
          <p:nvSpPr>
            <p:cNvPr id="54" name="上箭头 53"/>
            <p:cNvSpPr/>
            <p:nvPr/>
          </p:nvSpPr>
          <p:spPr>
            <a:xfrm>
              <a:off x="6666924" y="5051584"/>
              <a:ext cx="722700" cy="340816"/>
            </a:xfrm>
            <a:prstGeom prst="upArrow">
              <a:avLst/>
            </a:prstGeom>
            <a:solidFill>
              <a:schemeClr val="accent6">
                <a:lumMod val="20000"/>
                <a:lumOff val="80000"/>
              </a:schemeClr>
            </a:solidFill>
            <a:ln>
              <a:solidFill>
                <a:schemeClr val="bg2">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1000" b="1" dirty="0" smtClean="0">
                  <a:solidFill>
                    <a:schemeClr val="tx1"/>
                  </a:solidFill>
                  <a:latin typeface="宋体" pitchFamily="2" charset="-122"/>
                  <a:ea typeface="宋体" pitchFamily="2" charset="-122"/>
                  <a:sym typeface="Helvetica Light"/>
                </a:rPr>
                <a:t>1</a:t>
              </a:r>
              <a:endParaRPr lang="zh-CN" altLang="en-US" sz="1000" b="1" dirty="0" smtClean="0">
                <a:solidFill>
                  <a:schemeClr val="tx1"/>
                </a:solidFill>
                <a:latin typeface="宋体" pitchFamily="2" charset="-122"/>
                <a:ea typeface="宋体" pitchFamily="2" charset="-122"/>
                <a:sym typeface="Helvetica Light"/>
              </a:endParaRPr>
            </a:p>
          </p:txBody>
        </p:sp>
        <p:sp>
          <p:nvSpPr>
            <p:cNvPr id="74" name="上箭头 73"/>
            <p:cNvSpPr/>
            <p:nvPr/>
          </p:nvSpPr>
          <p:spPr>
            <a:xfrm>
              <a:off x="6655548" y="4275920"/>
              <a:ext cx="722700" cy="340816"/>
            </a:xfrm>
            <a:prstGeom prst="upArrow">
              <a:avLst/>
            </a:prstGeom>
            <a:solidFill>
              <a:schemeClr val="accent6">
                <a:lumMod val="20000"/>
                <a:lumOff val="80000"/>
              </a:schemeClr>
            </a:solidFill>
            <a:ln>
              <a:solidFill>
                <a:schemeClr val="bg2">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1000" b="1" dirty="0" smtClean="0">
                  <a:solidFill>
                    <a:schemeClr val="tx1"/>
                  </a:solidFill>
                  <a:latin typeface="宋体" pitchFamily="2" charset="-122"/>
                  <a:ea typeface="宋体" pitchFamily="2" charset="-122"/>
                  <a:sym typeface="Helvetica Light"/>
                </a:rPr>
                <a:t>2</a:t>
              </a:r>
              <a:endParaRPr lang="zh-CN" altLang="en-US" sz="1000" b="1" dirty="0" smtClean="0">
                <a:solidFill>
                  <a:schemeClr val="tx1"/>
                </a:solidFill>
                <a:latin typeface="宋体" pitchFamily="2" charset="-122"/>
                <a:ea typeface="宋体" pitchFamily="2" charset="-122"/>
                <a:sym typeface="Helvetica Light"/>
              </a:endParaRPr>
            </a:p>
          </p:txBody>
        </p:sp>
        <p:sp>
          <p:nvSpPr>
            <p:cNvPr id="75" name="上箭头 74"/>
            <p:cNvSpPr/>
            <p:nvPr/>
          </p:nvSpPr>
          <p:spPr>
            <a:xfrm>
              <a:off x="6657820" y="3513904"/>
              <a:ext cx="722700" cy="340816"/>
            </a:xfrm>
            <a:prstGeom prst="upArrow">
              <a:avLst/>
            </a:prstGeom>
            <a:solidFill>
              <a:schemeClr val="accent6">
                <a:lumMod val="20000"/>
                <a:lumOff val="80000"/>
              </a:schemeClr>
            </a:solidFill>
            <a:ln>
              <a:solidFill>
                <a:schemeClr val="bg2">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1000" b="1" dirty="0" smtClean="0">
                  <a:solidFill>
                    <a:schemeClr val="tx1"/>
                  </a:solidFill>
                  <a:latin typeface="宋体" pitchFamily="2" charset="-122"/>
                  <a:ea typeface="宋体" pitchFamily="2" charset="-122"/>
                  <a:sym typeface="Helvetica Light"/>
                </a:rPr>
                <a:t>3</a:t>
              </a:r>
              <a:endParaRPr lang="zh-CN" altLang="en-US" sz="1000" b="1" dirty="0" smtClean="0">
                <a:solidFill>
                  <a:schemeClr val="tx1"/>
                </a:solidFill>
                <a:latin typeface="宋体" pitchFamily="2" charset="-122"/>
                <a:ea typeface="宋体" pitchFamily="2" charset="-122"/>
                <a:sym typeface="Helvetica Light"/>
              </a:endParaRPr>
            </a:p>
          </p:txBody>
        </p:sp>
      </p:grpSp>
      <p:grpSp>
        <p:nvGrpSpPr>
          <p:cNvPr id="78" name="组合 77"/>
          <p:cNvGrpSpPr/>
          <p:nvPr/>
        </p:nvGrpSpPr>
        <p:grpSpPr>
          <a:xfrm>
            <a:off x="9130219" y="2076731"/>
            <a:ext cx="2363524" cy="4517408"/>
            <a:chOff x="3496903" y="2254153"/>
            <a:chExt cx="1072266" cy="4217158"/>
          </a:xfrm>
        </p:grpSpPr>
        <p:sp>
          <p:nvSpPr>
            <p:cNvPr id="82" name="矩形 81"/>
            <p:cNvSpPr/>
            <p:nvPr/>
          </p:nvSpPr>
          <p:spPr>
            <a:xfrm>
              <a:off x="3496903" y="2254153"/>
              <a:ext cx="1072266" cy="4217158"/>
            </a:xfrm>
            <a:prstGeom prst="rect">
              <a:avLst/>
            </a:prstGeom>
            <a:solidFill>
              <a:schemeClr val="bg1">
                <a:lumMod val="95000"/>
              </a:schemeClr>
            </a:solidFill>
            <a:ln w="12700" cap="flat">
              <a:solidFill>
                <a:schemeClr val="bg1">
                  <a:lumMod val="9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83" name="TextBox 82"/>
            <p:cNvSpPr txBox="1"/>
            <p:nvPr/>
          </p:nvSpPr>
          <p:spPr>
            <a:xfrm>
              <a:off x="3712494" y="3259651"/>
              <a:ext cx="627572" cy="32562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厦   门 </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84" name="TextBox 83"/>
            <p:cNvSpPr txBox="1"/>
            <p:nvPr/>
          </p:nvSpPr>
          <p:spPr>
            <a:xfrm>
              <a:off x="3735328" y="3944324"/>
              <a:ext cx="604738" cy="32562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zh-CN" altLang="en-US" sz="1600" b="1" dirty="0" smtClean="0">
                  <a:solidFill>
                    <a:srgbClr val="000000"/>
                  </a:solidFill>
                  <a:latin typeface="宋体" pitchFamily="2" charset="-122"/>
                  <a:ea typeface="宋体" pitchFamily="2" charset="-122"/>
                  <a:sym typeface="Helvetica Light"/>
                </a:rPr>
                <a:t>大   连</a:t>
              </a:r>
              <a:endParaRPr lang="zh-CN" altLang="en-US" sz="1600" b="1" dirty="0">
                <a:solidFill>
                  <a:srgbClr val="000000"/>
                </a:solidFill>
                <a:latin typeface="宋体" pitchFamily="2" charset="-122"/>
                <a:ea typeface="宋体" pitchFamily="2" charset="-122"/>
                <a:sym typeface="Helvetica Light"/>
              </a:endParaRPr>
            </a:p>
          </p:txBody>
        </p:sp>
        <p:sp>
          <p:nvSpPr>
            <p:cNvPr id="85" name="TextBox 84"/>
            <p:cNvSpPr txBox="1"/>
            <p:nvPr/>
          </p:nvSpPr>
          <p:spPr>
            <a:xfrm>
              <a:off x="3737601" y="4656290"/>
              <a:ext cx="602465" cy="32562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zh-CN" altLang="en-US" sz="1600" b="1" dirty="0" smtClean="0">
                  <a:solidFill>
                    <a:srgbClr val="1A04BC"/>
                  </a:solidFill>
                  <a:latin typeface="宋体" pitchFamily="2" charset="-122"/>
                  <a:ea typeface="宋体" pitchFamily="2" charset="-122"/>
                  <a:sym typeface="Helvetica Light"/>
                </a:rPr>
                <a:t>青   岛</a:t>
              </a:r>
              <a:endParaRPr lang="zh-CN" altLang="en-US" sz="1600" b="1" dirty="0">
                <a:solidFill>
                  <a:srgbClr val="1A04BC"/>
                </a:solidFill>
                <a:latin typeface="宋体" pitchFamily="2" charset="-122"/>
                <a:ea typeface="宋体" pitchFamily="2" charset="-122"/>
                <a:sym typeface="Helvetica Light"/>
              </a:endParaRPr>
            </a:p>
          </p:txBody>
        </p:sp>
        <p:sp>
          <p:nvSpPr>
            <p:cNvPr id="86" name="TextBox 85"/>
            <p:cNvSpPr txBox="1"/>
            <p:nvPr/>
          </p:nvSpPr>
          <p:spPr>
            <a:xfrm>
              <a:off x="3739873" y="5395556"/>
              <a:ext cx="600193" cy="32562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zh-CN" altLang="en-US" sz="1600" b="1" dirty="0" smtClean="0">
                  <a:solidFill>
                    <a:srgbClr val="000000"/>
                  </a:solidFill>
                  <a:latin typeface="宋体" pitchFamily="2" charset="-122"/>
                  <a:ea typeface="宋体" pitchFamily="2" charset="-122"/>
                  <a:sym typeface="Helvetica Light"/>
                </a:rPr>
                <a:t>宁   波</a:t>
              </a:r>
              <a:endParaRPr lang="zh-CN" altLang="en-US" sz="1600" b="1" dirty="0">
                <a:solidFill>
                  <a:srgbClr val="000000"/>
                </a:solidFill>
                <a:latin typeface="宋体" pitchFamily="2" charset="-122"/>
                <a:ea typeface="宋体" pitchFamily="2" charset="-122"/>
                <a:sym typeface="Helvetica Light"/>
              </a:endParaRPr>
            </a:p>
          </p:txBody>
        </p:sp>
      </p:grpSp>
      <p:sp>
        <p:nvSpPr>
          <p:cNvPr id="87" name="TextBox 86"/>
          <p:cNvSpPr txBox="1"/>
          <p:nvPr/>
        </p:nvSpPr>
        <p:spPr>
          <a:xfrm>
            <a:off x="9665782" y="6092930"/>
            <a:ext cx="1322965" cy="34881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zh-CN" altLang="en-US" sz="1600" b="1" dirty="0" smtClean="0">
                <a:solidFill>
                  <a:srgbClr val="000000"/>
                </a:solidFill>
                <a:latin typeface="宋体" pitchFamily="2" charset="-122"/>
                <a:ea typeface="宋体" pitchFamily="2" charset="-122"/>
                <a:sym typeface="Helvetica Light"/>
              </a:rPr>
              <a:t>深   圳</a:t>
            </a:r>
            <a:endParaRPr lang="zh-CN" altLang="en-US" sz="1600" b="1" dirty="0">
              <a:solidFill>
                <a:srgbClr val="000000"/>
              </a:solidFill>
              <a:latin typeface="宋体" pitchFamily="2" charset="-122"/>
              <a:ea typeface="宋体" pitchFamily="2" charset="-122"/>
              <a:sym typeface="Helvetica Light"/>
            </a:endParaRPr>
          </a:p>
        </p:txBody>
      </p:sp>
      <p:sp>
        <p:nvSpPr>
          <p:cNvPr id="18432" name="矩形 18431"/>
          <p:cNvSpPr/>
          <p:nvPr/>
        </p:nvSpPr>
        <p:spPr>
          <a:xfrm>
            <a:off x="9266831" y="3057099"/>
            <a:ext cx="2033516" cy="3537040"/>
          </a:xfrm>
          <a:prstGeom prst="rect">
            <a:avLst/>
          </a:prstGeom>
          <a:noFill/>
          <a:ln w="12700" cap="flat">
            <a:solidFill>
              <a:srgbClr val="00B0F0"/>
            </a:solidFill>
            <a:prstDash val="dash"/>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18433" name="TextBox 18432"/>
          <p:cNvSpPr txBox="1"/>
          <p:nvPr/>
        </p:nvSpPr>
        <p:spPr>
          <a:xfrm>
            <a:off x="2174312" y="1575925"/>
            <a:ext cx="22570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2400" b="0" i="0" u="none" strike="noStrike" cap="none" spc="0" normalizeH="0" baseline="0" dirty="0" smtClean="0">
                <a:ln>
                  <a:noFill/>
                </a:ln>
                <a:solidFill>
                  <a:srgbClr val="000000"/>
                </a:solidFill>
                <a:effectLst/>
                <a:uFillTx/>
                <a:latin typeface="华文中宋" pitchFamily="2" charset="-122"/>
                <a:ea typeface="华文中宋" pitchFamily="2" charset="-122"/>
                <a:sym typeface="Helvetica Light"/>
              </a:rPr>
              <a:t>非垂直管理部门</a:t>
            </a:r>
            <a:endParaRPr kumimoji="0" lang="zh-CN" altLang="en-US" sz="2400" b="0" i="0" u="none" strike="noStrike" cap="none" spc="0" normalizeH="0" baseline="0" dirty="0">
              <a:ln>
                <a:noFill/>
              </a:ln>
              <a:solidFill>
                <a:srgbClr val="000000"/>
              </a:solidFill>
              <a:effectLst/>
              <a:uFillTx/>
              <a:latin typeface="华文中宋" pitchFamily="2" charset="-122"/>
              <a:ea typeface="华文中宋" pitchFamily="2" charset="-122"/>
              <a:sym typeface="Helvetica Light"/>
            </a:endParaRPr>
          </a:p>
        </p:txBody>
      </p:sp>
      <p:sp>
        <p:nvSpPr>
          <p:cNvPr id="90" name="TextBox 89"/>
          <p:cNvSpPr txBox="1"/>
          <p:nvPr/>
        </p:nvSpPr>
        <p:spPr>
          <a:xfrm>
            <a:off x="6083484" y="1579003"/>
            <a:ext cx="1949252"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2400" b="0" i="0" u="none" strike="noStrike" cap="none" spc="0" normalizeH="0" baseline="0" dirty="0" smtClean="0">
                <a:ln>
                  <a:noFill/>
                </a:ln>
                <a:solidFill>
                  <a:srgbClr val="000000"/>
                </a:solidFill>
                <a:effectLst/>
                <a:uFillTx/>
                <a:latin typeface="华文中宋" pitchFamily="2" charset="-122"/>
                <a:ea typeface="华文中宋" pitchFamily="2" charset="-122"/>
                <a:sym typeface="Helvetica Light"/>
              </a:rPr>
              <a:t>垂直管理部门</a:t>
            </a:r>
            <a:endParaRPr kumimoji="0" lang="zh-CN" altLang="en-US" sz="2400" b="0" i="0" u="none" strike="noStrike" cap="none" spc="0" normalizeH="0" baseline="0" dirty="0">
              <a:ln>
                <a:noFill/>
              </a:ln>
              <a:solidFill>
                <a:srgbClr val="000000"/>
              </a:solidFill>
              <a:effectLst/>
              <a:uFillTx/>
              <a:latin typeface="华文中宋" pitchFamily="2" charset="-122"/>
              <a:ea typeface="华文中宋" pitchFamily="2" charset="-122"/>
              <a:sym typeface="Helvetica Light"/>
            </a:endParaRPr>
          </a:p>
        </p:txBody>
      </p:sp>
      <p:sp>
        <p:nvSpPr>
          <p:cNvPr id="91" name="TextBox 90"/>
          <p:cNvSpPr txBox="1"/>
          <p:nvPr/>
        </p:nvSpPr>
        <p:spPr>
          <a:xfrm>
            <a:off x="9501516" y="1575925"/>
            <a:ext cx="1641475"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400" dirty="0" smtClean="0">
                <a:solidFill>
                  <a:srgbClr val="000000"/>
                </a:solidFill>
                <a:latin typeface="华文中宋" pitchFamily="2" charset="-122"/>
                <a:ea typeface="华文中宋" pitchFamily="2" charset="-122"/>
                <a:sym typeface="Helvetica Light"/>
              </a:rPr>
              <a:t>计划单列市</a:t>
            </a:r>
            <a:endParaRPr kumimoji="0" lang="zh-CN" altLang="en-US" sz="2400" b="0" i="0" u="none" strike="noStrike" cap="none" spc="0" normalizeH="0" baseline="0" dirty="0">
              <a:ln>
                <a:noFill/>
              </a:ln>
              <a:solidFill>
                <a:srgbClr val="000000"/>
              </a:solidFill>
              <a:effectLst/>
              <a:uFillTx/>
              <a:latin typeface="华文中宋" pitchFamily="2" charset="-122"/>
              <a:ea typeface="华文中宋" pitchFamily="2" charset="-122"/>
              <a:sym typeface="Helvetica Light"/>
            </a:endParaRPr>
          </a:p>
        </p:txBody>
      </p:sp>
      <p:grpSp>
        <p:nvGrpSpPr>
          <p:cNvPr id="18451" name="组合 18450"/>
          <p:cNvGrpSpPr/>
          <p:nvPr/>
        </p:nvGrpSpPr>
        <p:grpSpPr>
          <a:xfrm>
            <a:off x="2589017" y="2825087"/>
            <a:ext cx="7708072" cy="349884"/>
            <a:chOff x="2589017" y="2825087"/>
            <a:chExt cx="7708072" cy="349884"/>
          </a:xfrm>
        </p:grpSpPr>
        <p:cxnSp>
          <p:nvCxnSpPr>
            <p:cNvPr id="18440" name="直接箭头连接符 18439"/>
            <p:cNvCxnSpPr/>
            <p:nvPr/>
          </p:nvCxnSpPr>
          <p:spPr>
            <a:xfrm>
              <a:off x="2589017" y="2825087"/>
              <a:ext cx="0" cy="349884"/>
            </a:xfrm>
            <a:prstGeom prst="straightConnector1">
              <a:avLst/>
            </a:prstGeom>
            <a:noFill/>
            <a:ln w="28575" cap="flat">
              <a:solidFill>
                <a:srgbClr val="000000"/>
              </a:solidFill>
              <a:prstDash val="solid"/>
              <a:miter lim="400000"/>
              <a:tailEnd type="arrow"/>
            </a:ln>
            <a:effectLst/>
            <a:sp3d/>
          </p:spPr>
          <p:style>
            <a:lnRef idx="0">
              <a:scrgbClr r="0" g="0" b="0"/>
            </a:lnRef>
            <a:fillRef idx="0">
              <a:scrgbClr r="0" g="0" b="0"/>
            </a:fillRef>
            <a:effectRef idx="0">
              <a:scrgbClr r="0" g="0" b="0"/>
            </a:effectRef>
            <a:fontRef idx="none"/>
          </p:style>
        </p:cxnSp>
        <p:cxnSp>
          <p:nvCxnSpPr>
            <p:cNvPr id="18445" name="直接连接符 18444"/>
            <p:cNvCxnSpPr/>
            <p:nvPr/>
          </p:nvCxnSpPr>
          <p:spPr>
            <a:xfrm>
              <a:off x="2589017" y="2825087"/>
              <a:ext cx="7708072" cy="0"/>
            </a:xfrm>
            <a:prstGeom prst="line">
              <a:avLst/>
            </a:prstGeom>
            <a:noFill/>
            <a:ln w="28575" cap="flat">
              <a:solidFill>
                <a:srgbClr val="000000"/>
              </a:solidFill>
              <a:prstDash val="solid"/>
              <a:miter lim="400000"/>
            </a:ln>
            <a:effectLst/>
            <a:sp3d/>
          </p:spPr>
          <p:style>
            <a:lnRef idx="0">
              <a:scrgbClr r="0" g="0" b="0"/>
            </a:lnRef>
            <a:fillRef idx="0">
              <a:scrgbClr r="0" g="0" b="0"/>
            </a:fillRef>
            <a:effectRef idx="0">
              <a:scrgbClr r="0" g="0" b="0"/>
            </a:effectRef>
            <a:fontRef idx="none"/>
          </p:style>
        </p:cxnSp>
        <p:cxnSp>
          <p:nvCxnSpPr>
            <p:cNvPr id="18447" name="直接箭头连接符 18446"/>
            <p:cNvCxnSpPr>
              <a:stCxn id="69" idx="0"/>
            </p:cNvCxnSpPr>
            <p:nvPr/>
          </p:nvCxnSpPr>
          <p:spPr>
            <a:xfrm flipH="1" flipV="1">
              <a:off x="7028274" y="2825087"/>
              <a:ext cx="4672" cy="340107"/>
            </a:xfrm>
            <a:prstGeom prst="straightConnector1">
              <a:avLst/>
            </a:prstGeom>
            <a:noFill/>
            <a:ln w="28575" cap="flat">
              <a:solidFill>
                <a:srgbClr val="000000"/>
              </a:solidFill>
              <a:prstDash val="solid"/>
              <a:miter lim="400000"/>
              <a:headEnd type="none" w="med" len="med"/>
              <a:tailEnd type="none" w="med" len="med"/>
            </a:ln>
            <a:effectLst/>
            <a:sp3d/>
          </p:spPr>
          <p:style>
            <a:lnRef idx="0">
              <a:scrgbClr r="0" g="0" b="0"/>
            </a:lnRef>
            <a:fillRef idx="0">
              <a:scrgbClr r="0" g="0" b="0"/>
            </a:fillRef>
            <a:effectRef idx="0">
              <a:scrgbClr r="0" g="0" b="0"/>
            </a:effectRef>
            <a:fontRef idx="none"/>
          </p:style>
        </p:cxnSp>
        <p:cxnSp>
          <p:nvCxnSpPr>
            <p:cNvPr id="18449" name="直接箭头连接符 18448"/>
            <p:cNvCxnSpPr>
              <a:stCxn id="18432" idx="0"/>
            </p:cNvCxnSpPr>
            <p:nvPr/>
          </p:nvCxnSpPr>
          <p:spPr>
            <a:xfrm flipV="1">
              <a:off x="10283589" y="2825087"/>
              <a:ext cx="0" cy="232012"/>
            </a:xfrm>
            <a:prstGeom prst="straightConnector1">
              <a:avLst/>
            </a:prstGeom>
            <a:noFill/>
            <a:ln w="28575" cap="flat">
              <a:solidFill>
                <a:srgbClr val="000000"/>
              </a:solidFill>
              <a:prstDash val="solid"/>
              <a:miter lim="400000"/>
              <a:headEnd type="none" w="med" len="med"/>
              <a:tailEnd type="none" w="med" len="med"/>
            </a:ln>
            <a:effectLst/>
            <a:sp3d/>
          </p:spPr>
          <p:style>
            <a:lnRef idx="0">
              <a:scrgbClr r="0" g="0" b="0"/>
            </a:lnRef>
            <a:fillRef idx="0">
              <a:scrgbClr r="0" g="0" b="0"/>
            </a:fillRef>
            <a:effectRef idx="0">
              <a:scrgbClr r="0" g="0" b="0"/>
            </a:effectRef>
            <a:fontRef idx="none"/>
          </p:style>
        </p:cxnSp>
      </p:grpSp>
      <p:grpSp>
        <p:nvGrpSpPr>
          <p:cNvPr id="7" name="组合 6"/>
          <p:cNvGrpSpPr/>
          <p:nvPr/>
        </p:nvGrpSpPr>
        <p:grpSpPr>
          <a:xfrm>
            <a:off x="286603" y="3558885"/>
            <a:ext cx="7942996" cy="3142166"/>
            <a:chOff x="286603" y="3558885"/>
            <a:chExt cx="7942996" cy="3142166"/>
          </a:xfrm>
        </p:grpSpPr>
        <p:sp>
          <p:nvSpPr>
            <p:cNvPr id="4" name="矩形 3"/>
            <p:cNvSpPr/>
            <p:nvPr/>
          </p:nvSpPr>
          <p:spPr>
            <a:xfrm>
              <a:off x="286603" y="3558885"/>
              <a:ext cx="5172501" cy="3142166"/>
            </a:xfrm>
            <a:prstGeom prst="rect">
              <a:avLst/>
            </a:prstGeom>
            <a:noFill/>
            <a:ln w="28575" cap="flat">
              <a:solidFill>
                <a:srgbClr val="FF0000"/>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5" name="线形标注 1 4"/>
            <p:cNvSpPr/>
            <p:nvPr/>
          </p:nvSpPr>
          <p:spPr>
            <a:xfrm>
              <a:off x="6083484" y="6148280"/>
              <a:ext cx="2146115" cy="533479"/>
            </a:xfrm>
            <a:prstGeom prst="borderCallout1">
              <a:avLst>
                <a:gd name="adj1" fmla="val 62318"/>
                <a:gd name="adj2" fmla="val -267"/>
                <a:gd name="adj3" fmla="val -184303"/>
                <a:gd name="adj4" fmla="val -29866"/>
              </a:avLst>
            </a:prstGeom>
            <a:solidFill>
              <a:schemeClr val="accent6">
                <a:lumMod val="75000"/>
              </a:schemeClr>
            </a:solidFill>
            <a:ln w="12700" cap="flat">
              <a:solidFill>
                <a:srgbClr val="FF0000"/>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b="1" dirty="0">
                  <a:solidFill>
                    <a:srgbClr val="FFFFFF"/>
                  </a:solidFill>
                  <a:sym typeface="Helvetica Light"/>
                </a:rPr>
                <a:t>填报</a:t>
              </a:r>
              <a:r>
                <a:rPr lang="zh-CN" altLang="en-US" sz="2800" b="1" dirty="0" smtClean="0">
                  <a:solidFill>
                    <a:srgbClr val="FFFFFF"/>
                  </a:solidFill>
                  <a:sym typeface="Helvetica Light"/>
                </a:rPr>
                <a:t>范围</a:t>
              </a:r>
            </a:p>
          </p:txBody>
        </p:sp>
      </p:grpSp>
    </p:spTree>
    <p:extLst>
      <p:ext uri="{BB962C8B-B14F-4D97-AF65-F5344CB8AC3E}">
        <p14:creationId xmlns:p14="http://schemas.microsoft.com/office/powerpoint/2010/main" val="528492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250"/>
                                        <p:tgtEl>
                                          <p:spTgt spid="7"/>
                                        </p:tgtEl>
                                      </p:cBhvr>
                                    </p:animEffect>
                                  </p:childTnLst>
                                </p:cTn>
                              </p:par>
                            </p:childTnLst>
                          </p:cTn>
                        </p:par>
                        <p:par>
                          <p:cTn id="8" fill="hold">
                            <p:stCondLst>
                              <p:cond delay="1250"/>
                            </p:stCondLst>
                            <p:childTnLst>
                              <p:par>
                                <p:cTn id="9" presetID="32" presetClass="emph" presetSubtype="0" fill="hold" nodeType="afterEffect">
                                  <p:stCondLst>
                                    <p:cond delay="0"/>
                                  </p:stCondLst>
                                  <p:childTnLst>
                                    <p:animRot by="120000">
                                      <p:cBhvr>
                                        <p:cTn id="10" dur="125" fill="hold">
                                          <p:stCondLst>
                                            <p:cond delay="0"/>
                                          </p:stCondLst>
                                        </p:cTn>
                                        <p:tgtEl>
                                          <p:spTgt spid="7"/>
                                        </p:tgtEl>
                                        <p:attrNameLst>
                                          <p:attrName>r</p:attrName>
                                        </p:attrNameLst>
                                      </p:cBhvr>
                                    </p:animRot>
                                    <p:animRot by="-240000">
                                      <p:cBhvr>
                                        <p:cTn id="11" dur="250" fill="hold">
                                          <p:stCondLst>
                                            <p:cond delay="250"/>
                                          </p:stCondLst>
                                        </p:cTn>
                                        <p:tgtEl>
                                          <p:spTgt spid="7"/>
                                        </p:tgtEl>
                                        <p:attrNameLst>
                                          <p:attrName>r</p:attrName>
                                        </p:attrNameLst>
                                      </p:cBhvr>
                                    </p:animRot>
                                    <p:animRot by="240000">
                                      <p:cBhvr>
                                        <p:cTn id="12" dur="250" fill="hold">
                                          <p:stCondLst>
                                            <p:cond delay="500"/>
                                          </p:stCondLst>
                                        </p:cTn>
                                        <p:tgtEl>
                                          <p:spTgt spid="7"/>
                                        </p:tgtEl>
                                        <p:attrNameLst>
                                          <p:attrName>r</p:attrName>
                                        </p:attrNameLst>
                                      </p:cBhvr>
                                    </p:animRot>
                                    <p:animRot by="-240000">
                                      <p:cBhvr>
                                        <p:cTn id="13" dur="250" fill="hold">
                                          <p:stCondLst>
                                            <p:cond delay="750"/>
                                          </p:stCondLst>
                                        </p:cTn>
                                        <p:tgtEl>
                                          <p:spTgt spid="7"/>
                                        </p:tgtEl>
                                        <p:attrNameLst>
                                          <p:attrName>r</p:attrName>
                                        </p:attrNameLst>
                                      </p:cBhvr>
                                    </p:animRot>
                                    <p:animRot by="120000">
                                      <p:cBhvr>
                                        <p:cTn id="14" dur="250" fill="hold">
                                          <p:stCondLst>
                                            <p:cond delay="10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编报要求</a:t>
            </a: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latin typeface="华文中宋" pitchFamily="2" charset="-122"/>
                <a:ea typeface="华文中宋" pitchFamily="2" charset="-122"/>
                <a:sym typeface="Helvetica Light"/>
              </a:rPr>
              <a:t>2</a:t>
            </a:r>
            <a:r>
              <a:rPr lang="zh-CN" altLang="en-US" sz="2800" dirty="0" smtClean="0">
                <a:solidFill>
                  <a:srgbClr val="FFFFFF"/>
                </a:solidFill>
                <a:latin typeface="华文中宋" pitchFamily="2" charset="-122"/>
                <a:ea typeface="华文中宋" pitchFamily="2" charset="-122"/>
                <a:sym typeface="Helvetica Light"/>
              </a:rPr>
              <a:t>、报送方式</a:t>
            </a:r>
          </a:p>
        </p:txBody>
      </p:sp>
      <p:sp>
        <p:nvSpPr>
          <p:cNvPr id="3" name="矩形 2"/>
          <p:cNvSpPr/>
          <p:nvPr/>
        </p:nvSpPr>
        <p:spPr>
          <a:xfrm>
            <a:off x="5346719" y="2088184"/>
            <a:ext cx="2339102" cy="523220"/>
          </a:xfrm>
          <a:prstGeom prst="rect">
            <a:avLst/>
          </a:prstGeom>
          <a:solidFill>
            <a:schemeClr val="bg2">
              <a:lumMod val="90000"/>
            </a:schemeClr>
          </a:solidFill>
        </p:spPr>
        <p:txBody>
          <a:bodyPr wrap="none">
            <a:spAutoFit/>
          </a:bodyPr>
          <a:lstStyle/>
          <a:p>
            <a:r>
              <a:rPr lang="zh-CN" altLang="zh-CN" sz="2800" dirty="0" smtClean="0">
                <a:latin typeface="华文中宋" pitchFamily="2" charset="-122"/>
                <a:ea typeface="华文中宋" pitchFamily="2" charset="-122"/>
              </a:rPr>
              <a:t>“逐级汇总”</a:t>
            </a:r>
            <a:endParaRPr lang="zh-CN" altLang="en-US" sz="2800" dirty="0">
              <a:latin typeface="华文中宋" pitchFamily="2" charset="-122"/>
              <a:ea typeface="华文中宋" pitchFamily="2" charset="-122"/>
            </a:endParaRPr>
          </a:p>
        </p:txBody>
      </p:sp>
      <p:sp>
        <p:nvSpPr>
          <p:cNvPr id="8" name="矩形 7"/>
          <p:cNvSpPr/>
          <p:nvPr/>
        </p:nvSpPr>
        <p:spPr>
          <a:xfrm>
            <a:off x="1473957" y="2088107"/>
            <a:ext cx="3698544" cy="4517408"/>
          </a:xfrm>
          <a:prstGeom prst="rect">
            <a:avLst/>
          </a:prstGeom>
          <a:solidFill>
            <a:schemeClr val="bg1">
              <a:lumMod val="95000"/>
            </a:schemeClr>
          </a:solidFill>
          <a:ln>
            <a:solidFill>
              <a:schemeClr val="bg1">
                <a:lumMod val="95000"/>
              </a:schemeClr>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9" name="矩形 8"/>
          <p:cNvSpPr/>
          <p:nvPr/>
        </p:nvSpPr>
        <p:spPr>
          <a:xfrm>
            <a:off x="1870519" y="2224585"/>
            <a:ext cx="1333698" cy="4217158"/>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11" name="TextBox 10"/>
          <p:cNvSpPr txBox="1"/>
          <p:nvPr/>
        </p:nvSpPr>
        <p:spPr>
          <a:xfrm>
            <a:off x="1870519" y="2377013"/>
            <a:ext cx="1333698"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各级财政部门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5" name="TextBox 14"/>
          <p:cNvSpPr txBox="1"/>
          <p:nvPr/>
        </p:nvSpPr>
        <p:spPr>
          <a:xfrm>
            <a:off x="2071693" y="3205751"/>
            <a:ext cx="931345"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 政 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6" name="TextBox 15"/>
          <p:cNvSpPr txBox="1"/>
          <p:nvPr/>
        </p:nvSpPr>
        <p:spPr>
          <a:xfrm>
            <a:off x="2071693" y="3890423"/>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7" name="TextBox 16"/>
          <p:cNvSpPr txBox="1"/>
          <p:nvPr/>
        </p:nvSpPr>
        <p:spPr>
          <a:xfrm>
            <a:off x="2073965" y="4629687"/>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8" name="TextBox 17"/>
          <p:cNvSpPr txBox="1"/>
          <p:nvPr/>
        </p:nvSpPr>
        <p:spPr>
          <a:xfrm>
            <a:off x="2076237" y="5355303"/>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9" name="TextBox 18"/>
          <p:cNvSpPr txBox="1"/>
          <p:nvPr/>
        </p:nvSpPr>
        <p:spPr>
          <a:xfrm>
            <a:off x="2076237" y="6024055"/>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grpSp>
        <p:nvGrpSpPr>
          <p:cNvPr id="12" name="组合 11"/>
          <p:cNvGrpSpPr/>
          <p:nvPr/>
        </p:nvGrpSpPr>
        <p:grpSpPr>
          <a:xfrm>
            <a:off x="3492093" y="2226857"/>
            <a:ext cx="1343316" cy="4217158"/>
            <a:chOff x="3492093" y="2254153"/>
            <a:chExt cx="1343316" cy="4217158"/>
          </a:xfrm>
        </p:grpSpPr>
        <p:sp>
          <p:nvSpPr>
            <p:cNvPr id="27" name="矩形 26"/>
            <p:cNvSpPr/>
            <p:nvPr/>
          </p:nvSpPr>
          <p:spPr>
            <a:xfrm>
              <a:off x="3496903" y="2254153"/>
              <a:ext cx="1333698" cy="4217158"/>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8" name="TextBox 27"/>
            <p:cNvSpPr txBox="1"/>
            <p:nvPr/>
          </p:nvSpPr>
          <p:spPr>
            <a:xfrm>
              <a:off x="3492093" y="2406581"/>
              <a:ext cx="1343316"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各级其他部门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29" name="TextBox 28"/>
            <p:cNvSpPr txBox="1"/>
            <p:nvPr/>
          </p:nvSpPr>
          <p:spPr>
            <a:xfrm>
              <a:off x="3698877" y="3235319"/>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其他</a:t>
              </a:r>
              <a:r>
                <a:rPr lang="zh-CN" altLang="en-US" sz="1600" b="1" dirty="0">
                  <a:solidFill>
                    <a:srgbClr val="000000"/>
                  </a:solidFill>
                  <a:latin typeface="宋体" pitchFamily="2" charset="-122"/>
                  <a:ea typeface="宋体" pitchFamily="2" charset="-122"/>
                  <a:sym typeface="Helvetica Light"/>
                </a:rPr>
                <a:t>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30" name="TextBox 29"/>
            <p:cNvSpPr txBox="1"/>
            <p:nvPr/>
          </p:nvSpPr>
          <p:spPr>
            <a:xfrm>
              <a:off x="3698076" y="3919991"/>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a:solidFill>
                    <a:srgbClr val="000000"/>
                  </a:solidFill>
                  <a:latin typeface="宋体" pitchFamily="2" charset="-122"/>
                  <a:ea typeface="宋体" pitchFamily="2" charset="-122"/>
                  <a:sym typeface="Helvetica Light"/>
                </a:rPr>
                <a:t>其他</a:t>
              </a:r>
              <a:r>
                <a:rPr lang="zh-CN" altLang="en-US" sz="1600" b="1" dirty="0" smtClean="0">
                  <a:solidFill>
                    <a:srgbClr val="000000"/>
                  </a:solidFill>
                  <a:latin typeface="宋体" pitchFamily="2" charset="-122"/>
                  <a:ea typeface="宋体" pitchFamily="2" charset="-122"/>
                  <a:sym typeface="Helvetica Light"/>
                </a:rPr>
                <a:t>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31" name="TextBox 30"/>
            <p:cNvSpPr txBox="1"/>
            <p:nvPr/>
          </p:nvSpPr>
          <p:spPr>
            <a:xfrm>
              <a:off x="3700349" y="4631959"/>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zh-CN" altLang="en-US" sz="1600" b="1" dirty="0">
                  <a:solidFill>
                    <a:srgbClr val="000000"/>
                  </a:solidFill>
                  <a:latin typeface="宋体" pitchFamily="2" charset="-122"/>
                  <a:ea typeface="宋体" pitchFamily="2" charset="-122"/>
                  <a:sym typeface="Helvetica Light"/>
                </a:rPr>
                <a:t>其他部门</a:t>
              </a:r>
            </a:p>
          </p:txBody>
        </p:sp>
        <p:sp>
          <p:nvSpPr>
            <p:cNvPr id="32" name="TextBox 31"/>
            <p:cNvSpPr txBox="1"/>
            <p:nvPr/>
          </p:nvSpPr>
          <p:spPr>
            <a:xfrm>
              <a:off x="3702621" y="5371223"/>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zh-CN" altLang="en-US" sz="1600" b="1" dirty="0">
                  <a:solidFill>
                    <a:srgbClr val="000000"/>
                  </a:solidFill>
                  <a:latin typeface="宋体" pitchFamily="2" charset="-122"/>
                  <a:ea typeface="宋体" pitchFamily="2" charset="-122"/>
                  <a:sym typeface="Helvetica Light"/>
                </a:rPr>
                <a:t>其他部门</a:t>
              </a:r>
            </a:p>
          </p:txBody>
        </p:sp>
      </p:grpSp>
      <p:sp>
        <p:nvSpPr>
          <p:cNvPr id="14" name="左箭头 13"/>
          <p:cNvSpPr/>
          <p:nvPr/>
        </p:nvSpPr>
        <p:spPr>
          <a:xfrm>
            <a:off x="3082959" y="3205750"/>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6" name="左箭头 35"/>
          <p:cNvSpPr/>
          <p:nvPr/>
        </p:nvSpPr>
        <p:spPr>
          <a:xfrm>
            <a:off x="3098879" y="3917718"/>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7" name="左箭头 36"/>
          <p:cNvSpPr/>
          <p:nvPr/>
        </p:nvSpPr>
        <p:spPr>
          <a:xfrm>
            <a:off x="3098879" y="4613766"/>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8" name="左箭头 37"/>
          <p:cNvSpPr/>
          <p:nvPr/>
        </p:nvSpPr>
        <p:spPr>
          <a:xfrm>
            <a:off x="3098879" y="5337110"/>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nvGrpSpPr>
          <p:cNvPr id="43" name="组合 42"/>
          <p:cNvGrpSpPr/>
          <p:nvPr/>
        </p:nvGrpSpPr>
        <p:grpSpPr>
          <a:xfrm>
            <a:off x="509222" y="3558885"/>
            <a:ext cx="4665551" cy="711127"/>
            <a:chOff x="509222" y="3558885"/>
            <a:chExt cx="4665551" cy="711127"/>
          </a:xfrm>
        </p:grpSpPr>
        <p:sp>
          <p:nvSpPr>
            <p:cNvPr id="55" name="TextBox 54"/>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省级</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sp>
          <p:nvSpPr>
            <p:cNvPr id="42" name="上箭头 41"/>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4</a:t>
              </a:r>
              <a:endParaRPr lang="zh-CN" altLang="en-US" sz="800" b="1" dirty="0" smtClean="0">
                <a:sym typeface="Helvetica Light"/>
              </a:endParaRPr>
            </a:p>
          </p:txBody>
        </p:sp>
      </p:grpSp>
      <p:sp>
        <p:nvSpPr>
          <p:cNvPr id="34" name="TextBox 33"/>
          <p:cNvSpPr txBox="1"/>
          <p:nvPr/>
        </p:nvSpPr>
        <p:spPr>
          <a:xfrm>
            <a:off x="506950" y="3174971"/>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zh-CN" altLang="en-US" sz="20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中央</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nvGrpSpPr>
          <p:cNvPr id="57" name="组合 56"/>
          <p:cNvGrpSpPr/>
          <p:nvPr/>
        </p:nvGrpSpPr>
        <p:grpSpPr>
          <a:xfrm>
            <a:off x="525142" y="4284501"/>
            <a:ext cx="4665551" cy="711127"/>
            <a:chOff x="509222" y="3558885"/>
            <a:chExt cx="4665551" cy="711127"/>
          </a:xfrm>
        </p:grpSpPr>
        <p:sp>
          <p:nvSpPr>
            <p:cNvPr id="58" name="上箭头 57"/>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3</a:t>
              </a:r>
              <a:endParaRPr lang="zh-CN" altLang="en-US" sz="800" b="1" dirty="0" smtClean="0">
                <a:sym typeface="Helvetica Light"/>
              </a:endParaRPr>
            </a:p>
          </p:txBody>
        </p:sp>
        <p:sp>
          <p:nvSpPr>
            <p:cNvPr id="59" name="TextBox 58"/>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市级</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grpSp>
        <p:nvGrpSpPr>
          <p:cNvPr id="60" name="组合 59"/>
          <p:cNvGrpSpPr/>
          <p:nvPr/>
        </p:nvGrpSpPr>
        <p:grpSpPr>
          <a:xfrm>
            <a:off x="538790" y="5007845"/>
            <a:ext cx="4665551" cy="711127"/>
            <a:chOff x="509222" y="3558885"/>
            <a:chExt cx="4665551" cy="711127"/>
          </a:xfrm>
        </p:grpSpPr>
        <p:sp>
          <p:nvSpPr>
            <p:cNvPr id="61" name="上箭头 60"/>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2</a:t>
              </a:r>
              <a:endParaRPr lang="zh-CN" altLang="en-US" sz="800" b="1" dirty="0" smtClean="0">
                <a:sym typeface="Helvetica Light"/>
              </a:endParaRPr>
            </a:p>
          </p:txBody>
        </p:sp>
        <p:sp>
          <p:nvSpPr>
            <p:cNvPr id="62" name="TextBox 61"/>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县级</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grpSp>
        <p:nvGrpSpPr>
          <p:cNvPr id="63" name="组合 62"/>
          <p:cNvGrpSpPr/>
          <p:nvPr/>
        </p:nvGrpSpPr>
        <p:grpSpPr>
          <a:xfrm>
            <a:off x="552438" y="5703893"/>
            <a:ext cx="4665551" cy="711127"/>
            <a:chOff x="509222" y="3558885"/>
            <a:chExt cx="4665551" cy="711127"/>
          </a:xfrm>
        </p:grpSpPr>
        <p:sp>
          <p:nvSpPr>
            <p:cNvPr id="64" name="上箭头 63"/>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1</a:t>
              </a:r>
              <a:endParaRPr lang="zh-CN" altLang="en-US" sz="800" b="1" dirty="0" smtClean="0">
                <a:sym typeface="Helvetica Light"/>
              </a:endParaRPr>
            </a:p>
          </p:txBody>
        </p:sp>
        <p:sp>
          <p:nvSpPr>
            <p:cNvPr id="65" name="TextBox 64"/>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乡镇</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sp>
        <p:nvSpPr>
          <p:cNvPr id="18433" name="TextBox 18432"/>
          <p:cNvSpPr txBox="1"/>
          <p:nvPr/>
        </p:nvSpPr>
        <p:spPr>
          <a:xfrm>
            <a:off x="2174312" y="1575925"/>
            <a:ext cx="22570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2400" b="0" i="0" u="none" strike="noStrike" cap="none" spc="0" normalizeH="0" baseline="0" dirty="0" smtClean="0">
                <a:ln>
                  <a:noFill/>
                </a:ln>
                <a:solidFill>
                  <a:srgbClr val="000000"/>
                </a:solidFill>
                <a:effectLst/>
                <a:uFillTx/>
                <a:latin typeface="华文中宋" pitchFamily="2" charset="-122"/>
                <a:ea typeface="华文中宋" pitchFamily="2" charset="-122"/>
                <a:sym typeface="Helvetica Light"/>
              </a:rPr>
              <a:t>非垂直管理部门</a:t>
            </a:r>
            <a:endParaRPr kumimoji="0" lang="zh-CN" altLang="en-US" sz="2400" b="0" i="0" u="none" strike="noStrike" cap="none" spc="0" normalizeH="0" baseline="0" dirty="0">
              <a:ln>
                <a:noFill/>
              </a:ln>
              <a:solidFill>
                <a:srgbClr val="000000"/>
              </a:solidFill>
              <a:effectLst/>
              <a:uFillTx/>
              <a:latin typeface="华文中宋" pitchFamily="2" charset="-122"/>
              <a:ea typeface="华文中宋" pitchFamily="2" charset="-122"/>
              <a:sym typeface="Helvetica Light"/>
            </a:endParaRPr>
          </a:p>
        </p:txBody>
      </p:sp>
      <p:sp>
        <p:nvSpPr>
          <p:cNvPr id="4" name="矩形 3"/>
          <p:cNvSpPr/>
          <p:nvPr/>
        </p:nvSpPr>
        <p:spPr>
          <a:xfrm>
            <a:off x="5859439" y="3069538"/>
            <a:ext cx="6000466" cy="3170099"/>
          </a:xfrm>
          <a:prstGeom prst="rect">
            <a:avLst/>
          </a:prstGeom>
          <a:ln>
            <a:solidFill>
              <a:schemeClr val="bg2">
                <a:lumMod val="50000"/>
              </a:schemeClr>
            </a:solidFill>
            <a:prstDash val="dash"/>
          </a:ln>
        </p:spPr>
        <p:txBody>
          <a:bodyPr wrap="square">
            <a:spAutoFit/>
          </a:bodyPr>
          <a:lstStyle/>
          <a:p>
            <a:pPr>
              <a:lnSpc>
                <a:spcPct val="200000"/>
              </a:lnSpc>
            </a:pPr>
            <a:r>
              <a:rPr lang="zh-CN" altLang="zh-CN" sz="2000" b="1" dirty="0">
                <a:latin typeface="华文中宋" pitchFamily="2" charset="-122"/>
                <a:ea typeface="华文中宋" pitchFamily="2" charset="-122"/>
              </a:rPr>
              <a:t>“逐级汇总”</a:t>
            </a:r>
            <a:r>
              <a:rPr lang="zh-CN" altLang="zh-CN" sz="2000" dirty="0" smtClean="0">
                <a:latin typeface="华文中宋" pitchFamily="2" charset="-122"/>
                <a:ea typeface="华文中宋" pitchFamily="2" charset="-122"/>
              </a:rPr>
              <a:t>即</a:t>
            </a:r>
            <a:r>
              <a:rPr lang="zh-CN" altLang="en-US" sz="2000" dirty="0" smtClean="0">
                <a:latin typeface="华文中宋" pitchFamily="2" charset="-122"/>
                <a:ea typeface="华文中宋" pitchFamily="2" charset="-122"/>
              </a:rPr>
              <a:t>中央、</a:t>
            </a:r>
            <a:r>
              <a:rPr lang="zh-CN" altLang="zh-CN" sz="2000" dirty="0" smtClean="0">
                <a:latin typeface="华文中宋" pitchFamily="2" charset="-122"/>
                <a:ea typeface="华文中宋" pitchFamily="2" charset="-122"/>
              </a:rPr>
              <a:t>省</a:t>
            </a:r>
            <a:r>
              <a:rPr lang="zh-CN" altLang="zh-CN" sz="2000" dirty="0">
                <a:latin typeface="华文中宋" pitchFamily="2" charset="-122"/>
                <a:ea typeface="华文中宋" pitchFamily="2" charset="-122"/>
              </a:rPr>
              <a:t>、市、县、</a:t>
            </a:r>
            <a:r>
              <a:rPr lang="zh-CN" altLang="zh-CN" sz="2000" dirty="0" smtClean="0">
                <a:latin typeface="华文中宋" pitchFamily="2" charset="-122"/>
                <a:ea typeface="华文中宋" pitchFamily="2" charset="-122"/>
              </a:rPr>
              <a:t>乡</a:t>
            </a:r>
            <a:r>
              <a:rPr lang="zh-CN" altLang="en-US" sz="2000" dirty="0" smtClean="0">
                <a:latin typeface="华文中宋" pitchFamily="2" charset="-122"/>
                <a:ea typeface="华文中宋" pitchFamily="2" charset="-122"/>
              </a:rPr>
              <a:t>五级</a:t>
            </a:r>
            <a:r>
              <a:rPr lang="zh-CN" altLang="zh-CN" sz="2000" dirty="0" smtClean="0">
                <a:latin typeface="华文中宋" pitchFamily="2" charset="-122"/>
                <a:ea typeface="华文中宋" pitchFamily="2" charset="-122"/>
              </a:rPr>
              <a:t>行政管理</a:t>
            </a:r>
            <a:r>
              <a:rPr lang="zh-CN" altLang="zh-CN" sz="2000" dirty="0">
                <a:latin typeface="华文中宋" pitchFamily="2" charset="-122"/>
                <a:ea typeface="华文中宋" pitchFamily="2" charset="-122"/>
              </a:rPr>
              <a:t>区域，各级财政部门负责</a:t>
            </a:r>
            <a:r>
              <a:rPr lang="zh-CN" altLang="zh-CN" sz="2000" dirty="0">
                <a:solidFill>
                  <a:srgbClr val="FF0000"/>
                </a:solidFill>
                <a:latin typeface="华文中宋" pitchFamily="2" charset="-122"/>
                <a:ea typeface="华文中宋" pitchFamily="2" charset="-122"/>
              </a:rPr>
              <a:t>收集、审核、汇总</a:t>
            </a:r>
            <a:r>
              <a:rPr lang="zh-CN" altLang="zh-CN" sz="2000" dirty="0">
                <a:latin typeface="华文中宋" pitchFamily="2" charset="-122"/>
                <a:ea typeface="华文中宋" pitchFamily="2" charset="-122"/>
              </a:rPr>
              <a:t>本地区内控报告，并上报至上级财政部门。本地区报告包括本地区部门内控报告和下级财政部门上报内控报告</a:t>
            </a:r>
            <a:r>
              <a:rPr lang="zh-CN" altLang="zh-CN" sz="2000" dirty="0" smtClean="0">
                <a:latin typeface="华文中宋" pitchFamily="2" charset="-122"/>
                <a:ea typeface="华文中宋" pitchFamily="2" charset="-122"/>
              </a:rPr>
              <a:t>。</a:t>
            </a:r>
            <a:endParaRPr lang="zh-CN" altLang="zh-CN" sz="2000" dirty="0">
              <a:latin typeface="华文中宋" pitchFamily="2" charset="-122"/>
              <a:ea typeface="华文中宋" pitchFamily="2" charset="-122"/>
            </a:endParaRPr>
          </a:p>
        </p:txBody>
      </p:sp>
    </p:spTree>
    <p:extLst>
      <p:ext uri="{BB962C8B-B14F-4D97-AF65-F5344CB8AC3E}">
        <p14:creationId xmlns:p14="http://schemas.microsoft.com/office/powerpoint/2010/main" val="2184471044"/>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编报要求</a:t>
            </a: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latin typeface="华文中宋" pitchFamily="2" charset="-122"/>
                <a:ea typeface="华文中宋" pitchFamily="2" charset="-122"/>
                <a:sym typeface="Helvetica Light"/>
              </a:rPr>
              <a:t>2</a:t>
            </a:r>
            <a:r>
              <a:rPr lang="zh-CN" altLang="en-US" sz="2800" dirty="0" smtClean="0">
                <a:solidFill>
                  <a:srgbClr val="FFFFFF"/>
                </a:solidFill>
                <a:latin typeface="华文中宋" pitchFamily="2" charset="-122"/>
                <a:ea typeface="华文中宋" pitchFamily="2" charset="-122"/>
                <a:sym typeface="Helvetica Light"/>
              </a:rPr>
              <a:t>、报送方式</a:t>
            </a:r>
          </a:p>
        </p:txBody>
      </p:sp>
      <p:sp>
        <p:nvSpPr>
          <p:cNvPr id="3" name="矩形 2"/>
          <p:cNvSpPr/>
          <p:nvPr/>
        </p:nvSpPr>
        <p:spPr>
          <a:xfrm>
            <a:off x="5346719" y="2088184"/>
            <a:ext cx="2339102" cy="523220"/>
          </a:xfrm>
          <a:prstGeom prst="rect">
            <a:avLst/>
          </a:prstGeom>
          <a:solidFill>
            <a:schemeClr val="bg2">
              <a:lumMod val="90000"/>
            </a:schemeClr>
          </a:solidFill>
        </p:spPr>
        <p:txBody>
          <a:bodyPr wrap="none">
            <a:spAutoFit/>
          </a:bodyPr>
          <a:lstStyle/>
          <a:p>
            <a:r>
              <a:rPr lang="zh-CN" altLang="zh-CN" sz="2800" dirty="0" smtClean="0">
                <a:latin typeface="华文中宋" pitchFamily="2" charset="-122"/>
                <a:ea typeface="华文中宋" pitchFamily="2" charset="-122"/>
              </a:rPr>
              <a:t>“</a:t>
            </a:r>
            <a:r>
              <a:rPr lang="zh-CN" altLang="en-US" sz="2800" dirty="0" smtClean="0">
                <a:latin typeface="华文中宋" pitchFamily="2" charset="-122"/>
                <a:ea typeface="华文中宋" pitchFamily="2" charset="-122"/>
              </a:rPr>
              <a:t>单向报送</a:t>
            </a:r>
            <a:r>
              <a:rPr lang="zh-CN" altLang="zh-CN" sz="2800" dirty="0" smtClean="0">
                <a:latin typeface="华文中宋" pitchFamily="2" charset="-122"/>
                <a:ea typeface="华文中宋" pitchFamily="2" charset="-122"/>
              </a:rPr>
              <a:t>”</a:t>
            </a:r>
            <a:endParaRPr lang="zh-CN" altLang="en-US" sz="2800" dirty="0">
              <a:latin typeface="华文中宋" pitchFamily="2" charset="-122"/>
              <a:ea typeface="华文中宋" pitchFamily="2" charset="-122"/>
            </a:endParaRPr>
          </a:p>
        </p:txBody>
      </p:sp>
      <p:sp>
        <p:nvSpPr>
          <p:cNvPr id="8" name="矩形 7"/>
          <p:cNvSpPr/>
          <p:nvPr/>
        </p:nvSpPr>
        <p:spPr>
          <a:xfrm>
            <a:off x="1473957" y="2088107"/>
            <a:ext cx="3698544" cy="4517408"/>
          </a:xfrm>
          <a:prstGeom prst="rect">
            <a:avLst/>
          </a:prstGeom>
          <a:solidFill>
            <a:schemeClr val="bg1">
              <a:lumMod val="95000"/>
            </a:schemeClr>
          </a:solidFill>
          <a:ln>
            <a:solidFill>
              <a:schemeClr val="bg1">
                <a:lumMod val="95000"/>
              </a:schemeClr>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9" name="矩形 8"/>
          <p:cNvSpPr/>
          <p:nvPr/>
        </p:nvSpPr>
        <p:spPr>
          <a:xfrm>
            <a:off x="1870519" y="2224585"/>
            <a:ext cx="1333698" cy="4217158"/>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11" name="TextBox 10"/>
          <p:cNvSpPr txBox="1"/>
          <p:nvPr/>
        </p:nvSpPr>
        <p:spPr>
          <a:xfrm>
            <a:off x="1870519" y="2377013"/>
            <a:ext cx="1333698"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各级财政部门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5" name="TextBox 14"/>
          <p:cNvSpPr txBox="1"/>
          <p:nvPr/>
        </p:nvSpPr>
        <p:spPr>
          <a:xfrm>
            <a:off x="2071693" y="3205751"/>
            <a:ext cx="931345"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 政 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6" name="TextBox 15"/>
          <p:cNvSpPr txBox="1"/>
          <p:nvPr/>
        </p:nvSpPr>
        <p:spPr>
          <a:xfrm>
            <a:off x="2071693" y="3890423"/>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7" name="TextBox 16"/>
          <p:cNvSpPr txBox="1"/>
          <p:nvPr/>
        </p:nvSpPr>
        <p:spPr>
          <a:xfrm>
            <a:off x="2073965" y="4629687"/>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8" name="TextBox 17"/>
          <p:cNvSpPr txBox="1"/>
          <p:nvPr/>
        </p:nvSpPr>
        <p:spPr>
          <a:xfrm>
            <a:off x="2076237" y="5355303"/>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19" name="TextBox 18"/>
          <p:cNvSpPr txBox="1"/>
          <p:nvPr/>
        </p:nvSpPr>
        <p:spPr>
          <a:xfrm>
            <a:off x="2076237" y="6024055"/>
            <a:ext cx="929743" cy="348813"/>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财政部门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grpSp>
        <p:nvGrpSpPr>
          <p:cNvPr id="12" name="组合 11"/>
          <p:cNvGrpSpPr/>
          <p:nvPr/>
        </p:nvGrpSpPr>
        <p:grpSpPr>
          <a:xfrm>
            <a:off x="3492093" y="2226857"/>
            <a:ext cx="1343316" cy="4217158"/>
            <a:chOff x="3492093" y="2254153"/>
            <a:chExt cx="1343316" cy="4217158"/>
          </a:xfrm>
        </p:grpSpPr>
        <p:sp>
          <p:nvSpPr>
            <p:cNvPr id="27" name="矩形 26"/>
            <p:cNvSpPr/>
            <p:nvPr/>
          </p:nvSpPr>
          <p:spPr>
            <a:xfrm>
              <a:off x="3496903" y="2254153"/>
              <a:ext cx="1333698" cy="4217158"/>
            </a:xfrm>
            <a:prstGeom prst="rect">
              <a:avLst/>
            </a:prstGeom>
            <a:solidFill>
              <a:schemeClr val="bg1"/>
            </a:solidFill>
            <a:ln w="12700" cap="flat">
              <a:solidFill>
                <a:schemeClr val="bg1"/>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8" name="TextBox 27"/>
            <p:cNvSpPr txBox="1"/>
            <p:nvPr/>
          </p:nvSpPr>
          <p:spPr>
            <a:xfrm>
              <a:off x="3492093" y="2406581"/>
              <a:ext cx="1343316"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16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各级其他部门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29" name="TextBox 28"/>
            <p:cNvSpPr txBox="1"/>
            <p:nvPr/>
          </p:nvSpPr>
          <p:spPr>
            <a:xfrm>
              <a:off x="3698877" y="3235319"/>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000000"/>
                  </a:solidFill>
                  <a:latin typeface="宋体" pitchFamily="2" charset="-122"/>
                  <a:ea typeface="宋体" pitchFamily="2" charset="-122"/>
                  <a:sym typeface="Helvetica Light"/>
                </a:rPr>
                <a:t>其他</a:t>
              </a:r>
              <a:r>
                <a:rPr lang="zh-CN" altLang="en-US" sz="1600" b="1" dirty="0">
                  <a:solidFill>
                    <a:srgbClr val="000000"/>
                  </a:solidFill>
                  <a:latin typeface="宋体" pitchFamily="2" charset="-122"/>
                  <a:ea typeface="宋体" pitchFamily="2" charset="-122"/>
                  <a:sym typeface="Helvetica Light"/>
                </a:rPr>
                <a:t>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30" name="TextBox 29"/>
            <p:cNvSpPr txBox="1"/>
            <p:nvPr/>
          </p:nvSpPr>
          <p:spPr>
            <a:xfrm>
              <a:off x="3698076" y="3919991"/>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a:solidFill>
                    <a:srgbClr val="000000"/>
                  </a:solidFill>
                  <a:latin typeface="宋体" pitchFamily="2" charset="-122"/>
                  <a:ea typeface="宋体" pitchFamily="2" charset="-122"/>
                  <a:sym typeface="Helvetica Light"/>
                </a:rPr>
                <a:t>其他</a:t>
              </a:r>
              <a:r>
                <a:rPr lang="zh-CN" altLang="en-US" sz="1600" b="1" dirty="0" smtClean="0">
                  <a:solidFill>
                    <a:srgbClr val="000000"/>
                  </a:solidFill>
                  <a:latin typeface="宋体" pitchFamily="2" charset="-122"/>
                  <a:ea typeface="宋体" pitchFamily="2" charset="-122"/>
                  <a:sym typeface="Helvetica Light"/>
                </a:rPr>
                <a:t>部门</a:t>
              </a:r>
              <a:endParaRPr kumimoji="0" lang="zh-CN" altLang="en-US" sz="16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sp>
          <p:nvSpPr>
            <p:cNvPr id="31" name="TextBox 30"/>
            <p:cNvSpPr txBox="1"/>
            <p:nvPr/>
          </p:nvSpPr>
          <p:spPr>
            <a:xfrm>
              <a:off x="3700349" y="4631959"/>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zh-CN" altLang="en-US" sz="1600" b="1" dirty="0">
                  <a:solidFill>
                    <a:srgbClr val="000000"/>
                  </a:solidFill>
                  <a:latin typeface="宋体" pitchFamily="2" charset="-122"/>
                  <a:ea typeface="宋体" pitchFamily="2" charset="-122"/>
                  <a:sym typeface="Helvetica Light"/>
                </a:rPr>
                <a:t>其他部门</a:t>
              </a:r>
            </a:p>
          </p:txBody>
        </p:sp>
        <p:sp>
          <p:nvSpPr>
            <p:cNvPr id="32" name="TextBox 31"/>
            <p:cNvSpPr txBox="1"/>
            <p:nvPr/>
          </p:nvSpPr>
          <p:spPr>
            <a:xfrm>
              <a:off x="3702621" y="5371223"/>
              <a:ext cx="929743" cy="348813"/>
            </a:xfrm>
            <a:prstGeom prst="rect">
              <a:avLst/>
            </a:prstGeom>
            <a:solidFill>
              <a:srgbClr val="BED3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algn="ctr" defTabSz="825500" hangingPunct="0"/>
              <a:r>
                <a:rPr lang="zh-CN" altLang="en-US" sz="1600" b="1" dirty="0">
                  <a:solidFill>
                    <a:srgbClr val="000000"/>
                  </a:solidFill>
                  <a:latin typeface="宋体" pitchFamily="2" charset="-122"/>
                  <a:ea typeface="宋体" pitchFamily="2" charset="-122"/>
                  <a:sym typeface="Helvetica Light"/>
                </a:rPr>
                <a:t>其他部门</a:t>
              </a:r>
            </a:p>
          </p:txBody>
        </p:sp>
      </p:grpSp>
      <p:sp>
        <p:nvSpPr>
          <p:cNvPr id="14" name="左箭头 13"/>
          <p:cNvSpPr/>
          <p:nvPr/>
        </p:nvSpPr>
        <p:spPr>
          <a:xfrm>
            <a:off x="3082959" y="3205750"/>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6" name="左箭头 35"/>
          <p:cNvSpPr/>
          <p:nvPr/>
        </p:nvSpPr>
        <p:spPr>
          <a:xfrm>
            <a:off x="3098879" y="3917718"/>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7" name="左箭头 36"/>
          <p:cNvSpPr/>
          <p:nvPr/>
        </p:nvSpPr>
        <p:spPr>
          <a:xfrm>
            <a:off x="3098879" y="4613766"/>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8" name="左箭头 37"/>
          <p:cNvSpPr/>
          <p:nvPr/>
        </p:nvSpPr>
        <p:spPr>
          <a:xfrm>
            <a:off x="3098879" y="5337110"/>
            <a:ext cx="439735" cy="348813"/>
          </a:xfrm>
          <a:prstGeom prst="leftArrow">
            <a:avLst/>
          </a:prstGeom>
          <a:solidFill>
            <a:srgbClr val="BED3A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nvGrpSpPr>
          <p:cNvPr id="43" name="组合 42"/>
          <p:cNvGrpSpPr/>
          <p:nvPr/>
        </p:nvGrpSpPr>
        <p:grpSpPr>
          <a:xfrm>
            <a:off x="509222" y="3558885"/>
            <a:ext cx="4665551" cy="711127"/>
            <a:chOff x="509222" y="3558885"/>
            <a:chExt cx="4665551" cy="711127"/>
          </a:xfrm>
        </p:grpSpPr>
        <p:sp>
          <p:nvSpPr>
            <p:cNvPr id="55" name="TextBox 54"/>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省级</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sp>
          <p:nvSpPr>
            <p:cNvPr id="42" name="上箭头 41"/>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4</a:t>
              </a:r>
              <a:endParaRPr lang="zh-CN" altLang="en-US" sz="800" b="1" dirty="0" smtClean="0">
                <a:sym typeface="Helvetica Light"/>
              </a:endParaRPr>
            </a:p>
          </p:txBody>
        </p:sp>
      </p:grpSp>
      <p:sp>
        <p:nvSpPr>
          <p:cNvPr id="34" name="TextBox 33"/>
          <p:cNvSpPr txBox="1"/>
          <p:nvPr/>
        </p:nvSpPr>
        <p:spPr>
          <a:xfrm>
            <a:off x="506950" y="3174971"/>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zh-CN" altLang="en-US" sz="20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中央</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nvGrpSpPr>
          <p:cNvPr id="57" name="组合 56"/>
          <p:cNvGrpSpPr/>
          <p:nvPr/>
        </p:nvGrpSpPr>
        <p:grpSpPr>
          <a:xfrm>
            <a:off x="525142" y="4284501"/>
            <a:ext cx="4665551" cy="711127"/>
            <a:chOff x="509222" y="3558885"/>
            <a:chExt cx="4665551" cy="711127"/>
          </a:xfrm>
        </p:grpSpPr>
        <p:sp>
          <p:nvSpPr>
            <p:cNvPr id="58" name="上箭头 57"/>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3</a:t>
              </a:r>
              <a:endParaRPr lang="zh-CN" altLang="en-US" sz="800" b="1" dirty="0" smtClean="0">
                <a:sym typeface="Helvetica Light"/>
              </a:endParaRPr>
            </a:p>
          </p:txBody>
        </p:sp>
        <p:sp>
          <p:nvSpPr>
            <p:cNvPr id="59" name="TextBox 58"/>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市级</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grpSp>
        <p:nvGrpSpPr>
          <p:cNvPr id="60" name="组合 59"/>
          <p:cNvGrpSpPr/>
          <p:nvPr/>
        </p:nvGrpSpPr>
        <p:grpSpPr>
          <a:xfrm>
            <a:off x="538790" y="5007845"/>
            <a:ext cx="4665551" cy="711127"/>
            <a:chOff x="509222" y="3558885"/>
            <a:chExt cx="4665551" cy="711127"/>
          </a:xfrm>
        </p:grpSpPr>
        <p:sp>
          <p:nvSpPr>
            <p:cNvPr id="61" name="上箭头 60"/>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2</a:t>
              </a:r>
              <a:endParaRPr lang="zh-CN" altLang="en-US" sz="800" b="1" dirty="0" smtClean="0">
                <a:sym typeface="Helvetica Light"/>
              </a:endParaRPr>
            </a:p>
          </p:txBody>
        </p:sp>
        <p:sp>
          <p:nvSpPr>
            <p:cNvPr id="62" name="TextBox 61"/>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县级</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grpSp>
        <p:nvGrpSpPr>
          <p:cNvPr id="63" name="组合 62"/>
          <p:cNvGrpSpPr/>
          <p:nvPr/>
        </p:nvGrpSpPr>
        <p:grpSpPr>
          <a:xfrm>
            <a:off x="552438" y="5703893"/>
            <a:ext cx="4665551" cy="711127"/>
            <a:chOff x="509222" y="3558885"/>
            <a:chExt cx="4665551" cy="711127"/>
          </a:xfrm>
        </p:grpSpPr>
        <p:sp>
          <p:nvSpPr>
            <p:cNvPr id="64" name="上箭头 63"/>
            <p:cNvSpPr/>
            <p:nvPr/>
          </p:nvSpPr>
          <p:spPr>
            <a:xfrm>
              <a:off x="2333766" y="3558885"/>
              <a:ext cx="424071" cy="299918"/>
            </a:xfrm>
            <a:prstGeom prst="upArrow">
              <a:avLst/>
            </a:prstGeom>
            <a:solidFill>
              <a:schemeClr val="accent5">
                <a:lumMod val="40000"/>
                <a:lumOff val="6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800" b="1" dirty="0" smtClean="0">
                  <a:sym typeface="Helvetica Light"/>
                </a:rPr>
                <a:t>1</a:t>
              </a:r>
              <a:endParaRPr lang="zh-CN" altLang="en-US" sz="800" b="1" dirty="0" smtClean="0">
                <a:sym typeface="Helvetica Light"/>
              </a:endParaRPr>
            </a:p>
          </p:txBody>
        </p:sp>
        <p:sp>
          <p:nvSpPr>
            <p:cNvPr id="65" name="TextBox 64"/>
            <p:cNvSpPr txBox="1"/>
            <p:nvPr/>
          </p:nvSpPr>
          <p:spPr>
            <a:xfrm>
              <a:off x="509222" y="3859643"/>
              <a:ext cx="4665551" cy="410369"/>
            </a:xfrm>
            <a:prstGeom prst="rect">
              <a:avLst/>
            </a:prstGeom>
            <a:noFill/>
            <a:ln w="12700" cap="flat">
              <a:solidFill>
                <a:schemeClr val="accent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000" b="1" dirty="0">
                  <a:solidFill>
                    <a:srgbClr val="000000"/>
                  </a:solidFill>
                  <a:latin typeface="宋体" pitchFamily="2" charset="-122"/>
                  <a:ea typeface="宋体" pitchFamily="2" charset="-122"/>
                  <a:sym typeface="Helvetica Light"/>
                </a:rPr>
                <a:t>乡镇</a:t>
              </a:r>
              <a:r>
                <a:rPr kumimoji="0" lang="zh-CN" altLang="en-US" sz="2000" b="0" i="0" u="none" strike="noStrike" cap="none" spc="0" normalizeH="0" baseline="0" dirty="0" smtClean="0">
                  <a:ln>
                    <a:noFill/>
                  </a:ln>
                  <a:solidFill>
                    <a:srgbClr val="000000"/>
                  </a:solidFill>
                  <a:effectLst/>
                  <a:uFillTx/>
                  <a:sym typeface="Helvetica Light"/>
                </a:rPr>
                <a:t>                    </a:t>
              </a:r>
              <a:endParaRPr kumimoji="0" lang="zh-CN" altLang="en-US" sz="2000" b="0" i="0" u="none" strike="noStrike" cap="none" spc="0" normalizeH="0" baseline="0" dirty="0">
                <a:ln>
                  <a:noFill/>
                </a:ln>
                <a:solidFill>
                  <a:srgbClr val="000000"/>
                </a:solidFill>
                <a:effectLst/>
                <a:uFillTx/>
                <a:sym typeface="Helvetica Light"/>
              </a:endParaRPr>
            </a:p>
          </p:txBody>
        </p:sp>
      </p:grpSp>
      <p:sp>
        <p:nvSpPr>
          <p:cNvPr id="18433" name="TextBox 18432"/>
          <p:cNvSpPr txBox="1"/>
          <p:nvPr/>
        </p:nvSpPr>
        <p:spPr>
          <a:xfrm>
            <a:off x="2174312" y="1575925"/>
            <a:ext cx="22570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2400" b="0" i="0" u="none" strike="noStrike" cap="none" spc="0" normalizeH="0" baseline="0" dirty="0" smtClean="0">
                <a:ln>
                  <a:noFill/>
                </a:ln>
                <a:solidFill>
                  <a:srgbClr val="000000"/>
                </a:solidFill>
                <a:effectLst/>
                <a:uFillTx/>
                <a:latin typeface="华文中宋" pitchFamily="2" charset="-122"/>
                <a:ea typeface="华文中宋" pitchFamily="2" charset="-122"/>
                <a:sym typeface="Helvetica Light"/>
              </a:rPr>
              <a:t>非垂直管理部门</a:t>
            </a:r>
            <a:endParaRPr kumimoji="0" lang="zh-CN" altLang="en-US" sz="2400" b="0" i="0" u="none" strike="noStrike" cap="none" spc="0" normalizeH="0" baseline="0" dirty="0">
              <a:ln>
                <a:noFill/>
              </a:ln>
              <a:solidFill>
                <a:srgbClr val="000000"/>
              </a:solidFill>
              <a:effectLst/>
              <a:uFillTx/>
              <a:latin typeface="华文中宋" pitchFamily="2" charset="-122"/>
              <a:ea typeface="华文中宋" pitchFamily="2" charset="-122"/>
              <a:sym typeface="Helvetica Light"/>
            </a:endParaRPr>
          </a:p>
        </p:txBody>
      </p:sp>
      <p:sp>
        <p:nvSpPr>
          <p:cNvPr id="4" name="矩形 3"/>
          <p:cNvSpPr/>
          <p:nvPr/>
        </p:nvSpPr>
        <p:spPr>
          <a:xfrm>
            <a:off x="5859439" y="2769282"/>
            <a:ext cx="6000466" cy="3785652"/>
          </a:xfrm>
          <a:prstGeom prst="rect">
            <a:avLst/>
          </a:prstGeom>
          <a:ln>
            <a:solidFill>
              <a:schemeClr val="bg2">
                <a:lumMod val="50000"/>
              </a:schemeClr>
            </a:solidFill>
            <a:prstDash val="dash"/>
          </a:ln>
        </p:spPr>
        <p:txBody>
          <a:bodyPr wrap="square">
            <a:spAutoFit/>
          </a:bodyPr>
          <a:lstStyle/>
          <a:p>
            <a:pPr>
              <a:lnSpc>
                <a:spcPct val="200000"/>
              </a:lnSpc>
            </a:pPr>
            <a:r>
              <a:rPr lang="zh-CN" altLang="zh-CN" sz="2000" b="1" dirty="0" smtClean="0">
                <a:latin typeface="华文中宋" pitchFamily="2" charset="-122"/>
                <a:ea typeface="华文中宋" pitchFamily="2" charset="-122"/>
              </a:rPr>
              <a:t>“</a:t>
            </a:r>
            <a:r>
              <a:rPr lang="zh-CN" altLang="en-US" sz="2000" b="1" dirty="0" smtClean="0">
                <a:latin typeface="华文中宋" pitchFamily="2" charset="-122"/>
                <a:ea typeface="华文中宋" pitchFamily="2" charset="-122"/>
              </a:rPr>
              <a:t>单向报送</a:t>
            </a:r>
            <a:r>
              <a:rPr lang="zh-CN" altLang="zh-CN" sz="2000" b="1" dirty="0" smtClean="0">
                <a:latin typeface="华文中宋" pitchFamily="2" charset="-122"/>
                <a:ea typeface="华文中宋" pitchFamily="2" charset="-122"/>
              </a:rPr>
              <a:t>”</a:t>
            </a:r>
            <a:r>
              <a:rPr lang="zh-CN" altLang="en-US" sz="2000" dirty="0">
                <a:latin typeface="华文中宋" pitchFamily="2" charset="-122"/>
                <a:ea typeface="华文中宋" pitchFamily="2" charset="-122"/>
              </a:rPr>
              <a:t>即每一个行政事业单位仅向一个上级主管部门或同级财政部门报送内控报告。</a:t>
            </a:r>
            <a:r>
              <a:rPr lang="zh-CN" altLang="en-US" sz="2000" dirty="0">
                <a:solidFill>
                  <a:srgbClr val="FF0000"/>
                </a:solidFill>
                <a:latin typeface="华文中宋" pitchFamily="2" charset="-122"/>
                <a:ea typeface="华文中宋" pitchFamily="2" charset="-122"/>
              </a:rPr>
              <a:t>基层行政事业单位按照行政管理关系向上级主管部门单向报送</a:t>
            </a:r>
            <a:r>
              <a:rPr lang="zh-CN" altLang="en-US" sz="2000" dirty="0">
                <a:latin typeface="华文中宋" pitchFamily="2" charset="-122"/>
                <a:ea typeface="华文中宋" pitchFamily="2" charset="-122"/>
              </a:rPr>
              <a:t>，垂直管理部门向上级主管部门单向报送，</a:t>
            </a:r>
            <a:r>
              <a:rPr lang="zh-CN" altLang="en-US" sz="2000" dirty="0">
                <a:solidFill>
                  <a:srgbClr val="FF0000"/>
                </a:solidFill>
                <a:latin typeface="华文中宋" pitchFamily="2" charset="-122"/>
                <a:ea typeface="华文中宋" pitchFamily="2" charset="-122"/>
              </a:rPr>
              <a:t>非垂直管理部门向同级财政部门单向报送</a:t>
            </a:r>
            <a:r>
              <a:rPr lang="zh-CN" altLang="en-US" sz="2000" dirty="0">
                <a:latin typeface="华文中宋" pitchFamily="2" charset="-122"/>
                <a:ea typeface="华文中宋" pitchFamily="2" charset="-122"/>
              </a:rPr>
              <a:t>，</a:t>
            </a:r>
            <a:r>
              <a:rPr lang="zh-CN" altLang="en-US" sz="2000" dirty="0">
                <a:solidFill>
                  <a:srgbClr val="FF0000"/>
                </a:solidFill>
                <a:latin typeface="华文中宋" pitchFamily="2" charset="-122"/>
                <a:ea typeface="华文中宋" pitchFamily="2" charset="-122"/>
              </a:rPr>
              <a:t>各级财政部门向上级财政部门单向报送。</a:t>
            </a:r>
            <a:endParaRPr lang="zh-CN" altLang="zh-CN" sz="2000" dirty="0">
              <a:solidFill>
                <a:srgbClr val="FF0000"/>
              </a:solidFill>
              <a:latin typeface="华文中宋" pitchFamily="2" charset="-122"/>
              <a:ea typeface="华文中宋" pitchFamily="2" charset="-122"/>
            </a:endParaRPr>
          </a:p>
        </p:txBody>
      </p:sp>
      <p:grpSp>
        <p:nvGrpSpPr>
          <p:cNvPr id="20" name="组合 19"/>
          <p:cNvGrpSpPr/>
          <p:nvPr/>
        </p:nvGrpSpPr>
        <p:grpSpPr>
          <a:xfrm>
            <a:off x="466006" y="1603221"/>
            <a:ext cx="4839769" cy="5029590"/>
            <a:chOff x="466006" y="1603221"/>
            <a:chExt cx="4839769" cy="5029590"/>
          </a:xfrm>
        </p:grpSpPr>
        <p:sp>
          <p:nvSpPr>
            <p:cNvPr id="5" name="矩形 4"/>
            <p:cNvSpPr/>
            <p:nvPr/>
          </p:nvSpPr>
          <p:spPr>
            <a:xfrm>
              <a:off x="466006" y="1603221"/>
              <a:ext cx="4839769" cy="5029590"/>
            </a:xfrm>
            <a:prstGeom prst="rect">
              <a:avLst/>
            </a:prstGeom>
            <a:ln w="9525"/>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10" name="矩形 9"/>
            <p:cNvSpPr/>
            <p:nvPr/>
          </p:nvSpPr>
          <p:spPr>
            <a:xfrm>
              <a:off x="3221711" y="5432831"/>
              <a:ext cx="1886026" cy="533479"/>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b="1" dirty="0" smtClean="0">
                  <a:solidFill>
                    <a:schemeClr val="tx1"/>
                  </a:solidFill>
                  <a:sym typeface="Helvetica Light"/>
                </a:rPr>
                <a:t>基层单位</a:t>
              </a:r>
            </a:p>
          </p:txBody>
        </p:sp>
        <p:sp>
          <p:nvSpPr>
            <p:cNvPr id="44" name="矩形 43"/>
            <p:cNvSpPr/>
            <p:nvPr/>
          </p:nvSpPr>
          <p:spPr>
            <a:xfrm>
              <a:off x="3302826" y="4017761"/>
              <a:ext cx="1677535" cy="533479"/>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b="1" dirty="0" smtClean="0">
                  <a:solidFill>
                    <a:schemeClr val="tx1"/>
                  </a:solidFill>
                  <a:sym typeface="Helvetica Light"/>
                </a:rPr>
                <a:t>主管部门</a:t>
              </a:r>
            </a:p>
          </p:txBody>
        </p:sp>
        <p:sp>
          <p:nvSpPr>
            <p:cNvPr id="45" name="矩形 44"/>
            <p:cNvSpPr/>
            <p:nvPr/>
          </p:nvSpPr>
          <p:spPr>
            <a:xfrm>
              <a:off x="728210" y="3999791"/>
              <a:ext cx="1588165" cy="533479"/>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b="1" dirty="0" smtClean="0">
                  <a:solidFill>
                    <a:schemeClr val="tx1"/>
                  </a:solidFill>
                  <a:sym typeface="Helvetica Light"/>
                </a:rPr>
                <a:t>同级财政</a:t>
              </a:r>
            </a:p>
          </p:txBody>
        </p:sp>
        <p:sp>
          <p:nvSpPr>
            <p:cNvPr id="46" name="矩形 45"/>
            <p:cNvSpPr/>
            <p:nvPr/>
          </p:nvSpPr>
          <p:spPr>
            <a:xfrm>
              <a:off x="745601" y="2611404"/>
              <a:ext cx="1570774" cy="533479"/>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b="1" dirty="0" smtClean="0">
                  <a:solidFill>
                    <a:schemeClr val="tx1"/>
                  </a:solidFill>
                  <a:sym typeface="Helvetica Light"/>
                </a:rPr>
                <a:t>上级财政</a:t>
              </a:r>
            </a:p>
          </p:txBody>
        </p:sp>
        <p:sp>
          <p:nvSpPr>
            <p:cNvPr id="13" name="上箭头 12"/>
            <p:cNvSpPr/>
            <p:nvPr/>
          </p:nvSpPr>
          <p:spPr>
            <a:xfrm>
              <a:off x="3694493" y="4557123"/>
              <a:ext cx="873327" cy="834764"/>
            </a:xfrm>
            <a:prstGeom prst="upArrow">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47" name="上箭头 46"/>
            <p:cNvSpPr/>
            <p:nvPr/>
          </p:nvSpPr>
          <p:spPr>
            <a:xfrm>
              <a:off x="1085628" y="3139454"/>
              <a:ext cx="873327" cy="834764"/>
            </a:xfrm>
            <a:prstGeom prst="upArrow">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48" name="上箭头 47"/>
            <p:cNvSpPr/>
            <p:nvPr/>
          </p:nvSpPr>
          <p:spPr>
            <a:xfrm rot="16200000">
              <a:off x="2297154" y="3852629"/>
              <a:ext cx="873327" cy="834764"/>
            </a:xfrm>
            <a:prstGeom prst="upArrow">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spTree>
    <p:extLst>
      <p:ext uri="{BB962C8B-B14F-4D97-AF65-F5344CB8AC3E}">
        <p14:creationId xmlns:p14="http://schemas.microsoft.com/office/powerpoint/2010/main" val="9833631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7" y="67734"/>
            <a:ext cx="2137453" cy="110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编报要求</a:t>
            </a:r>
          </a:p>
          <a:p>
            <a:pPr eaLnBrk="1" hangingPunct="1"/>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latin typeface="华文中宋" pitchFamily="2" charset="-122"/>
                <a:ea typeface="华文中宋" pitchFamily="2" charset="-122"/>
                <a:sym typeface="Helvetica Light"/>
              </a:rPr>
              <a:t>3</a:t>
            </a:r>
            <a:r>
              <a:rPr lang="zh-CN" altLang="en-US" sz="2800" dirty="0" smtClean="0">
                <a:solidFill>
                  <a:srgbClr val="FFFFFF"/>
                </a:solidFill>
                <a:latin typeface="华文中宋" pitchFamily="2" charset="-122"/>
                <a:ea typeface="华文中宋" pitchFamily="2" charset="-122"/>
                <a:sym typeface="Helvetica Light"/>
              </a:rPr>
              <a:t>、报送</a:t>
            </a:r>
            <a:r>
              <a:rPr lang="zh-CN" altLang="en-US" sz="2800" dirty="0">
                <a:solidFill>
                  <a:srgbClr val="FFFFFF"/>
                </a:solidFill>
                <a:latin typeface="华文中宋" pitchFamily="2" charset="-122"/>
                <a:ea typeface="华文中宋" pitchFamily="2" charset="-122"/>
                <a:sym typeface="Helvetica Light"/>
              </a:rPr>
              <a:t>时间</a:t>
            </a:r>
            <a:endParaRPr lang="zh-CN" altLang="en-US" sz="2800" dirty="0" smtClean="0">
              <a:solidFill>
                <a:srgbClr val="FFFFFF"/>
              </a:solidFill>
              <a:latin typeface="华文中宋" pitchFamily="2" charset="-122"/>
              <a:ea typeface="华文中宋" pitchFamily="2" charset="-122"/>
              <a:sym typeface="Helvetica Light"/>
            </a:endParaRPr>
          </a:p>
        </p:txBody>
      </p:sp>
      <p:sp>
        <p:nvSpPr>
          <p:cNvPr id="4" name="矩形 3"/>
          <p:cNvSpPr/>
          <p:nvPr/>
        </p:nvSpPr>
        <p:spPr>
          <a:xfrm>
            <a:off x="641446" y="1678674"/>
            <a:ext cx="6591867" cy="1378423"/>
          </a:xfrm>
          <a:prstGeom prst="rect">
            <a:avLst/>
          </a:prstGeom>
          <a:solidFill>
            <a:schemeClr val="bg1">
              <a:lumMod val="95000"/>
              <a:alpha val="19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5" name="矩形 4"/>
          <p:cNvSpPr/>
          <p:nvPr/>
        </p:nvSpPr>
        <p:spPr>
          <a:xfrm>
            <a:off x="985260" y="1885701"/>
            <a:ext cx="2194668" cy="964367"/>
          </a:xfrm>
          <a:prstGeom prst="rect">
            <a:avLst/>
          </a:prstGeom>
          <a:ln/>
        </p:spPr>
        <p:style>
          <a:lnRef idx="2">
            <a:schemeClr val="accent3">
              <a:shade val="50000"/>
            </a:schemeClr>
          </a:lnRef>
          <a:fillRef idx="1">
            <a:schemeClr val="accent3"/>
          </a:fillRef>
          <a:effectRef idx="0">
            <a:schemeClr val="accent3"/>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b="1" dirty="0" smtClean="0">
                <a:solidFill>
                  <a:schemeClr val="bg1"/>
                </a:solidFill>
                <a:sym typeface="Helvetica Light"/>
              </a:rPr>
              <a:t>2018</a:t>
            </a:r>
            <a:r>
              <a:rPr lang="zh-CN" altLang="en-US" sz="2800" b="1" dirty="0" smtClean="0">
                <a:solidFill>
                  <a:schemeClr val="bg1"/>
                </a:solidFill>
                <a:sym typeface="Helvetica Light"/>
              </a:rPr>
              <a:t>年</a:t>
            </a:r>
            <a:endParaRPr lang="en-US" altLang="zh-CN" sz="2800" b="1" dirty="0" smtClean="0">
              <a:solidFill>
                <a:schemeClr val="bg1"/>
              </a:solidFill>
              <a:sym typeface="Helvetica Light"/>
            </a:endParaRPr>
          </a:p>
          <a:p>
            <a:pPr marL="0" marR="0" indent="0" algn="ctr" defTabSz="825500" rtl="0" fontAlgn="auto" latinLnBrk="0" hangingPunct="0">
              <a:lnSpc>
                <a:spcPct val="100000"/>
              </a:lnSpc>
              <a:spcBef>
                <a:spcPts val="0"/>
              </a:spcBef>
              <a:spcAft>
                <a:spcPts val="0"/>
              </a:spcAft>
              <a:buClrTx/>
              <a:buSzTx/>
              <a:buFontTx/>
              <a:buNone/>
              <a:tabLst/>
            </a:pPr>
            <a:r>
              <a:rPr lang="en-US" altLang="zh-CN" sz="2800" b="1" dirty="0" smtClean="0">
                <a:solidFill>
                  <a:schemeClr val="bg1"/>
                </a:solidFill>
                <a:sym typeface="Helvetica Light"/>
              </a:rPr>
              <a:t>3</a:t>
            </a:r>
            <a:r>
              <a:rPr lang="zh-CN" altLang="en-US" sz="2800" b="1" dirty="0" smtClean="0">
                <a:solidFill>
                  <a:schemeClr val="bg1"/>
                </a:solidFill>
                <a:sym typeface="Helvetica Light"/>
              </a:rPr>
              <a:t>月</a:t>
            </a:r>
            <a:r>
              <a:rPr lang="en-US" altLang="zh-CN" sz="2800" b="1" dirty="0" smtClean="0">
                <a:solidFill>
                  <a:schemeClr val="bg1"/>
                </a:solidFill>
                <a:sym typeface="Helvetica Light"/>
              </a:rPr>
              <a:t>28</a:t>
            </a:r>
            <a:r>
              <a:rPr lang="zh-CN" altLang="en-US" sz="2800" b="1" dirty="0" smtClean="0">
                <a:solidFill>
                  <a:schemeClr val="bg1"/>
                </a:solidFill>
                <a:sym typeface="Helvetica Light"/>
              </a:rPr>
              <a:t>日前</a:t>
            </a:r>
          </a:p>
        </p:txBody>
      </p:sp>
      <p:sp>
        <p:nvSpPr>
          <p:cNvPr id="6" name="TextBox 5"/>
          <p:cNvSpPr txBox="1"/>
          <p:nvPr/>
        </p:nvSpPr>
        <p:spPr>
          <a:xfrm>
            <a:off x="3686391" y="3699538"/>
            <a:ext cx="2986395"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3200" b="1" dirty="0" smtClean="0">
                <a:solidFill>
                  <a:srgbClr val="000000"/>
                </a:solidFill>
                <a:latin typeface="宋体" pitchFamily="2" charset="-122"/>
                <a:ea typeface="宋体" pitchFamily="2" charset="-122"/>
                <a:sym typeface="Helvetica Light"/>
              </a:rPr>
              <a:t>各区县财政部门</a:t>
            </a:r>
            <a:endParaRPr kumimoji="0" lang="zh-CN" altLang="en-US" sz="32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grpSp>
        <p:nvGrpSpPr>
          <p:cNvPr id="7" name="组合 6"/>
          <p:cNvGrpSpPr/>
          <p:nvPr/>
        </p:nvGrpSpPr>
        <p:grpSpPr>
          <a:xfrm>
            <a:off x="643718" y="2140710"/>
            <a:ext cx="6589595" cy="2638307"/>
            <a:chOff x="602774" y="2140710"/>
            <a:chExt cx="6589595" cy="2638307"/>
          </a:xfrm>
        </p:grpSpPr>
        <p:sp>
          <p:nvSpPr>
            <p:cNvPr id="9" name="矩形 8"/>
            <p:cNvSpPr/>
            <p:nvPr/>
          </p:nvSpPr>
          <p:spPr>
            <a:xfrm>
              <a:off x="602774" y="3400594"/>
              <a:ext cx="6589595" cy="1378423"/>
            </a:xfrm>
            <a:prstGeom prst="rect">
              <a:avLst/>
            </a:prstGeom>
            <a:solidFill>
              <a:schemeClr val="bg1">
                <a:lumMod val="95000"/>
                <a:alpha val="19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10" name="矩形 9"/>
            <p:cNvSpPr/>
            <p:nvPr/>
          </p:nvSpPr>
          <p:spPr>
            <a:xfrm>
              <a:off x="946588" y="3607621"/>
              <a:ext cx="2194668" cy="964367"/>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smtClean="0">
                  <a:solidFill>
                    <a:srgbClr val="FFFFFF"/>
                  </a:solidFill>
                  <a:sym typeface="Helvetica Light"/>
                </a:rPr>
                <a:t>2018</a:t>
              </a:r>
              <a:r>
                <a:rPr lang="zh-CN" altLang="en-US" sz="2800" dirty="0" smtClean="0">
                  <a:solidFill>
                    <a:srgbClr val="FFFFFF"/>
                  </a:solidFill>
                  <a:sym typeface="Helvetica Light"/>
                </a:rPr>
                <a:t>年</a:t>
              </a:r>
              <a:endParaRPr lang="en-US" altLang="zh-CN" sz="2800" dirty="0" smtClean="0">
                <a:solidFill>
                  <a:srgbClr val="FFFFFF"/>
                </a:solidFill>
                <a:sym typeface="Helvetica Light"/>
              </a:endParaRPr>
            </a:p>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sym typeface="Helvetica Light"/>
                </a:rPr>
                <a:t>3</a:t>
              </a:r>
              <a:r>
                <a:rPr lang="zh-CN" altLang="en-US" sz="2800" dirty="0" smtClean="0">
                  <a:solidFill>
                    <a:srgbClr val="FFFFFF"/>
                  </a:solidFill>
                  <a:sym typeface="Helvetica Light"/>
                </a:rPr>
                <a:t>月</a:t>
              </a:r>
              <a:r>
                <a:rPr lang="en-US" altLang="zh-CN" sz="2800" dirty="0" smtClean="0">
                  <a:solidFill>
                    <a:srgbClr val="FFFFFF"/>
                  </a:solidFill>
                  <a:sym typeface="Helvetica Light"/>
                </a:rPr>
                <a:t>30</a:t>
              </a:r>
              <a:r>
                <a:rPr lang="zh-CN" altLang="en-US" sz="2800" dirty="0" smtClean="0">
                  <a:solidFill>
                    <a:srgbClr val="FFFFFF"/>
                  </a:solidFill>
                  <a:sym typeface="Helvetica Light"/>
                </a:rPr>
                <a:t>日前</a:t>
              </a:r>
            </a:p>
          </p:txBody>
        </p:sp>
        <p:sp>
          <p:nvSpPr>
            <p:cNvPr id="11" name="TextBox 10"/>
            <p:cNvSpPr txBox="1"/>
            <p:nvPr/>
          </p:nvSpPr>
          <p:spPr>
            <a:xfrm>
              <a:off x="3582798" y="2140710"/>
              <a:ext cx="3398367"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3200" b="1" dirty="0" smtClean="0">
                  <a:solidFill>
                    <a:srgbClr val="000000"/>
                  </a:solidFill>
                  <a:latin typeface="宋体" pitchFamily="2" charset="-122"/>
                  <a:ea typeface="宋体" pitchFamily="2" charset="-122"/>
                  <a:sym typeface="Helvetica Light"/>
                </a:rPr>
                <a:t>各市直</a:t>
              </a:r>
              <a:r>
                <a:rPr kumimoji="0" lang="zh-CN" altLang="en-US" sz="32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部门、单位</a:t>
              </a:r>
              <a:endParaRPr kumimoji="0" lang="zh-CN" altLang="en-US" sz="32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grpSp>
      <p:grpSp>
        <p:nvGrpSpPr>
          <p:cNvPr id="13" name="组合 12"/>
          <p:cNvGrpSpPr/>
          <p:nvPr/>
        </p:nvGrpSpPr>
        <p:grpSpPr>
          <a:xfrm>
            <a:off x="645991" y="5081570"/>
            <a:ext cx="6653988" cy="1378423"/>
            <a:chOff x="602774" y="3400594"/>
            <a:chExt cx="6589595" cy="1378423"/>
          </a:xfrm>
        </p:grpSpPr>
        <p:sp>
          <p:nvSpPr>
            <p:cNvPr id="14" name="矩形 13"/>
            <p:cNvSpPr/>
            <p:nvPr/>
          </p:nvSpPr>
          <p:spPr>
            <a:xfrm>
              <a:off x="602774" y="3400594"/>
              <a:ext cx="6589595" cy="1378423"/>
            </a:xfrm>
            <a:prstGeom prst="rect">
              <a:avLst/>
            </a:prstGeom>
            <a:solidFill>
              <a:schemeClr val="bg1">
                <a:lumMod val="95000"/>
                <a:alpha val="19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15" name="矩形 14"/>
            <p:cNvSpPr/>
            <p:nvPr/>
          </p:nvSpPr>
          <p:spPr>
            <a:xfrm>
              <a:off x="946588" y="3607621"/>
              <a:ext cx="2194668" cy="964367"/>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smtClean="0">
                  <a:solidFill>
                    <a:srgbClr val="FFFFFF"/>
                  </a:solidFill>
                  <a:sym typeface="Helvetica Light"/>
                </a:rPr>
                <a:t>2018</a:t>
              </a:r>
              <a:r>
                <a:rPr lang="zh-CN" altLang="en-US" sz="2800" dirty="0" smtClean="0">
                  <a:solidFill>
                    <a:srgbClr val="FFFFFF"/>
                  </a:solidFill>
                  <a:sym typeface="Helvetica Light"/>
                </a:rPr>
                <a:t>年</a:t>
              </a:r>
              <a:endParaRPr lang="en-US" altLang="zh-CN" sz="2800" dirty="0" smtClean="0">
                <a:solidFill>
                  <a:srgbClr val="FFFFFF"/>
                </a:solidFill>
                <a:sym typeface="Helvetica Light"/>
              </a:endParaRPr>
            </a:p>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sym typeface="Helvetica Light"/>
                </a:rPr>
                <a:t>4</a:t>
              </a:r>
              <a:r>
                <a:rPr lang="zh-CN" altLang="en-US" sz="2800" dirty="0" smtClean="0">
                  <a:solidFill>
                    <a:srgbClr val="FFFFFF"/>
                  </a:solidFill>
                  <a:sym typeface="Helvetica Light"/>
                </a:rPr>
                <a:t>月</a:t>
              </a:r>
              <a:r>
                <a:rPr lang="en-US" altLang="zh-CN" sz="2800" dirty="0" smtClean="0">
                  <a:solidFill>
                    <a:srgbClr val="FFFFFF"/>
                  </a:solidFill>
                  <a:sym typeface="Helvetica Light"/>
                </a:rPr>
                <a:t>3</a:t>
              </a:r>
              <a:r>
                <a:rPr lang="zh-CN" altLang="en-US" sz="2800" dirty="0" smtClean="0">
                  <a:solidFill>
                    <a:srgbClr val="FFFFFF"/>
                  </a:solidFill>
                  <a:sym typeface="Helvetica Light"/>
                </a:rPr>
                <a:t>日前</a:t>
              </a:r>
            </a:p>
          </p:txBody>
        </p:sp>
        <p:sp>
          <p:nvSpPr>
            <p:cNvPr id="16" name="TextBox 15"/>
            <p:cNvSpPr txBox="1"/>
            <p:nvPr/>
          </p:nvSpPr>
          <p:spPr>
            <a:xfrm>
              <a:off x="3613751" y="3792798"/>
              <a:ext cx="1733539" cy="5950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3200" b="1" dirty="0" smtClean="0">
                  <a:solidFill>
                    <a:srgbClr val="000000"/>
                  </a:solidFill>
                  <a:latin typeface="宋体" pitchFamily="2" charset="-122"/>
                  <a:ea typeface="宋体" pitchFamily="2" charset="-122"/>
                  <a:sym typeface="Helvetica Light"/>
                </a:rPr>
                <a:t>市财政局</a:t>
              </a:r>
              <a:endParaRPr kumimoji="0" lang="zh-CN" altLang="en-US" sz="32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grpSp>
      <p:sp>
        <p:nvSpPr>
          <p:cNvPr id="20" name="右箭头 19"/>
          <p:cNvSpPr/>
          <p:nvPr/>
        </p:nvSpPr>
        <p:spPr>
          <a:xfrm>
            <a:off x="7597624" y="5149239"/>
            <a:ext cx="1244035" cy="1243081"/>
          </a:xfrm>
          <a:prstGeom prst="rightArrow">
            <a:avLst/>
          </a:prstGeom>
          <a:ln/>
        </p:spPr>
        <p:style>
          <a:lnRef idx="1">
            <a:schemeClr val="accent3"/>
          </a:lnRef>
          <a:fillRef idx="2">
            <a:schemeClr val="accent3"/>
          </a:fillRef>
          <a:effectRef idx="1">
            <a:schemeClr val="accent3"/>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3" name="三十二角星 22"/>
          <p:cNvSpPr/>
          <p:nvPr/>
        </p:nvSpPr>
        <p:spPr>
          <a:xfrm>
            <a:off x="318670" y="1826456"/>
            <a:ext cx="928994" cy="508506"/>
          </a:xfrm>
          <a:prstGeom prst="star32">
            <a:avLst/>
          </a:prstGeom>
          <a:ln/>
        </p:spPr>
        <p:style>
          <a:lnRef idx="1">
            <a:schemeClr val="accent1"/>
          </a:lnRef>
          <a:fillRef idx="3">
            <a:schemeClr val="accent1"/>
          </a:fillRef>
          <a:effectRef idx="2">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100" b="1" dirty="0" smtClean="0">
                <a:solidFill>
                  <a:srgbClr val="FF0000"/>
                </a:solidFill>
                <a:sym typeface="Helvetica Light"/>
              </a:rPr>
              <a:t>注意</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25" name="右箭头 24"/>
          <p:cNvSpPr/>
          <p:nvPr/>
        </p:nvSpPr>
        <p:spPr>
          <a:xfrm>
            <a:off x="7490531" y="2541014"/>
            <a:ext cx="1351128" cy="1746238"/>
          </a:xfrm>
          <a:prstGeom prst="rightArrow">
            <a:avLst/>
          </a:prstGeom>
          <a:ln/>
        </p:spPr>
        <p:style>
          <a:lnRef idx="1">
            <a:schemeClr val="accent6"/>
          </a:lnRef>
          <a:fillRef idx="2">
            <a:schemeClr val="accent6"/>
          </a:fillRef>
          <a:effectRef idx="1">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6" name="矩形 25"/>
          <p:cNvSpPr/>
          <p:nvPr/>
        </p:nvSpPr>
        <p:spPr>
          <a:xfrm>
            <a:off x="9397203" y="1966853"/>
            <a:ext cx="2162452" cy="2605135"/>
          </a:xfrm>
          <a:prstGeom prst="rect">
            <a:avLst/>
          </a:prstGeom>
          <a:blipFill rotWithShape="1">
            <a:blip r:embed="rId2" cstate="print"/>
            <a:srcRect/>
            <a:tile tx="0" ty="0" sx="100000" sy="100000" flip="none" algn="tl"/>
          </a:blip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7" name="TextBox 26"/>
          <p:cNvSpPr txBox="1"/>
          <p:nvPr/>
        </p:nvSpPr>
        <p:spPr>
          <a:xfrm>
            <a:off x="9397203" y="2725681"/>
            <a:ext cx="2162452"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3200" b="1" dirty="0" smtClean="0">
                <a:solidFill>
                  <a:schemeClr val="bg1"/>
                </a:solidFill>
                <a:latin typeface="宋体" pitchFamily="2" charset="-122"/>
                <a:ea typeface="宋体" pitchFamily="2" charset="-122"/>
                <a:sym typeface="Helvetica Light"/>
              </a:rPr>
              <a:t>市财政局</a:t>
            </a:r>
            <a:endParaRPr lang="en-US" altLang="zh-CN" sz="3200" b="1" dirty="0" smtClean="0">
              <a:solidFill>
                <a:schemeClr val="bg1"/>
              </a:solidFill>
              <a:latin typeface="宋体" pitchFamily="2" charset="-122"/>
              <a:ea typeface="宋体" pitchFamily="2" charset="-122"/>
              <a:sym typeface="Helvetica Light"/>
            </a:endParaRPr>
          </a:p>
          <a:p>
            <a:pPr marL="0" marR="0" indent="0" algn="ctr" defTabSz="825500" rtl="0" fontAlgn="auto" latinLnBrk="0" hangingPunct="0">
              <a:lnSpc>
                <a:spcPct val="100000"/>
              </a:lnSpc>
              <a:spcBef>
                <a:spcPts val="0"/>
              </a:spcBef>
              <a:spcAft>
                <a:spcPts val="0"/>
              </a:spcAft>
              <a:buClrTx/>
              <a:buSzTx/>
              <a:buFontTx/>
              <a:buNone/>
              <a:tabLst/>
            </a:pPr>
            <a:r>
              <a:rPr kumimoji="0" lang="zh-CN" altLang="en-US" sz="3200" b="1" i="0" u="none" strike="noStrike" cap="none" spc="0" normalizeH="0" baseline="0" dirty="0" smtClean="0">
                <a:ln>
                  <a:noFill/>
                </a:ln>
                <a:solidFill>
                  <a:schemeClr val="bg1"/>
                </a:solidFill>
                <a:effectLst/>
                <a:uFillTx/>
                <a:latin typeface="宋体" pitchFamily="2" charset="-122"/>
                <a:ea typeface="宋体" pitchFamily="2" charset="-122"/>
                <a:sym typeface="Helvetica Light"/>
              </a:rPr>
              <a:t>（会计科）</a:t>
            </a:r>
            <a:endParaRPr kumimoji="0" lang="zh-CN" altLang="en-US" sz="3200" b="1" i="0" u="none" strike="noStrike" cap="none" spc="0" normalizeH="0" baseline="0" dirty="0">
              <a:ln>
                <a:noFill/>
              </a:ln>
              <a:solidFill>
                <a:schemeClr val="bg1"/>
              </a:solidFill>
              <a:effectLst/>
              <a:uFillTx/>
              <a:latin typeface="宋体" pitchFamily="2" charset="-122"/>
              <a:ea typeface="宋体" pitchFamily="2" charset="-122"/>
              <a:sym typeface="Helvetica Light"/>
            </a:endParaRPr>
          </a:p>
        </p:txBody>
      </p:sp>
      <p:sp>
        <p:nvSpPr>
          <p:cNvPr id="28" name="矩形 27"/>
          <p:cNvSpPr/>
          <p:nvPr/>
        </p:nvSpPr>
        <p:spPr>
          <a:xfrm>
            <a:off x="9457900" y="5257149"/>
            <a:ext cx="2101756" cy="1171394"/>
          </a:xfrm>
          <a:prstGeom prst="rect">
            <a:avLst/>
          </a:prstGeom>
          <a:blipFill rotWithShape="1">
            <a:blip r:embed="rId2" cstate="print"/>
            <a:srcRect/>
            <a:tile tx="0" ty="0" sx="100000" sy="100000" flip="none" algn="tl"/>
          </a:blip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9" name="TextBox 28"/>
          <p:cNvSpPr txBox="1"/>
          <p:nvPr/>
        </p:nvSpPr>
        <p:spPr>
          <a:xfrm>
            <a:off x="9397205" y="5257149"/>
            <a:ext cx="2162451"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3200" b="1" dirty="0" smtClean="0">
                <a:solidFill>
                  <a:schemeClr val="bg1"/>
                </a:solidFill>
                <a:latin typeface="宋体" pitchFamily="2" charset="-122"/>
                <a:ea typeface="宋体" pitchFamily="2" charset="-122"/>
                <a:sym typeface="Helvetica Light"/>
              </a:rPr>
              <a:t>省财政厅</a:t>
            </a:r>
            <a:endParaRPr lang="en-US" altLang="zh-CN" sz="3200" b="1" dirty="0" smtClean="0">
              <a:solidFill>
                <a:schemeClr val="bg1"/>
              </a:solidFill>
              <a:latin typeface="宋体" pitchFamily="2" charset="-122"/>
              <a:ea typeface="宋体" pitchFamily="2" charset="-122"/>
              <a:sym typeface="Helvetica Light"/>
            </a:endParaRPr>
          </a:p>
          <a:p>
            <a:pPr marL="0" marR="0" indent="0" algn="ctr" defTabSz="825500" rtl="0" fontAlgn="auto" latinLnBrk="0" hangingPunct="0">
              <a:lnSpc>
                <a:spcPct val="100000"/>
              </a:lnSpc>
              <a:spcBef>
                <a:spcPts val="0"/>
              </a:spcBef>
              <a:spcAft>
                <a:spcPts val="0"/>
              </a:spcAft>
              <a:buClrTx/>
              <a:buSzTx/>
              <a:buFontTx/>
              <a:buNone/>
              <a:tabLst/>
            </a:pPr>
            <a:r>
              <a:rPr kumimoji="0" lang="zh-CN" altLang="en-US" sz="3200" b="1" i="0" u="none" strike="noStrike" cap="none" spc="0" normalizeH="0" baseline="0" dirty="0" smtClean="0">
                <a:ln>
                  <a:noFill/>
                </a:ln>
                <a:solidFill>
                  <a:schemeClr val="bg1"/>
                </a:solidFill>
                <a:effectLst/>
                <a:uFillTx/>
                <a:latin typeface="宋体" pitchFamily="2" charset="-122"/>
                <a:ea typeface="宋体" pitchFamily="2" charset="-122"/>
                <a:sym typeface="Helvetica Light"/>
              </a:rPr>
              <a:t>（会计处）</a:t>
            </a:r>
            <a:endParaRPr kumimoji="0" lang="zh-CN" altLang="en-US" sz="3200" b="1" i="0" u="none" strike="noStrike" cap="none" spc="0" normalizeH="0" baseline="0" dirty="0">
              <a:ln>
                <a:noFill/>
              </a:ln>
              <a:solidFill>
                <a:schemeClr val="bg1"/>
              </a:solidFill>
              <a:effectLst/>
              <a:uFillTx/>
              <a:latin typeface="宋体" pitchFamily="2" charset="-122"/>
              <a:ea typeface="宋体" pitchFamily="2" charset="-122"/>
              <a:sym typeface="Helvetica Light"/>
            </a:endParaRPr>
          </a:p>
        </p:txBody>
      </p:sp>
    </p:spTree>
    <p:extLst>
      <p:ext uri="{BB962C8B-B14F-4D97-AF65-F5344CB8AC3E}">
        <p14:creationId xmlns:p14="http://schemas.microsoft.com/office/powerpoint/2010/main" val="6851587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110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编报要求</a:t>
            </a:r>
          </a:p>
          <a:p>
            <a:pPr eaLnBrk="1" hangingPunct="1"/>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latin typeface="华文中宋" pitchFamily="2" charset="-122"/>
                <a:ea typeface="华文中宋" pitchFamily="2" charset="-122"/>
                <a:sym typeface="Helvetica Light"/>
              </a:rPr>
              <a:t>4</a:t>
            </a:r>
            <a:r>
              <a:rPr lang="zh-CN" altLang="en-US" sz="2800" dirty="0" smtClean="0">
                <a:solidFill>
                  <a:srgbClr val="FFFFFF"/>
                </a:solidFill>
                <a:latin typeface="华文中宋" pitchFamily="2" charset="-122"/>
                <a:ea typeface="华文中宋" pitchFamily="2" charset="-122"/>
                <a:sym typeface="Helvetica Light"/>
              </a:rPr>
              <a:t>、填报软件</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4627" y="2102892"/>
            <a:ext cx="221932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255594" y="4881386"/>
            <a:ext cx="2129051" cy="964367"/>
          </a:xfrm>
          <a:prstGeom prst="rect">
            <a:avLst/>
          </a:prstGeom>
          <a:ln/>
        </p:spPr>
        <p:style>
          <a:lnRef idx="3">
            <a:schemeClr val="lt1"/>
          </a:lnRef>
          <a:fillRef idx="1">
            <a:schemeClr val="accent1"/>
          </a:fillRef>
          <a:effectRef idx="1">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smtClean="0">
                <a:solidFill>
                  <a:srgbClr val="FFFFFF"/>
                </a:solidFill>
                <a:sym typeface="Helvetica Light"/>
              </a:rPr>
              <a:t>2016</a:t>
            </a:r>
            <a:r>
              <a:rPr lang="zh-CN" altLang="en-US" sz="2800" dirty="0" smtClean="0">
                <a:solidFill>
                  <a:srgbClr val="FFFFFF"/>
                </a:solidFill>
                <a:sym typeface="Helvetica Light"/>
              </a:rPr>
              <a:t>年</a:t>
            </a:r>
            <a:endParaRPr lang="en-US" altLang="zh-CN" sz="2800" dirty="0" smtClean="0">
              <a:solidFill>
                <a:srgbClr val="FFFFFF"/>
              </a:solidFill>
              <a:sym typeface="Helvetica Light"/>
            </a:endParaRPr>
          </a:p>
          <a:p>
            <a:pPr marL="0" marR="0" indent="0" algn="ctr" defTabSz="825500" rtl="0" fontAlgn="auto" latinLnBrk="0" hangingPunct="0">
              <a:lnSpc>
                <a:spcPct val="100000"/>
              </a:lnSpc>
              <a:spcBef>
                <a:spcPts val="0"/>
              </a:spcBef>
              <a:spcAft>
                <a:spcPts val="0"/>
              </a:spcAft>
              <a:buClrTx/>
              <a:buSzTx/>
              <a:buFontTx/>
              <a:buNone/>
              <a:tabLst/>
            </a:pPr>
            <a:r>
              <a:rPr lang="zh-CN" altLang="en-US" sz="2800" dirty="0">
                <a:solidFill>
                  <a:srgbClr val="FFFFFF"/>
                </a:solidFill>
                <a:sym typeface="Helvetica Light"/>
              </a:rPr>
              <a:t>网络版</a:t>
            </a:r>
            <a:endParaRPr lang="zh-CN" altLang="en-US" sz="2800" dirty="0" smtClean="0">
              <a:solidFill>
                <a:srgbClr val="FFFFFF"/>
              </a:solidFill>
              <a:sym typeface="Helvetica Light"/>
            </a:endParaRPr>
          </a:p>
        </p:txBody>
      </p:sp>
      <p:sp>
        <p:nvSpPr>
          <p:cNvPr id="22" name="矩形 21"/>
          <p:cNvSpPr/>
          <p:nvPr/>
        </p:nvSpPr>
        <p:spPr>
          <a:xfrm>
            <a:off x="6716979" y="4881386"/>
            <a:ext cx="2129051" cy="964367"/>
          </a:xfrm>
          <a:prstGeom prst="rect">
            <a:avLst/>
          </a:prstGeom>
          <a:ln/>
        </p:spPr>
        <p:style>
          <a:lnRef idx="3">
            <a:schemeClr val="lt1"/>
          </a:lnRef>
          <a:fillRef idx="1">
            <a:schemeClr val="accent1"/>
          </a:fillRef>
          <a:effectRef idx="1">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smtClean="0">
                <a:solidFill>
                  <a:srgbClr val="FFFFFF"/>
                </a:solidFill>
                <a:sym typeface="Helvetica Light"/>
              </a:rPr>
              <a:t>2017</a:t>
            </a:r>
            <a:r>
              <a:rPr lang="zh-CN" altLang="en-US" sz="2800" dirty="0" smtClean="0">
                <a:solidFill>
                  <a:srgbClr val="FFFFFF"/>
                </a:solidFill>
                <a:sym typeface="Helvetica Light"/>
              </a:rPr>
              <a:t>年</a:t>
            </a:r>
            <a:endParaRPr lang="en-US" altLang="zh-CN" sz="2800" dirty="0" smtClean="0">
              <a:solidFill>
                <a:srgbClr val="FFFFFF"/>
              </a:solidFill>
              <a:sym typeface="Helvetica Light"/>
            </a:endParaRPr>
          </a:p>
          <a:p>
            <a:pPr marL="0" marR="0" indent="0" algn="ctr" defTabSz="825500" rtl="0" fontAlgn="auto" latinLnBrk="0" hangingPunct="0">
              <a:lnSpc>
                <a:spcPct val="100000"/>
              </a:lnSpc>
              <a:spcBef>
                <a:spcPts val="0"/>
              </a:spcBef>
              <a:spcAft>
                <a:spcPts val="0"/>
              </a:spcAft>
              <a:buClrTx/>
              <a:buSzTx/>
              <a:buFontTx/>
              <a:buNone/>
              <a:tabLst/>
            </a:pPr>
            <a:r>
              <a:rPr lang="zh-CN" altLang="en-US" sz="2800" dirty="0" smtClean="0">
                <a:solidFill>
                  <a:srgbClr val="FFFFFF"/>
                </a:solidFill>
                <a:sym typeface="Helvetica Light"/>
              </a:rPr>
              <a:t>单机版</a:t>
            </a:r>
          </a:p>
        </p:txBody>
      </p:sp>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742" y="1970752"/>
            <a:ext cx="1668794" cy="2397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下箭头 5"/>
          <p:cNvSpPr/>
          <p:nvPr/>
        </p:nvSpPr>
        <p:spPr>
          <a:xfrm rot="16200000">
            <a:off x="4196116" y="2376411"/>
            <a:ext cx="1976653" cy="2464561"/>
          </a:xfrm>
          <a:prstGeom prst="downArrow">
            <a:avLst/>
          </a:prstGeom>
          <a:ln>
            <a:noFill/>
          </a:ln>
        </p:spPr>
        <p:style>
          <a:lnRef idx="3">
            <a:schemeClr val="lt1"/>
          </a:lnRef>
          <a:fillRef idx="1">
            <a:schemeClr val="accent6"/>
          </a:fillRef>
          <a:effectRef idx="1">
            <a:schemeClr val="accent6"/>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7" name="TextBox 6"/>
          <p:cNvSpPr txBox="1"/>
          <p:nvPr/>
        </p:nvSpPr>
        <p:spPr>
          <a:xfrm>
            <a:off x="8750196" y="2451547"/>
            <a:ext cx="3449662" cy="7181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zh-CN" altLang="en-US" sz="2000" b="1" i="0" u="none" strike="noStrike" cap="none" spc="0" normalizeH="0" baseline="0" dirty="0" smtClean="0">
                <a:ln>
                  <a:noFill/>
                </a:ln>
                <a:solidFill>
                  <a:srgbClr val="000000"/>
                </a:solidFill>
                <a:effectLst/>
                <a:uFillTx/>
                <a:sym typeface="Helvetica Light"/>
              </a:rPr>
              <a:t>操作系统要求：</a:t>
            </a:r>
            <a:endParaRPr kumimoji="0" lang="en-US" altLang="zh-CN" sz="2000" b="1" i="0" u="none" strike="noStrike" cap="none" spc="0" normalizeH="0" baseline="0" dirty="0" smtClean="0">
              <a:ln>
                <a:noFill/>
              </a:ln>
              <a:solidFill>
                <a:srgbClr val="000000"/>
              </a:solidFill>
              <a:effectLst/>
              <a:uFillTx/>
              <a:sym typeface="Helvetica Light"/>
            </a:endParaRPr>
          </a:p>
          <a:p>
            <a:pPr marL="0" marR="0" indent="0" defTabSz="825500" rtl="0" fontAlgn="auto" latinLnBrk="0" hangingPunct="0">
              <a:lnSpc>
                <a:spcPct val="100000"/>
              </a:lnSpc>
              <a:spcBef>
                <a:spcPts val="0"/>
              </a:spcBef>
              <a:spcAft>
                <a:spcPts val="0"/>
              </a:spcAft>
              <a:buClrTx/>
              <a:buSzTx/>
              <a:buFontTx/>
              <a:buNone/>
              <a:tabLst/>
            </a:pPr>
            <a:r>
              <a:rPr lang="en-US" altLang="zh-CN" sz="2000" dirty="0">
                <a:solidFill>
                  <a:srgbClr val="000000"/>
                </a:solidFill>
                <a:sym typeface="Helvetica Light"/>
              </a:rPr>
              <a:t> </a:t>
            </a:r>
            <a:r>
              <a:rPr lang="en-US" altLang="zh-CN" sz="2000" b="1" dirty="0" smtClean="0">
                <a:solidFill>
                  <a:srgbClr val="FF0000"/>
                </a:solidFill>
              </a:rPr>
              <a:t> Win7</a:t>
            </a:r>
            <a:r>
              <a:rPr lang="zh-CN" altLang="en-US" sz="2000" b="1" dirty="0" smtClean="0">
                <a:solidFill>
                  <a:srgbClr val="FF0000"/>
                </a:solidFill>
              </a:rPr>
              <a:t>及</a:t>
            </a:r>
            <a:r>
              <a:rPr lang="zh-CN" altLang="zh-CN" sz="2000" b="1" dirty="0" smtClean="0">
                <a:solidFill>
                  <a:srgbClr val="FF0000"/>
                </a:solidFill>
              </a:rPr>
              <a:t>以上</a:t>
            </a:r>
            <a:r>
              <a:rPr lang="zh-CN" altLang="zh-CN" sz="2000" dirty="0" smtClean="0"/>
              <a:t>版本操作系统</a:t>
            </a:r>
            <a:r>
              <a:rPr lang="zh-CN" altLang="en-US" sz="2000" dirty="0" smtClean="0"/>
              <a:t>。</a:t>
            </a:r>
            <a:endParaRPr kumimoji="0" lang="zh-CN" altLang="en-US" sz="2000" b="0" i="0" u="none" strike="noStrike" cap="none" spc="0" normalizeH="0" baseline="0" dirty="0">
              <a:ln>
                <a:noFill/>
              </a:ln>
              <a:solidFill>
                <a:srgbClr val="000000"/>
              </a:solidFill>
              <a:effectLst/>
              <a:uFillTx/>
              <a:sym typeface="Helvetica Light"/>
            </a:endParaRPr>
          </a:p>
        </p:txBody>
      </p:sp>
      <p:sp>
        <p:nvSpPr>
          <p:cNvPr id="3" name="TextBox 2"/>
          <p:cNvSpPr txBox="1"/>
          <p:nvPr/>
        </p:nvSpPr>
        <p:spPr>
          <a:xfrm rot="348820">
            <a:off x="9360525" y="1295739"/>
            <a:ext cx="1744067" cy="595035"/>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3200" b="0" i="0" u="none" strike="noStrike" cap="none" spc="0" normalizeH="0" baseline="0" dirty="0" smtClean="0">
                <a:ln>
                  <a:noFill/>
                </a:ln>
                <a:solidFill>
                  <a:srgbClr val="FF0000"/>
                </a:solidFill>
                <a:effectLst/>
                <a:uFillTx/>
                <a:latin typeface="+mn-lt"/>
                <a:ea typeface="+mn-ea"/>
                <a:cs typeface="+mn-cs"/>
                <a:sym typeface="Helvetica Light"/>
              </a:rPr>
              <a:t>方式变化</a:t>
            </a:r>
            <a:endParaRPr kumimoji="0" lang="zh-CN" altLang="en-US" sz="3200" b="0" i="0" u="none" strike="noStrike" cap="none" spc="0" normalizeH="0" baseline="0" dirty="0">
              <a:ln>
                <a:noFill/>
              </a:ln>
              <a:solidFill>
                <a:srgbClr val="FF0000"/>
              </a:solidFill>
              <a:effectLst/>
              <a:uFillTx/>
              <a:latin typeface="+mn-lt"/>
              <a:ea typeface="+mn-ea"/>
              <a:cs typeface="+mn-cs"/>
              <a:sym typeface="Helvetica Light"/>
            </a:endParaRPr>
          </a:p>
        </p:txBody>
      </p:sp>
    </p:spTree>
    <p:extLst>
      <p:ext uri="{BB962C8B-B14F-4D97-AF65-F5344CB8AC3E}">
        <p14:creationId xmlns:p14="http://schemas.microsoft.com/office/powerpoint/2010/main" val="3577289099"/>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编报要求</a:t>
            </a: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latin typeface="华文中宋" pitchFamily="2" charset="-122"/>
                <a:ea typeface="华文中宋" pitchFamily="2" charset="-122"/>
                <a:sym typeface="Helvetica Light"/>
              </a:rPr>
              <a:t>4</a:t>
            </a:r>
            <a:r>
              <a:rPr lang="zh-CN" altLang="en-US" sz="2800" dirty="0" smtClean="0">
                <a:solidFill>
                  <a:srgbClr val="FFFFFF"/>
                </a:solidFill>
                <a:latin typeface="华文中宋" pitchFamily="2" charset="-122"/>
                <a:ea typeface="华文中宋" pitchFamily="2" charset="-122"/>
                <a:sym typeface="Helvetica Light"/>
              </a:rPr>
              <a:t>、填报软件</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3" name="TextBox 2"/>
          <p:cNvSpPr txBox="1"/>
          <p:nvPr/>
        </p:nvSpPr>
        <p:spPr>
          <a:xfrm>
            <a:off x="398405" y="1690973"/>
            <a:ext cx="5674847"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50000"/>
              </a:lnSpc>
              <a:spcBef>
                <a:spcPts val="0"/>
              </a:spcBef>
              <a:spcAft>
                <a:spcPts val="0"/>
              </a:spcAft>
              <a:buClrTx/>
              <a:buSzTx/>
              <a:buFontTx/>
              <a:buNone/>
              <a:tabLst/>
            </a:pPr>
            <a:r>
              <a:rPr lang="en-US" altLang="zh-CN" sz="2400" dirty="0" smtClean="0">
                <a:solidFill>
                  <a:srgbClr val="000000"/>
                </a:solidFill>
                <a:latin typeface="华文中宋" pitchFamily="2" charset="-122"/>
                <a:ea typeface="华文中宋" pitchFamily="2" charset="-122"/>
                <a:sym typeface="Helvetica Light"/>
              </a:rPr>
              <a:t>1</a:t>
            </a:r>
            <a:r>
              <a:rPr lang="zh-CN" altLang="en-US" sz="2400" dirty="0" smtClean="0">
                <a:solidFill>
                  <a:srgbClr val="000000"/>
                </a:solidFill>
                <a:latin typeface="华文中宋" pitchFamily="2" charset="-122"/>
                <a:ea typeface="华文中宋" pitchFamily="2" charset="-122"/>
                <a:sym typeface="Helvetica Light"/>
              </a:rPr>
              <a:t>）</a:t>
            </a:r>
            <a:r>
              <a:rPr kumimoji="0" lang="zh-CN" altLang="en-US" sz="2400" b="0" i="0" u="none" strike="noStrike" cap="none" spc="0" normalizeH="0" baseline="0" dirty="0" smtClean="0">
                <a:ln>
                  <a:noFill/>
                </a:ln>
                <a:solidFill>
                  <a:srgbClr val="000000"/>
                </a:solidFill>
                <a:effectLst/>
                <a:uFillTx/>
                <a:latin typeface="华文中宋" pitchFamily="2" charset="-122"/>
                <a:ea typeface="华文中宋" pitchFamily="2" charset="-122"/>
                <a:sym typeface="Helvetica Light"/>
              </a:rPr>
              <a:t>表与表之间的填报的数据设有逻辑关系，只有在审核、运算无误后，报告才能正常自动生成。相对</a:t>
            </a:r>
            <a:r>
              <a:rPr kumimoji="0" lang="en-US" altLang="zh-CN" sz="2400" b="0" i="0" u="none" strike="noStrike" cap="none" spc="0" normalizeH="0" baseline="0" dirty="0" smtClean="0">
                <a:ln>
                  <a:noFill/>
                </a:ln>
                <a:solidFill>
                  <a:srgbClr val="000000"/>
                </a:solidFill>
                <a:effectLst/>
                <a:uFillTx/>
                <a:latin typeface="华文中宋" pitchFamily="2" charset="-122"/>
                <a:ea typeface="华文中宋" pitchFamily="2" charset="-122"/>
                <a:sym typeface="Helvetica Light"/>
              </a:rPr>
              <a:t>2016</a:t>
            </a:r>
            <a:r>
              <a:rPr kumimoji="0" lang="zh-CN" altLang="en-US" sz="2400" b="0" i="0" u="none" strike="noStrike" cap="none" spc="0" normalizeH="0" baseline="0" dirty="0" smtClean="0">
                <a:ln>
                  <a:noFill/>
                </a:ln>
                <a:solidFill>
                  <a:srgbClr val="000000"/>
                </a:solidFill>
                <a:effectLst/>
                <a:uFillTx/>
                <a:latin typeface="华文中宋" pitchFamily="2" charset="-122"/>
                <a:ea typeface="华文中宋" pitchFamily="2" charset="-122"/>
                <a:sym typeface="Helvetica Light"/>
              </a:rPr>
              <a:t>年填报要求有所提高。</a:t>
            </a:r>
            <a:endParaRPr kumimoji="0" lang="en-US" altLang="zh-CN" sz="2400" b="0" i="0" u="none" strike="noStrike" cap="none" spc="0" normalizeH="0" baseline="0" dirty="0" smtClean="0">
              <a:ln>
                <a:noFill/>
              </a:ln>
              <a:solidFill>
                <a:srgbClr val="000000"/>
              </a:solidFill>
              <a:effectLst/>
              <a:uFillTx/>
              <a:latin typeface="华文中宋" pitchFamily="2" charset="-122"/>
              <a:ea typeface="华文中宋" pitchFamily="2" charset="-122"/>
              <a:sym typeface="Helvetica Light"/>
            </a:endParaRP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73252" y="1123039"/>
            <a:ext cx="5763336" cy="541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rot="348820">
            <a:off x="4624754" y="1163400"/>
            <a:ext cx="1744068" cy="595035"/>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3200" dirty="0" smtClean="0">
                <a:solidFill>
                  <a:srgbClr val="FF0000"/>
                </a:solidFill>
                <a:sym typeface="Helvetica Light"/>
              </a:rPr>
              <a:t>难度增大</a:t>
            </a:r>
            <a:endParaRPr kumimoji="0" lang="zh-CN" altLang="en-US" sz="3200" b="0" i="0" u="none" strike="noStrike" cap="none" spc="0" normalizeH="0" baseline="0" dirty="0">
              <a:ln>
                <a:noFill/>
              </a:ln>
              <a:solidFill>
                <a:srgbClr val="FF0000"/>
              </a:solidFill>
              <a:effectLst/>
              <a:uFillTx/>
              <a:latin typeface="+mn-lt"/>
              <a:ea typeface="+mn-ea"/>
              <a:cs typeface="+mn-cs"/>
              <a:sym typeface="Helvetica Light"/>
            </a:endParaRPr>
          </a:p>
        </p:txBody>
      </p:sp>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3992" y="1977576"/>
            <a:ext cx="5759686" cy="4791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398403" y="4222929"/>
            <a:ext cx="5674847" cy="1754326"/>
          </a:xfrm>
          <a:prstGeom prst="rect">
            <a:avLst/>
          </a:prstGeom>
        </p:spPr>
        <p:txBody>
          <a:bodyPr wrap="square">
            <a:spAutoFit/>
          </a:bodyPr>
          <a:lstStyle/>
          <a:p>
            <a:pPr defTabSz="825500" hangingPunct="0">
              <a:lnSpc>
                <a:spcPct val="150000"/>
              </a:lnSpc>
            </a:pPr>
            <a:r>
              <a:rPr lang="en-US" altLang="zh-CN" sz="2400" dirty="0">
                <a:solidFill>
                  <a:srgbClr val="000000"/>
                </a:solidFill>
                <a:latin typeface="华文中宋" pitchFamily="2" charset="-122"/>
                <a:ea typeface="华文中宋" pitchFamily="2" charset="-122"/>
                <a:sym typeface="Helvetica Light"/>
              </a:rPr>
              <a:t>2</a:t>
            </a:r>
            <a:r>
              <a:rPr lang="zh-CN" altLang="en-US" sz="2400" dirty="0">
                <a:solidFill>
                  <a:srgbClr val="000000"/>
                </a:solidFill>
                <a:latin typeface="华文中宋" pitchFamily="2" charset="-122"/>
                <a:ea typeface="华文中宋" pitchFamily="2" charset="-122"/>
                <a:sym typeface="Helvetica Light"/>
              </a:rPr>
              <a:t>）关键指标要求上传</a:t>
            </a:r>
            <a:r>
              <a:rPr lang="zh-CN" altLang="en-US" sz="2400" b="1" dirty="0">
                <a:solidFill>
                  <a:srgbClr val="FF0000"/>
                </a:solidFill>
                <a:latin typeface="华文中宋" pitchFamily="2" charset="-122"/>
                <a:ea typeface="华文中宋" pitchFamily="2" charset="-122"/>
                <a:sym typeface="Helvetica Light"/>
              </a:rPr>
              <a:t>“佐证”</a:t>
            </a:r>
            <a:r>
              <a:rPr lang="zh-CN" altLang="en-US" sz="2400" b="1" dirty="0" smtClean="0">
                <a:solidFill>
                  <a:srgbClr val="FF0000"/>
                </a:solidFill>
                <a:latin typeface="华文中宋" pitchFamily="2" charset="-122"/>
                <a:ea typeface="华文中宋" pitchFamily="2" charset="-122"/>
                <a:sym typeface="Helvetica Light"/>
              </a:rPr>
              <a:t>材料</a:t>
            </a:r>
            <a:r>
              <a:rPr lang="zh-CN" altLang="en-US" sz="2400" dirty="0" smtClean="0">
                <a:solidFill>
                  <a:srgbClr val="000000"/>
                </a:solidFill>
                <a:latin typeface="华文中宋" pitchFamily="2" charset="-122"/>
                <a:ea typeface="华文中宋" pitchFamily="2" charset="-122"/>
                <a:sym typeface="Helvetica Light"/>
              </a:rPr>
              <a:t>，附件较多</a:t>
            </a:r>
            <a:r>
              <a:rPr lang="en-US" altLang="zh-CN" sz="2400" dirty="0" smtClean="0">
                <a:solidFill>
                  <a:srgbClr val="000000"/>
                </a:solidFill>
                <a:latin typeface="华文中宋" pitchFamily="2" charset="-122"/>
                <a:ea typeface="华文中宋" pitchFamily="2" charset="-122"/>
                <a:sym typeface="Helvetica Light"/>
              </a:rPr>
              <a:t>,</a:t>
            </a:r>
            <a:r>
              <a:rPr lang="zh-CN" altLang="en-US" sz="2400" dirty="0">
                <a:solidFill>
                  <a:srgbClr val="000000"/>
                </a:solidFill>
                <a:latin typeface="华文中宋" pitchFamily="2" charset="-122"/>
                <a:ea typeface="华文中宋" pitchFamily="2" charset="-122"/>
                <a:sym typeface="Helvetica Light"/>
              </a:rPr>
              <a:t>佐证材料的收集及质量审核工作难度增加。</a:t>
            </a:r>
            <a:r>
              <a:rPr lang="zh-CN" altLang="en-US" sz="2400" dirty="0" smtClean="0">
                <a:solidFill>
                  <a:srgbClr val="000000"/>
                </a:solidFill>
                <a:latin typeface="华文中宋" pitchFamily="2" charset="-122"/>
                <a:ea typeface="华文中宋" pitchFamily="2" charset="-122"/>
                <a:sym typeface="Helvetica Light"/>
              </a:rPr>
              <a:t>（每个附件</a:t>
            </a:r>
            <a:r>
              <a:rPr lang="zh-CN" altLang="en-US" sz="2400" dirty="0">
                <a:solidFill>
                  <a:srgbClr val="FF0000"/>
                </a:solidFill>
                <a:latin typeface="华文中宋" pitchFamily="2" charset="-122"/>
                <a:ea typeface="华文中宋" pitchFamily="2" charset="-122"/>
                <a:sym typeface="Helvetica Light"/>
              </a:rPr>
              <a:t>不大于</a:t>
            </a:r>
            <a:r>
              <a:rPr lang="en-US" altLang="zh-CN" sz="2400" dirty="0">
                <a:solidFill>
                  <a:srgbClr val="FF0000"/>
                </a:solidFill>
                <a:latin typeface="华文中宋" pitchFamily="2" charset="-122"/>
                <a:ea typeface="华文中宋" pitchFamily="2" charset="-122"/>
                <a:sym typeface="Helvetica Light"/>
              </a:rPr>
              <a:t>30M</a:t>
            </a:r>
            <a:r>
              <a:rPr lang="zh-CN" altLang="en-US" sz="2400" dirty="0">
                <a:solidFill>
                  <a:srgbClr val="000000"/>
                </a:solidFill>
                <a:latin typeface="华文中宋" pitchFamily="2" charset="-122"/>
                <a:ea typeface="华文中宋" pitchFamily="2" charset="-122"/>
                <a:sym typeface="Helvetica Light"/>
              </a:rPr>
              <a:t>）</a:t>
            </a:r>
          </a:p>
        </p:txBody>
      </p:sp>
    </p:spTree>
    <p:extLst>
      <p:ext uri="{BB962C8B-B14F-4D97-AF65-F5344CB8AC3E}">
        <p14:creationId xmlns:p14="http://schemas.microsoft.com/office/powerpoint/2010/main" val="24187851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10243"/>
                                        </p:tgtEl>
                                        <p:attrNameLst>
                                          <p:attrName>style.visibility</p:attrName>
                                        </p:attrNameLst>
                                      </p:cBhvr>
                                      <p:to>
                                        <p:strVal val="visible"/>
                                      </p:to>
                                    </p:set>
                                    <p:anim calcmode="lin" valueType="num">
                                      <p:cBhvr additive="base">
                                        <p:cTn id="12" dur="1250" fill="hold"/>
                                        <p:tgtEl>
                                          <p:spTgt spid="10243"/>
                                        </p:tgtEl>
                                        <p:attrNameLst>
                                          <p:attrName>ppt_x</p:attrName>
                                        </p:attrNameLst>
                                      </p:cBhvr>
                                      <p:tavLst>
                                        <p:tav tm="0">
                                          <p:val>
                                            <p:strVal val="#ppt_x"/>
                                          </p:val>
                                        </p:tav>
                                        <p:tav tm="100000">
                                          <p:val>
                                            <p:strVal val="#ppt_x"/>
                                          </p:val>
                                        </p:tav>
                                      </p:tavLst>
                                    </p:anim>
                                    <p:anim calcmode="lin" valueType="num">
                                      <p:cBhvr additive="base">
                                        <p:cTn id="13" dur="125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sldNum" sz="quarter" idx="2"/>
          </p:nvPr>
        </p:nvSpPr>
        <p:spPr>
          <a:xfrm>
            <a:off x="5999049" y="6540500"/>
            <a:ext cx="187552" cy="287258"/>
          </a:xfrm>
          <a:prstGeom prst="rect">
            <a:avLst/>
          </a:prstGeom>
          <a:extLst>
            <a:ext uri="{C572A759-6A51-4108-AA02-DFA0A04FC94B}">
              <ma14:wrappingTextBoxFlag xmlns="" xmlns:ma14="http://schemas.microsoft.com/office/mac/drawingml/2011/main" val="1"/>
            </a:ext>
          </a:extLst>
        </p:spPr>
        <p:txBody>
          <a:bodyPr/>
          <a:lstStyle/>
          <a:p>
            <a:pPr algn="ctr" defTabSz="412750" hangingPunct="0"/>
            <a:fld id="{86CB4B4D-7CA3-9044-876B-883B54F8677D}" type="slidenum">
              <a:rPr kern="0">
                <a:solidFill>
                  <a:srgbClr val="00882B">
                    <a:hueOff val="-554920"/>
                    <a:satOff val="-21482"/>
                    <a:lumOff val="-6228"/>
                  </a:srgbClr>
                </a:solidFill>
              </a:rPr>
              <a:pPr algn="ctr" defTabSz="412750" hangingPunct="0"/>
              <a:t>2</a:t>
            </a:fld>
            <a:endParaRPr kern="0" dirty="0">
              <a:solidFill>
                <a:srgbClr val="00882B">
                  <a:hueOff val="-554920"/>
                  <a:satOff val="-21482"/>
                  <a:lumOff val="-6228"/>
                </a:srgbClr>
              </a:solidFill>
            </a:endParaRPr>
          </a:p>
        </p:txBody>
      </p:sp>
      <p:sp>
        <p:nvSpPr>
          <p:cNvPr id="7" name="六边形 6"/>
          <p:cNvSpPr/>
          <p:nvPr/>
        </p:nvSpPr>
        <p:spPr>
          <a:xfrm>
            <a:off x="4151784" y="1143335"/>
            <a:ext cx="7100675" cy="1008112"/>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5031041" y="1241778"/>
            <a:ext cx="6085941" cy="81122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FF"/>
              </a:solidFill>
            </a:endParaRPr>
          </a:p>
        </p:txBody>
      </p:sp>
      <p:sp>
        <p:nvSpPr>
          <p:cNvPr id="9" name="六边形 8"/>
          <p:cNvSpPr/>
          <p:nvPr/>
        </p:nvSpPr>
        <p:spPr>
          <a:xfrm>
            <a:off x="4151784" y="2513279"/>
            <a:ext cx="7100675" cy="1008112"/>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5031041" y="2611722"/>
            <a:ext cx="6085941" cy="81122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4151784" y="3879639"/>
            <a:ext cx="7100675" cy="1008112"/>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5031041" y="3978082"/>
            <a:ext cx="6085941" cy="81122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FF"/>
              </a:solidFill>
            </a:endParaRPr>
          </a:p>
        </p:txBody>
      </p:sp>
      <p:sp>
        <p:nvSpPr>
          <p:cNvPr id="13" name="六边形 12"/>
          <p:cNvSpPr/>
          <p:nvPr/>
        </p:nvSpPr>
        <p:spPr>
          <a:xfrm>
            <a:off x="4151784" y="5247791"/>
            <a:ext cx="7100675" cy="1008112"/>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031041" y="5346234"/>
            <a:ext cx="6085941" cy="81122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Rectangle 7"/>
          <p:cNvSpPr>
            <a:spLocks noChangeArrowheads="1"/>
          </p:cNvSpPr>
          <p:nvPr/>
        </p:nvSpPr>
        <p:spPr bwMode="auto">
          <a:xfrm>
            <a:off x="5819699" y="1324225"/>
            <a:ext cx="5297283" cy="646331"/>
          </a:xfrm>
          <a:prstGeom prst="rect">
            <a:avLst/>
          </a:prstGeom>
          <a:noFill/>
          <a:ln w="9525">
            <a:noFill/>
            <a:miter lim="800000"/>
          </a:ln>
        </p:spPr>
        <p:txBody>
          <a:bodyPr wrap="square">
            <a:spAutoFit/>
          </a:bodyPr>
          <a:lstStyle/>
          <a:p>
            <a:pPr defTabSz="1218565">
              <a:spcBef>
                <a:spcPts val="0"/>
              </a:spcBef>
              <a:spcAft>
                <a:spcPts val="0"/>
              </a:spcAft>
              <a:defRPr/>
            </a:pPr>
            <a:r>
              <a:rPr lang="zh-CN" altLang="en-US" sz="3600" b="1" kern="0" dirty="0" smtClean="0">
                <a:solidFill>
                  <a:srgbClr val="009999"/>
                </a:solidFill>
                <a:latin typeface="Arial"/>
                <a:ea typeface="微软雅黑"/>
              </a:rPr>
              <a:t>内控报告管理及编报要求</a:t>
            </a:r>
            <a:endParaRPr lang="zh-CN" altLang="en-US" sz="3600" b="1" kern="0" dirty="0">
              <a:solidFill>
                <a:srgbClr val="009999"/>
              </a:solidFill>
              <a:latin typeface="Arial"/>
              <a:ea typeface="微软雅黑"/>
            </a:endParaRPr>
          </a:p>
        </p:txBody>
      </p:sp>
      <p:sp>
        <p:nvSpPr>
          <p:cNvPr id="16" name="Rectangle 7"/>
          <p:cNvSpPr>
            <a:spLocks noChangeArrowheads="1"/>
          </p:cNvSpPr>
          <p:nvPr/>
        </p:nvSpPr>
        <p:spPr bwMode="auto">
          <a:xfrm>
            <a:off x="5819700" y="2680465"/>
            <a:ext cx="4898066" cy="646331"/>
          </a:xfrm>
          <a:prstGeom prst="rect">
            <a:avLst/>
          </a:prstGeom>
          <a:noFill/>
          <a:ln w="9525">
            <a:noFill/>
            <a:miter lim="800000"/>
          </a:ln>
        </p:spPr>
        <p:txBody>
          <a:bodyPr wrap="square">
            <a:spAutoFit/>
          </a:bodyPr>
          <a:lstStyle/>
          <a:p>
            <a:pPr defTabSz="1218565">
              <a:spcBef>
                <a:spcPts val="0"/>
              </a:spcBef>
              <a:spcAft>
                <a:spcPts val="0"/>
              </a:spcAft>
              <a:defRPr/>
            </a:pPr>
            <a:r>
              <a:rPr lang="zh-CN" altLang="en-US" sz="3600" b="1" kern="0" dirty="0" smtClean="0">
                <a:solidFill>
                  <a:schemeClr val="accent3"/>
                </a:solidFill>
                <a:latin typeface="Arial"/>
                <a:ea typeface="微软雅黑"/>
              </a:rPr>
              <a:t>内控报告内容</a:t>
            </a:r>
            <a:r>
              <a:rPr lang="zh-CN" altLang="en-US" sz="3600" b="1" kern="0" dirty="0">
                <a:solidFill>
                  <a:schemeClr val="accent3"/>
                </a:solidFill>
                <a:latin typeface="Arial"/>
                <a:ea typeface="微软雅黑"/>
              </a:rPr>
              <a:t>填报</a:t>
            </a:r>
            <a:r>
              <a:rPr lang="zh-CN" altLang="en-US" sz="3600" b="1" kern="0" dirty="0" smtClean="0">
                <a:solidFill>
                  <a:schemeClr val="accent3"/>
                </a:solidFill>
                <a:latin typeface="Arial"/>
                <a:ea typeface="微软雅黑"/>
              </a:rPr>
              <a:t>说明</a:t>
            </a:r>
            <a:endParaRPr lang="zh-CN" altLang="en-US" sz="3600" b="1" kern="0" dirty="0">
              <a:solidFill>
                <a:schemeClr val="accent3"/>
              </a:solidFill>
              <a:latin typeface="Arial"/>
              <a:ea typeface="微软雅黑"/>
            </a:endParaRPr>
          </a:p>
        </p:txBody>
      </p:sp>
      <p:sp>
        <p:nvSpPr>
          <p:cNvPr id="17" name="Rectangle 7"/>
          <p:cNvSpPr>
            <a:spLocks noChangeArrowheads="1"/>
          </p:cNvSpPr>
          <p:nvPr/>
        </p:nvSpPr>
        <p:spPr bwMode="auto">
          <a:xfrm>
            <a:off x="5853199" y="4060529"/>
            <a:ext cx="4940435" cy="646331"/>
          </a:xfrm>
          <a:prstGeom prst="rect">
            <a:avLst/>
          </a:prstGeom>
          <a:noFill/>
          <a:ln w="9525">
            <a:noFill/>
            <a:miter lim="800000"/>
          </a:ln>
        </p:spPr>
        <p:txBody>
          <a:bodyPr wrap="square">
            <a:spAutoFit/>
          </a:bodyPr>
          <a:lstStyle/>
          <a:p>
            <a:pPr defTabSz="1218565">
              <a:spcBef>
                <a:spcPts val="0"/>
              </a:spcBef>
              <a:spcAft>
                <a:spcPts val="0"/>
              </a:spcAft>
              <a:defRPr/>
            </a:pPr>
            <a:r>
              <a:rPr lang="zh-CN" altLang="en-US" sz="3600" b="1" kern="0" dirty="0" smtClean="0">
                <a:solidFill>
                  <a:schemeClr val="accent4"/>
                </a:solidFill>
                <a:latin typeface="Arial"/>
                <a:ea typeface="微软雅黑"/>
              </a:rPr>
              <a:t>内控</a:t>
            </a:r>
            <a:r>
              <a:rPr lang="zh-CN" altLang="en-US" sz="3600" b="1" kern="0" dirty="0">
                <a:solidFill>
                  <a:schemeClr val="accent4"/>
                </a:solidFill>
                <a:latin typeface="Arial"/>
                <a:ea typeface="微软雅黑"/>
              </a:rPr>
              <a:t>报告</a:t>
            </a:r>
            <a:r>
              <a:rPr lang="zh-CN" altLang="en-US" sz="3600" b="1" kern="0" dirty="0" smtClean="0">
                <a:solidFill>
                  <a:schemeClr val="accent4"/>
                </a:solidFill>
                <a:latin typeface="Arial"/>
                <a:ea typeface="微软雅黑"/>
              </a:rPr>
              <a:t>填报软件</a:t>
            </a:r>
            <a:r>
              <a:rPr lang="zh-CN" altLang="en-US" sz="3600" b="1" kern="0" dirty="0">
                <a:solidFill>
                  <a:schemeClr val="accent4"/>
                </a:solidFill>
                <a:latin typeface="Arial"/>
                <a:ea typeface="微软雅黑"/>
              </a:rPr>
              <a:t>讲解</a:t>
            </a:r>
          </a:p>
        </p:txBody>
      </p:sp>
      <p:sp>
        <p:nvSpPr>
          <p:cNvPr id="18" name="Rectangle 7"/>
          <p:cNvSpPr>
            <a:spLocks noChangeArrowheads="1"/>
          </p:cNvSpPr>
          <p:nvPr/>
        </p:nvSpPr>
        <p:spPr bwMode="auto">
          <a:xfrm>
            <a:off x="5913475" y="5428681"/>
            <a:ext cx="4930382" cy="646331"/>
          </a:xfrm>
          <a:prstGeom prst="rect">
            <a:avLst/>
          </a:prstGeom>
          <a:noFill/>
          <a:ln w="9525">
            <a:noFill/>
            <a:miter lim="800000"/>
          </a:ln>
        </p:spPr>
        <p:txBody>
          <a:bodyPr wrap="square">
            <a:spAutoFit/>
          </a:bodyPr>
          <a:lstStyle/>
          <a:p>
            <a:pPr defTabSz="1218565">
              <a:defRPr/>
            </a:pPr>
            <a:r>
              <a:rPr lang="zh-CN" altLang="en-US" sz="3600" b="1" kern="0" dirty="0" smtClean="0">
                <a:solidFill>
                  <a:schemeClr val="accent6"/>
                </a:solidFill>
                <a:latin typeface="Arial"/>
                <a:ea typeface="微软雅黑"/>
              </a:rPr>
              <a:t>内控体系建设</a:t>
            </a:r>
            <a:r>
              <a:rPr lang="zh-CN" altLang="en-US" sz="3600" b="1" kern="0" dirty="0">
                <a:solidFill>
                  <a:schemeClr val="accent6"/>
                </a:solidFill>
                <a:latin typeface="Arial"/>
                <a:ea typeface="微软雅黑"/>
              </a:rPr>
              <a:t>路线</a:t>
            </a:r>
            <a:r>
              <a:rPr lang="zh-CN" altLang="en-US" sz="3600" b="1" kern="0" dirty="0" smtClean="0">
                <a:solidFill>
                  <a:schemeClr val="accent6"/>
                </a:solidFill>
                <a:latin typeface="Arial"/>
                <a:ea typeface="微软雅黑"/>
              </a:rPr>
              <a:t>交流</a:t>
            </a:r>
            <a:endParaRPr lang="zh-CN" altLang="en-US" sz="3600" b="1" kern="0" dirty="0">
              <a:solidFill>
                <a:schemeClr val="accent6"/>
              </a:solidFill>
              <a:latin typeface="Arial"/>
              <a:ea typeface="微软雅黑"/>
            </a:endParaRPr>
          </a:p>
        </p:txBody>
      </p:sp>
      <p:sp>
        <p:nvSpPr>
          <p:cNvPr id="19" name="Freeform 5"/>
          <p:cNvSpPr/>
          <p:nvPr/>
        </p:nvSpPr>
        <p:spPr bwMode="auto">
          <a:xfrm>
            <a:off x="985766" y="2369261"/>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91440" tIns="45720" rIns="91440" bIns="45720" numCol="1" anchor="t" anchorCtr="0" compatLnSpc="1"/>
          <a:lstStyle/>
          <a:p>
            <a:endParaRPr lang="zh-CN" altLang="en-US">
              <a:solidFill>
                <a:prstClr val="black"/>
              </a:solidFill>
            </a:endParaRPr>
          </a:p>
        </p:txBody>
      </p:sp>
      <p:sp>
        <p:nvSpPr>
          <p:cNvPr id="20" name="Freeform 5"/>
          <p:cNvSpPr/>
          <p:nvPr/>
        </p:nvSpPr>
        <p:spPr bwMode="auto">
          <a:xfrm>
            <a:off x="560249" y="2195124"/>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1" name="矩形 20"/>
          <p:cNvSpPr/>
          <p:nvPr/>
        </p:nvSpPr>
        <p:spPr>
          <a:xfrm>
            <a:off x="983432" y="2767283"/>
            <a:ext cx="2185008" cy="1046410"/>
          </a:xfrm>
          <a:prstGeom prst="rect">
            <a:avLst/>
          </a:prstGeom>
        </p:spPr>
        <p:txBody>
          <a:bodyPr wrap="square" lIns="121890" tIns="60945" rIns="121890" bIns="60945">
            <a:spAutoFit/>
          </a:bodyPr>
          <a:lstStyle/>
          <a:p>
            <a:pPr defTabSz="1245235">
              <a:spcBef>
                <a:spcPts val="0"/>
              </a:spcBef>
              <a:spcAft>
                <a:spcPts val="0"/>
              </a:spcAft>
              <a:defRPr/>
            </a:pPr>
            <a:r>
              <a:rPr lang="zh-CN" altLang="en-US" sz="6000" b="1" kern="0" dirty="0">
                <a:solidFill>
                  <a:schemeClr val="accent1"/>
                </a:solidFill>
                <a:latin typeface="微软雅黑" pitchFamily="34" charset="-122"/>
                <a:ea typeface="微软雅黑" pitchFamily="34" charset="-122"/>
              </a:rPr>
              <a:t>目 录</a:t>
            </a:r>
          </a:p>
        </p:txBody>
      </p:sp>
      <p:sp>
        <p:nvSpPr>
          <p:cNvPr id="22" name="Rectangle 4"/>
          <p:cNvSpPr txBox="1">
            <a:spLocks noChangeArrowheads="1"/>
          </p:cNvSpPr>
          <p:nvPr/>
        </p:nvSpPr>
        <p:spPr bwMode="auto">
          <a:xfrm>
            <a:off x="1026252" y="3703387"/>
            <a:ext cx="1973404"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2400" kern="0" dirty="0">
                <a:solidFill>
                  <a:schemeClr val="accent1"/>
                </a:solidFill>
                <a:latin typeface="微软雅黑" pitchFamily="34" charset="-122"/>
                <a:ea typeface="微软雅黑" pitchFamily="34" charset="-122"/>
              </a:rPr>
              <a:t>CONTENTS</a:t>
            </a:r>
            <a:endParaRPr lang="zh-CN" altLang="en-US" sz="2400" kern="0" dirty="0">
              <a:solidFill>
                <a:schemeClr val="accent1"/>
              </a:solidFill>
              <a:latin typeface="微软雅黑" pitchFamily="34" charset="-122"/>
              <a:ea typeface="微软雅黑" pitchFamily="34" charset="-122"/>
            </a:endParaRPr>
          </a:p>
        </p:txBody>
      </p:sp>
      <p:grpSp>
        <p:nvGrpSpPr>
          <p:cNvPr id="23" name="组合 22"/>
          <p:cNvGrpSpPr/>
          <p:nvPr/>
        </p:nvGrpSpPr>
        <p:grpSpPr>
          <a:xfrm rot="16200000">
            <a:off x="4463651" y="987548"/>
            <a:ext cx="1134781" cy="1280370"/>
            <a:chOff x="8439634" y="3544648"/>
            <a:chExt cx="1611146" cy="1817848"/>
          </a:xfrm>
        </p:grpSpPr>
        <p:sp>
          <p:nvSpPr>
            <p:cNvPr id="2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6" name="Rectangle 7"/>
          <p:cNvSpPr>
            <a:spLocks noChangeArrowheads="1"/>
          </p:cNvSpPr>
          <p:nvPr/>
        </p:nvSpPr>
        <p:spPr bwMode="auto">
          <a:xfrm>
            <a:off x="4810469" y="1339675"/>
            <a:ext cx="418704" cy="646331"/>
          </a:xfrm>
          <a:prstGeom prst="rect">
            <a:avLst/>
          </a:prstGeom>
          <a:noFill/>
          <a:ln w="9525">
            <a:noFill/>
            <a:miter lim="800000"/>
          </a:ln>
        </p:spPr>
        <p:txBody>
          <a:bodyPr wrap="none">
            <a:spAutoFit/>
          </a:bodyPr>
          <a:lstStyle/>
          <a:p>
            <a:r>
              <a:rPr lang="en-US" altLang="zh-CN" sz="3600" b="1" dirty="0">
                <a:solidFill>
                  <a:srgbClr val="009999"/>
                </a:solidFill>
                <a:ea typeface="微软雅黑" pitchFamily="34" charset="-122"/>
              </a:rPr>
              <a:t>1</a:t>
            </a:r>
            <a:endParaRPr lang="zh-CN" altLang="en-US" sz="3600" b="1" dirty="0">
              <a:solidFill>
                <a:srgbClr val="009999"/>
              </a:solidFill>
              <a:ea typeface="微软雅黑" pitchFamily="34" charset="-122"/>
            </a:endParaRPr>
          </a:p>
        </p:txBody>
      </p:sp>
      <p:grpSp>
        <p:nvGrpSpPr>
          <p:cNvPr id="27" name="组合 26"/>
          <p:cNvGrpSpPr/>
          <p:nvPr/>
        </p:nvGrpSpPr>
        <p:grpSpPr>
          <a:xfrm rot="16200000">
            <a:off x="4463651" y="2357492"/>
            <a:ext cx="1134781" cy="1280370"/>
            <a:chOff x="8439634" y="3544648"/>
            <a:chExt cx="1611146" cy="1817848"/>
          </a:xfrm>
        </p:grpSpPr>
        <p:sp>
          <p:nvSpPr>
            <p:cNvPr id="2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0" name="组合 29"/>
          <p:cNvGrpSpPr/>
          <p:nvPr/>
        </p:nvGrpSpPr>
        <p:grpSpPr>
          <a:xfrm rot="16200000">
            <a:off x="4463651" y="3723852"/>
            <a:ext cx="1134781" cy="1280370"/>
            <a:chOff x="8439634" y="3544648"/>
            <a:chExt cx="1611146" cy="1817848"/>
          </a:xfrm>
        </p:grpSpPr>
        <p:sp>
          <p:nvSpPr>
            <p:cNvPr id="3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3" name="组合 32"/>
          <p:cNvGrpSpPr/>
          <p:nvPr/>
        </p:nvGrpSpPr>
        <p:grpSpPr>
          <a:xfrm rot="16200000">
            <a:off x="4463651" y="5092004"/>
            <a:ext cx="1134781" cy="1280370"/>
            <a:chOff x="8439634" y="3544648"/>
            <a:chExt cx="1611146" cy="1817848"/>
          </a:xfrm>
        </p:grpSpPr>
        <p:sp>
          <p:nvSpPr>
            <p:cNvPr id="3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6" name="Rectangle 7"/>
          <p:cNvSpPr>
            <a:spLocks noChangeArrowheads="1"/>
          </p:cNvSpPr>
          <p:nvPr/>
        </p:nvSpPr>
        <p:spPr bwMode="auto">
          <a:xfrm>
            <a:off x="4810469" y="2694169"/>
            <a:ext cx="418704" cy="646331"/>
          </a:xfrm>
          <a:prstGeom prst="rect">
            <a:avLst/>
          </a:prstGeom>
          <a:noFill/>
          <a:ln w="9525">
            <a:noFill/>
            <a:miter lim="800000"/>
          </a:ln>
        </p:spPr>
        <p:txBody>
          <a:bodyPr wrap="none">
            <a:spAutoFit/>
          </a:bodyPr>
          <a:lstStyle/>
          <a:p>
            <a:r>
              <a:rPr lang="en-US" altLang="zh-CN" sz="3600" b="1" dirty="0">
                <a:solidFill>
                  <a:schemeClr val="accent3"/>
                </a:solidFill>
                <a:ea typeface="微软雅黑" pitchFamily="34" charset="-122"/>
              </a:rPr>
              <a:t>2</a:t>
            </a:r>
            <a:endParaRPr lang="zh-CN" altLang="en-US" sz="3600" b="1" dirty="0">
              <a:solidFill>
                <a:schemeClr val="accent3"/>
              </a:solidFill>
              <a:ea typeface="微软雅黑" pitchFamily="34" charset="-122"/>
            </a:endParaRPr>
          </a:p>
        </p:txBody>
      </p:sp>
      <p:sp>
        <p:nvSpPr>
          <p:cNvPr id="37" name="Rectangle 7"/>
          <p:cNvSpPr>
            <a:spLocks noChangeArrowheads="1"/>
          </p:cNvSpPr>
          <p:nvPr/>
        </p:nvSpPr>
        <p:spPr bwMode="auto">
          <a:xfrm>
            <a:off x="4810469" y="4040871"/>
            <a:ext cx="418704" cy="646331"/>
          </a:xfrm>
          <a:prstGeom prst="rect">
            <a:avLst/>
          </a:prstGeom>
          <a:noFill/>
          <a:ln w="9525">
            <a:noFill/>
            <a:miter lim="800000"/>
          </a:ln>
        </p:spPr>
        <p:txBody>
          <a:bodyPr wrap="none">
            <a:spAutoFit/>
          </a:bodyPr>
          <a:lstStyle/>
          <a:p>
            <a:r>
              <a:rPr lang="en-US" altLang="zh-CN" sz="3600" b="1" dirty="0">
                <a:solidFill>
                  <a:schemeClr val="accent4"/>
                </a:solidFill>
                <a:ea typeface="微软雅黑" pitchFamily="34" charset="-122"/>
              </a:rPr>
              <a:t>3</a:t>
            </a:r>
            <a:endParaRPr lang="zh-CN" altLang="en-US" sz="3600" b="1" dirty="0">
              <a:solidFill>
                <a:schemeClr val="accent4"/>
              </a:solidFill>
              <a:ea typeface="微软雅黑" pitchFamily="34" charset="-122"/>
            </a:endParaRPr>
          </a:p>
        </p:txBody>
      </p:sp>
      <p:sp>
        <p:nvSpPr>
          <p:cNvPr id="38" name="Rectangle 7"/>
          <p:cNvSpPr>
            <a:spLocks noChangeArrowheads="1"/>
          </p:cNvSpPr>
          <p:nvPr/>
        </p:nvSpPr>
        <p:spPr bwMode="auto">
          <a:xfrm>
            <a:off x="4810469" y="5409023"/>
            <a:ext cx="418704" cy="646331"/>
          </a:xfrm>
          <a:prstGeom prst="rect">
            <a:avLst/>
          </a:prstGeom>
          <a:noFill/>
          <a:ln w="9525">
            <a:noFill/>
            <a:miter lim="800000"/>
          </a:ln>
        </p:spPr>
        <p:txBody>
          <a:bodyPr wrap="none">
            <a:spAutoFit/>
          </a:bodyPr>
          <a:lstStyle/>
          <a:p>
            <a:r>
              <a:rPr lang="en-US" altLang="zh-CN" sz="3600" b="1" dirty="0">
                <a:solidFill>
                  <a:schemeClr val="accent6"/>
                </a:solidFill>
                <a:ea typeface="微软雅黑" pitchFamily="34" charset="-122"/>
              </a:rPr>
              <a:t>4</a:t>
            </a:r>
            <a:endParaRPr lang="zh-CN" altLang="en-US" sz="3600" b="1" dirty="0">
              <a:solidFill>
                <a:schemeClr val="accent6"/>
              </a:solidFill>
              <a:ea typeface="微软雅黑" pitchFamily="34" charset="-122"/>
            </a:endParaRPr>
          </a:p>
        </p:txBody>
      </p:sp>
      <p:sp>
        <p:nvSpPr>
          <p:cNvPr id="39" name="TextBox 1"/>
          <p:cNvSpPr txBox="1">
            <a:spLocks noChangeArrowheads="1"/>
          </p:cNvSpPr>
          <p:nvPr/>
        </p:nvSpPr>
        <p:spPr bwMode="auto">
          <a:xfrm>
            <a:off x="709084" y="67734"/>
            <a:ext cx="10668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0033CC"/>
                </a:solidFill>
                <a:latin typeface="微软雅黑" pitchFamily="34" charset="-122"/>
                <a:ea typeface="微软雅黑" pitchFamily="34" charset="-122"/>
              </a:rPr>
              <a:t>目录</a:t>
            </a:r>
          </a:p>
        </p:txBody>
      </p:sp>
    </p:spTree>
    <p:extLst>
      <p:ext uri="{BB962C8B-B14F-4D97-AF65-F5344CB8AC3E}">
        <p14:creationId xmlns:p14="http://schemas.microsoft.com/office/powerpoint/2010/main" val="42116692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90"/>
                                          </p:val>
                                        </p:tav>
                                        <p:tav tm="100000">
                                          <p:val>
                                            <p:fltVal val="0"/>
                                          </p:val>
                                        </p:tav>
                                      </p:tavLst>
                                    </p:anim>
                                    <p:animEffect transition="in" filter="fade">
                                      <p:cBhvr>
                                        <p:cTn id="16" dur="1000"/>
                                        <p:tgtEl>
                                          <p:spTgt spid="20"/>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1000" fill="hold"/>
                                        <p:tgtEl>
                                          <p:spTgt spid="21"/>
                                        </p:tgtEl>
                                        <p:attrNameLst>
                                          <p:attrName>ppt_w</p:attrName>
                                        </p:attrNameLst>
                                      </p:cBhvr>
                                      <p:tavLst>
                                        <p:tav tm="0">
                                          <p:val>
                                            <p:fltVal val="0"/>
                                          </p:val>
                                        </p:tav>
                                        <p:tav tm="100000">
                                          <p:val>
                                            <p:strVal val="#ppt_w"/>
                                          </p:val>
                                        </p:tav>
                                      </p:tavLst>
                                    </p:anim>
                                    <p:anim calcmode="lin" valueType="num">
                                      <p:cBhvr>
                                        <p:cTn id="21" dur="1000" fill="hold"/>
                                        <p:tgtEl>
                                          <p:spTgt spid="21"/>
                                        </p:tgtEl>
                                        <p:attrNameLst>
                                          <p:attrName>ppt_h</p:attrName>
                                        </p:attrNameLst>
                                      </p:cBhvr>
                                      <p:tavLst>
                                        <p:tav tm="0">
                                          <p:val>
                                            <p:fltVal val="0"/>
                                          </p:val>
                                        </p:tav>
                                        <p:tav tm="100000">
                                          <p:val>
                                            <p:strVal val="#ppt_h"/>
                                          </p:val>
                                        </p:tav>
                                      </p:tavLst>
                                    </p:anim>
                                    <p:anim calcmode="lin" valueType="num">
                                      <p:cBhvr>
                                        <p:cTn id="22" dur="1000" fill="hold"/>
                                        <p:tgtEl>
                                          <p:spTgt spid="21"/>
                                        </p:tgtEl>
                                        <p:attrNameLst>
                                          <p:attrName>style.rotation</p:attrName>
                                        </p:attrNameLst>
                                      </p:cBhvr>
                                      <p:tavLst>
                                        <p:tav tm="0">
                                          <p:val>
                                            <p:fltVal val="90"/>
                                          </p:val>
                                        </p:tav>
                                        <p:tav tm="100000">
                                          <p:val>
                                            <p:fltVal val="0"/>
                                          </p:val>
                                        </p:tav>
                                      </p:tavLst>
                                    </p:anim>
                                    <p:animEffect transition="in" filter="fade">
                                      <p:cBhvr>
                                        <p:cTn id="23" dur="1000"/>
                                        <p:tgtEl>
                                          <p:spTgt spid="21"/>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26"/>
                                        </p:tgtEl>
                                        <p:attrNameLst>
                                          <p:attrName>ppt_y</p:attrName>
                                        </p:attrNameLst>
                                      </p:cBhvr>
                                      <p:tavLst>
                                        <p:tav tm="0">
                                          <p:val>
                                            <p:strVal val="#ppt_y"/>
                                          </p:val>
                                        </p:tav>
                                        <p:tav tm="100000">
                                          <p:val>
                                            <p:strVal val="#ppt_y"/>
                                          </p:val>
                                        </p:tav>
                                      </p:tavLst>
                                    </p:anim>
                                    <p:anim calcmode="lin" valueType="num">
                                      <p:cBhvr>
                                        <p:cTn id="44"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26"/>
                                        </p:tgtEl>
                                      </p:cBhvr>
                                    </p:animEffect>
                                  </p:childTnLst>
                                </p:cTn>
                              </p:par>
                            </p:childTnLst>
                          </p:cTn>
                        </p:par>
                        <p:par>
                          <p:cTn id="47" fill="hold">
                            <p:stCondLst>
                              <p:cond delay="4000"/>
                            </p:stCondLst>
                            <p:childTnLst>
                              <p:par>
                                <p:cTn id="48" presetID="14" presetClass="entr" presetSubtype="1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randombar(horizontal)">
                                      <p:cBhvr>
                                        <p:cTn id="50" dur="500"/>
                                        <p:tgtEl>
                                          <p:spTgt spid="8"/>
                                        </p:tgtEl>
                                      </p:cBhvr>
                                    </p:animEffect>
                                  </p:childTnLst>
                                </p:cTn>
                              </p:par>
                            </p:childTnLst>
                          </p:cTn>
                        </p:par>
                        <p:par>
                          <p:cTn id="51" fill="hold">
                            <p:stCondLst>
                              <p:cond delay="4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5"/>
                                        </p:tgtEl>
                                        <p:attrNameLst>
                                          <p:attrName>ppt_y</p:attrName>
                                        </p:attrNameLst>
                                      </p:cBhvr>
                                      <p:tavLst>
                                        <p:tav tm="0">
                                          <p:val>
                                            <p:strVal val="#ppt_y"/>
                                          </p:val>
                                        </p:tav>
                                        <p:tav tm="100000">
                                          <p:val>
                                            <p:strVal val="#ppt_y"/>
                                          </p:val>
                                        </p:tav>
                                      </p:tavLst>
                                    </p:anim>
                                    <p:anim calcmode="lin" valueType="num">
                                      <p:cBhvr>
                                        <p:cTn id="5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5"/>
                                        </p:tgtEl>
                                      </p:cBhvr>
                                    </p:animEffect>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0-#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fill="hold"/>
                                        <p:tgtEl>
                                          <p:spTgt spid="9"/>
                                        </p:tgtEl>
                                        <p:attrNameLst>
                                          <p:attrName>ppt_x</p:attrName>
                                        </p:attrNameLst>
                                      </p:cBhvr>
                                      <p:tavLst>
                                        <p:tav tm="0">
                                          <p:val>
                                            <p:strVal val="1+#ppt_w/2"/>
                                          </p:val>
                                        </p:tav>
                                        <p:tav tm="100000">
                                          <p:val>
                                            <p:strVal val="#ppt_x"/>
                                          </p:val>
                                        </p:tav>
                                      </p:tavLst>
                                    </p:anim>
                                    <p:anim calcmode="lin" valueType="num">
                                      <p:cBhvr additive="base">
                                        <p:cTn id="67" dur="500" fill="hold"/>
                                        <p:tgtEl>
                                          <p:spTgt spid="9"/>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36"/>
                                        </p:tgtEl>
                                        <p:attrNameLst>
                                          <p:attrName>style.visibility</p:attrName>
                                        </p:attrNameLst>
                                      </p:cBhvr>
                                      <p:to>
                                        <p:strVal val="visible"/>
                                      </p:to>
                                    </p:set>
                                    <p:anim calcmode="lin" valueType="num">
                                      <p:cBhvr>
                                        <p:cTn id="71"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36"/>
                                        </p:tgtEl>
                                        <p:attrNameLst>
                                          <p:attrName>ppt_y</p:attrName>
                                        </p:attrNameLst>
                                      </p:cBhvr>
                                      <p:tavLst>
                                        <p:tav tm="0">
                                          <p:val>
                                            <p:strVal val="#ppt_y"/>
                                          </p:val>
                                        </p:tav>
                                        <p:tav tm="100000">
                                          <p:val>
                                            <p:strVal val="#ppt_y"/>
                                          </p:val>
                                        </p:tav>
                                      </p:tavLst>
                                    </p:anim>
                                    <p:anim calcmode="lin" valueType="num">
                                      <p:cBhvr>
                                        <p:cTn id="73"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36"/>
                                        </p:tgtEl>
                                      </p:cBhvr>
                                    </p:animEffect>
                                  </p:childTnLst>
                                </p:cTn>
                              </p:par>
                            </p:childTnLst>
                          </p:cTn>
                        </p:par>
                        <p:par>
                          <p:cTn id="76" fill="hold">
                            <p:stCondLst>
                              <p:cond delay="6500"/>
                            </p:stCondLst>
                            <p:childTnLst>
                              <p:par>
                                <p:cTn id="77" presetID="14" presetClass="entr" presetSubtype="10" fill="hold" grpId="0" nodeType="after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randombar(horizontal)">
                                      <p:cBhvr>
                                        <p:cTn id="79" dur="500"/>
                                        <p:tgtEl>
                                          <p:spTgt spid="10"/>
                                        </p:tgtEl>
                                      </p:cBhvr>
                                    </p:animEffect>
                                  </p:childTnLst>
                                </p:cTn>
                              </p:par>
                            </p:childTnLst>
                          </p:cTn>
                        </p:par>
                        <p:par>
                          <p:cTn id="80" fill="hold">
                            <p:stCondLst>
                              <p:cond delay="7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16"/>
                                        </p:tgtEl>
                                        <p:attrNameLst>
                                          <p:attrName>ppt_y</p:attrName>
                                        </p:attrNameLst>
                                      </p:cBhvr>
                                      <p:tavLst>
                                        <p:tav tm="0">
                                          <p:val>
                                            <p:strVal val="#ppt_y"/>
                                          </p:val>
                                        </p:tav>
                                        <p:tav tm="100000">
                                          <p:val>
                                            <p:strVal val="#ppt_y"/>
                                          </p:val>
                                        </p:tav>
                                      </p:tavLst>
                                    </p:anim>
                                    <p:anim calcmode="lin" valueType="num">
                                      <p:cBhvr>
                                        <p:cTn id="8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16"/>
                                        </p:tgtEl>
                                      </p:cBhvr>
                                    </p:animEffect>
                                  </p:childTnLst>
                                </p:cTn>
                              </p:par>
                            </p:childTnLst>
                          </p:cTn>
                        </p:par>
                        <p:par>
                          <p:cTn id="88" fill="hold">
                            <p:stCondLst>
                              <p:cond delay="7950"/>
                            </p:stCondLst>
                            <p:childTnLst>
                              <p:par>
                                <p:cTn id="89" presetID="2" presetClass="entr" presetSubtype="4" fill="hold" nodeType="afterEffect">
                                  <p:stCondLst>
                                    <p:cond delay="0"/>
                                  </p:stCondLst>
                                  <p:childTnLst>
                                    <p:set>
                                      <p:cBhvr>
                                        <p:cTn id="90" dur="1" fill="hold">
                                          <p:stCondLst>
                                            <p:cond delay="0"/>
                                          </p:stCondLst>
                                        </p:cTn>
                                        <p:tgtEl>
                                          <p:spTgt spid="30"/>
                                        </p:tgtEl>
                                        <p:attrNameLst>
                                          <p:attrName>style.visibility</p:attrName>
                                        </p:attrNameLst>
                                      </p:cBhvr>
                                      <p:to>
                                        <p:strVal val="visible"/>
                                      </p:to>
                                    </p:set>
                                    <p:anim calcmode="lin" valueType="num">
                                      <p:cBhvr additive="base">
                                        <p:cTn id="91" dur="500" fill="hold"/>
                                        <p:tgtEl>
                                          <p:spTgt spid="30"/>
                                        </p:tgtEl>
                                        <p:attrNameLst>
                                          <p:attrName>ppt_x</p:attrName>
                                        </p:attrNameLst>
                                      </p:cBhvr>
                                      <p:tavLst>
                                        <p:tav tm="0">
                                          <p:val>
                                            <p:strVal val="#ppt_x"/>
                                          </p:val>
                                        </p:tav>
                                        <p:tav tm="100000">
                                          <p:val>
                                            <p:strVal val="#ppt_x"/>
                                          </p:val>
                                        </p:tav>
                                      </p:tavLst>
                                    </p:anim>
                                    <p:anim calcmode="lin" valueType="num">
                                      <p:cBhvr additive="base">
                                        <p:cTn id="92" dur="500" fill="hold"/>
                                        <p:tgtEl>
                                          <p:spTgt spid="30"/>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1"/>
                                        </p:tgtEl>
                                        <p:attrNameLst>
                                          <p:attrName>style.visibility</p:attrName>
                                        </p:attrNameLst>
                                      </p:cBhvr>
                                      <p:to>
                                        <p:strVal val="visible"/>
                                      </p:to>
                                    </p:set>
                                    <p:anim calcmode="lin" valueType="num">
                                      <p:cBhvr additive="base">
                                        <p:cTn id="95" dur="500" fill="hold"/>
                                        <p:tgtEl>
                                          <p:spTgt spid="11"/>
                                        </p:tgtEl>
                                        <p:attrNameLst>
                                          <p:attrName>ppt_x</p:attrName>
                                        </p:attrNameLst>
                                      </p:cBhvr>
                                      <p:tavLst>
                                        <p:tav tm="0">
                                          <p:val>
                                            <p:strVal val="#ppt_x"/>
                                          </p:val>
                                        </p:tav>
                                        <p:tav tm="100000">
                                          <p:val>
                                            <p:strVal val="#ppt_x"/>
                                          </p:val>
                                        </p:tav>
                                      </p:tavLst>
                                    </p:anim>
                                    <p:anim calcmode="lin" valueType="num">
                                      <p:cBhvr additive="base">
                                        <p:cTn id="96" dur="500" fill="hold"/>
                                        <p:tgtEl>
                                          <p:spTgt spid="11"/>
                                        </p:tgtEl>
                                        <p:attrNameLst>
                                          <p:attrName>ppt_y</p:attrName>
                                        </p:attrNameLst>
                                      </p:cBhvr>
                                      <p:tavLst>
                                        <p:tav tm="0">
                                          <p:val>
                                            <p:strVal val="1+#ppt_h/2"/>
                                          </p:val>
                                        </p:tav>
                                        <p:tav tm="100000">
                                          <p:val>
                                            <p:strVal val="#ppt_y"/>
                                          </p:val>
                                        </p:tav>
                                      </p:tavLst>
                                    </p:anim>
                                  </p:childTnLst>
                                </p:cTn>
                              </p:par>
                            </p:childTnLst>
                          </p:cTn>
                        </p:par>
                        <p:par>
                          <p:cTn id="97" fill="hold">
                            <p:stCondLst>
                              <p:cond delay="84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37"/>
                                        </p:tgtEl>
                                        <p:attrNameLst>
                                          <p:attrName>style.visibility</p:attrName>
                                        </p:attrNameLst>
                                      </p:cBhvr>
                                      <p:to>
                                        <p:strVal val="visible"/>
                                      </p:to>
                                    </p:set>
                                    <p:anim calcmode="lin" valueType="num">
                                      <p:cBhvr>
                                        <p:cTn id="10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7"/>
                                        </p:tgtEl>
                                        <p:attrNameLst>
                                          <p:attrName>ppt_y</p:attrName>
                                        </p:attrNameLst>
                                      </p:cBhvr>
                                      <p:tavLst>
                                        <p:tav tm="0">
                                          <p:val>
                                            <p:strVal val="#ppt_y"/>
                                          </p:val>
                                        </p:tav>
                                        <p:tav tm="100000">
                                          <p:val>
                                            <p:strVal val="#ppt_y"/>
                                          </p:val>
                                        </p:tav>
                                      </p:tavLst>
                                    </p:anim>
                                    <p:anim calcmode="lin" valueType="num">
                                      <p:cBhvr>
                                        <p:cTn id="10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7"/>
                                        </p:tgtEl>
                                      </p:cBhvr>
                                    </p:animEffect>
                                  </p:childTnLst>
                                </p:cTn>
                              </p:par>
                            </p:childTnLst>
                          </p:cTn>
                        </p:par>
                        <p:par>
                          <p:cTn id="105" fill="hold">
                            <p:stCondLst>
                              <p:cond delay="8950"/>
                            </p:stCondLst>
                            <p:childTnLst>
                              <p:par>
                                <p:cTn id="106" presetID="14" presetClass="entr" presetSubtype="10" fill="hold" grpId="0" nodeType="afterEffect">
                                  <p:stCondLst>
                                    <p:cond delay="0"/>
                                  </p:stCondLst>
                                  <p:childTnLst>
                                    <p:set>
                                      <p:cBhvr>
                                        <p:cTn id="107" dur="1" fill="hold">
                                          <p:stCondLst>
                                            <p:cond delay="0"/>
                                          </p:stCondLst>
                                        </p:cTn>
                                        <p:tgtEl>
                                          <p:spTgt spid="12"/>
                                        </p:tgtEl>
                                        <p:attrNameLst>
                                          <p:attrName>style.visibility</p:attrName>
                                        </p:attrNameLst>
                                      </p:cBhvr>
                                      <p:to>
                                        <p:strVal val="visible"/>
                                      </p:to>
                                    </p:set>
                                    <p:animEffect transition="in" filter="randombar(horizontal)">
                                      <p:cBhvr>
                                        <p:cTn id="108" dur="500"/>
                                        <p:tgtEl>
                                          <p:spTgt spid="12"/>
                                        </p:tgtEl>
                                      </p:cBhvr>
                                    </p:animEffect>
                                  </p:childTnLst>
                                </p:cTn>
                              </p:par>
                            </p:childTnLst>
                          </p:cTn>
                        </p:par>
                        <p:par>
                          <p:cTn id="109" fill="hold">
                            <p:stCondLst>
                              <p:cond delay="9450"/>
                            </p:stCondLst>
                            <p:childTnLst>
                              <p:par>
                                <p:cTn id="110" presetID="41" presetClass="entr" presetSubtype="0" fill="hold" grpId="0" nodeType="afterEffect">
                                  <p:stCondLst>
                                    <p:cond delay="0"/>
                                  </p:stCondLst>
                                  <p:iterate type="lt">
                                    <p:tmPct val="10000"/>
                                  </p:iterate>
                                  <p:childTnLst>
                                    <p:set>
                                      <p:cBhvr>
                                        <p:cTn id="111" dur="1" fill="hold">
                                          <p:stCondLst>
                                            <p:cond delay="0"/>
                                          </p:stCondLst>
                                        </p:cTn>
                                        <p:tgtEl>
                                          <p:spTgt spid="17"/>
                                        </p:tgtEl>
                                        <p:attrNameLst>
                                          <p:attrName>style.visibility</p:attrName>
                                        </p:attrNameLst>
                                      </p:cBhvr>
                                      <p:to>
                                        <p:strVal val="visible"/>
                                      </p:to>
                                    </p:set>
                                    <p:anim calcmode="lin" valueType="num">
                                      <p:cBhvr>
                                        <p:cTn id="11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13" dur="500" fill="hold"/>
                                        <p:tgtEl>
                                          <p:spTgt spid="17"/>
                                        </p:tgtEl>
                                        <p:attrNameLst>
                                          <p:attrName>ppt_y</p:attrName>
                                        </p:attrNameLst>
                                      </p:cBhvr>
                                      <p:tavLst>
                                        <p:tav tm="0">
                                          <p:val>
                                            <p:strVal val="#ppt_y"/>
                                          </p:val>
                                        </p:tav>
                                        <p:tav tm="100000">
                                          <p:val>
                                            <p:strVal val="#ppt_y"/>
                                          </p:val>
                                        </p:tav>
                                      </p:tavLst>
                                    </p:anim>
                                    <p:anim calcmode="lin" valueType="num">
                                      <p:cBhvr>
                                        <p:cTn id="11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1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6" dur="500" tmFilter="0,0; .5, 1; 1, 1"/>
                                        <p:tgtEl>
                                          <p:spTgt spid="17"/>
                                        </p:tgtEl>
                                      </p:cBhvr>
                                    </p:animEffect>
                                  </p:childTnLst>
                                </p:cTn>
                              </p:par>
                            </p:childTnLst>
                          </p:cTn>
                        </p:par>
                        <p:par>
                          <p:cTn id="117" fill="hold">
                            <p:stCondLst>
                              <p:cond delay="10400"/>
                            </p:stCondLst>
                            <p:childTnLst>
                              <p:par>
                                <p:cTn id="118" presetID="2" presetClass="entr" presetSubtype="8" fill="hold" nodeType="afterEffect">
                                  <p:stCondLst>
                                    <p:cond delay="0"/>
                                  </p:stCondLst>
                                  <p:childTnLst>
                                    <p:set>
                                      <p:cBhvr>
                                        <p:cTn id="119" dur="1" fill="hold">
                                          <p:stCondLst>
                                            <p:cond delay="0"/>
                                          </p:stCondLst>
                                        </p:cTn>
                                        <p:tgtEl>
                                          <p:spTgt spid="33"/>
                                        </p:tgtEl>
                                        <p:attrNameLst>
                                          <p:attrName>style.visibility</p:attrName>
                                        </p:attrNameLst>
                                      </p:cBhvr>
                                      <p:to>
                                        <p:strVal val="visible"/>
                                      </p:to>
                                    </p:set>
                                    <p:anim calcmode="lin" valueType="num">
                                      <p:cBhvr additive="base">
                                        <p:cTn id="120" dur="500" fill="hold"/>
                                        <p:tgtEl>
                                          <p:spTgt spid="33"/>
                                        </p:tgtEl>
                                        <p:attrNameLst>
                                          <p:attrName>ppt_x</p:attrName>
                                        </p:attrNameLst>
                                      </p:cBhvr>
                                      <p:tavLst>
                                        <p:tav tm="0">
                                          <p:val>
                                            <p:strVal val="0-#ppt_w/2"/>
                                          </p:val>
                                        </p:tav>
                                        <p:tav tm="100000">
                                          <p:val>
                                            <p:strVal val="#ppt_x"/>
                                          </p:val>
                                        </p:tav>
                                      </p:tavLst>
                                    </p:anim>
                                    <p:anim calcmode="lin" valueType="num">
                                      <p:cBhvr additive="base">
                                        <p:cTn id="121" dur="500" fill="hold"/>
                                        <p:tgtEl>
                                          <p:spTgt spid="33"/>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0"/>
                                  </p:stCondLst>
                                  <p:childTnLst>
                                    <p:set>
                                      <p:cBhvr>
                                        <p:cTn id="123" dur="1" fill="hold">
                                          <p:stCondLst>
                                            <p:cond delay="0"/>
                                          </p:stCondLst>
                                        </p:cTn>
                                        <p:tgtEl>
                                          <p:spTgt spid="13"/>
                                        </p:tgtEl>
                                        <p:attrNameLst>
                                          <p:attrName>style.visibility</p:attrName>
                                        </p:attrNameLst>
                                      </p:cBhvr>
                                      <p:to>
                                        <p:strVal val="visible"/>
                                      </p:to>
                                    </p:set>
                                    <p:anim calcmode="lin" valueType="num">
                                      <p:cBhvr additive="base">
                                        <p:cTn id="124" dur="500" fill="hold"/>
                                        <p:tgtEl>
                                          <p:spTgt spid="13"/>
                                        </p:tgtEl>
                                        <p:attrNameLst>
                                          <p:attrName>ppt_x</p:attrName>
                                        </p:attrNameLst>
                                      </p:cBhvr>
                                      <p:tavLst>
                                        <p:tav tm="0">
                                          <p:val>
                                            <p:strVal val="1+#ppt_w/2"/>
                                          </p:val>
                                        </p:tav>
                                        <p:tav tm="100000">
                                          <p:val>
                                            <p:strVal val="#ppt_x"/>
                                          </p:val>
                                        </p:tav>
                                      </p:tavLst>
                                    </p:anim>
                                    <p:anim calcmode="lin" valueType="num">
                                      <p:cBhvr additive="base">
                                        <p:cTn id="125" dur="500" fill="hold"/>
                                        <p:tgtEl>
                                          <p:spTgt spid="13"/>
                                        </p:tgtEl>
                                        <p:attrNameLst>
                                          <p:attrName>ppt_y</p:attrName>
                                        </p:attrNameLst>
                                      </p:cBhvr>
                                      <p:tavLst>
                                        <p:tav tm="0">
                                          <p:val>
                                            <p:strVal val="#ppt_y"/>
                                          </p:val>
                                        </p:tav>
                                        <p:tav tm="100000">
                                          <p:val>
                                            <p:strVal val="#ppt_y"/>
                                          </p:val>
                                        </p:tav>
                                      </p:tavLst>
                                    </p:anim>
                                  </p:childTnLst>
                                </p:cTn>
                              </p:par>
                            </p:childTnLst>
                          </p:cTn>
                        </p:par>
                        <p:par>
                          <p:cTn id="126" fill="hold">
                            <p:stCondLst>
                              <p:cond delay="109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38"/>
                                        </p:tgtEl>
                                        <p:attrNameLst>
                                          <p:attrName>style.visibility</p:attrName>
                                        </p:attrNameLst>
                                      </p:cBhvr>
                                      <p:to>
                                        <p:strVal val="visible"/>
                                      </p:to>
                                    </p:set>
                                    <p:anim calcmode="lin" valueType="num">
                                      <p:cBhvr>
                                        <p:cTn id="12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38"/>
                                        </p:tgtEl>
                                        <p:attrNameLst>
                                          <p:attrName>ppt_y</p:attrName>
                                        </p:attrNameLst>
                                      </p:cBhvr>
                                      <p:tavLst>
                                        <p:tav tm="0">
                                          <p:val>
                                            <p:strVal val="#ppt_y"/>
                                          </p:val>
                                        </p:tav>
                                        <p:tav tm="100000">
                                          <p:val>
                                            <p:strVal val="#ppt_y"/>
                                          </p:val>
                                        </p:tav>
                                      </p:tavLst>
                                    </p:anim>
                                    <p:anim calcmode="lin" valueType="num">
                                      <p:cBhvr>
                                        <p:cTn id="13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38"/>
                                        </p:tgtEl>
                                      </p:cBhvr>
                                    </p:animEffect>
                                  </p:childTnLst>
                                </p:cTn>
                              </p:par>
                            </p:childTnLst>
                          </p:cTn>
                        </p:par>
                        <p:par>
                          <p:cTn id="134" fill="hold">
                            <p:stCondLst>
                              <p:cond delay="11400"/>
                            </p:stCondLst>
                            <p:childTnLst>
                              <p:par>
                                <p:cTn id="135" presetID="14" presetClass="entr" presetSubtype="10" fill="hold" grpId="0" nodeType="afterEffect">
                                  <p:stCondLst>
                                    <p:cond delay="0"/>
                                  </p:stCondLst>
                                  <p:childTnLst>
                                    <p:set>
                                      <p:cBhvr>
                                        <p:cTn id="136" dur="1" fill="hold">
                                          <p:stCondLst>
                                            <p:cond delay="0"/>
                                          </p:stCondLst>
                                        </p:cTn>
                                        <p:tgtEl>
                                          <p:spTgt spid="14"/>
                                        </p:tgtEl>
                                        <p:attrNameLst>
                                          <p:attrName>style.visibility</p:attrName>
                                        </p:attrNameLst>
                                      </p:cBhvr>
                                      <p:to>
                                        <p:strVal val="visible"/>
                                      </p:to>
                                    </p:set>
                                    <p:animEffect transition="in" filter="randombar(horizontal)">
                                      <p:cBhvr>
                                        <p:cTn id="137" dur="500"/>
                                        <p:tgtEl>
                                          <p:spTgt spid="14"/>
                                        </p:tgtEl>
                                      </p:cBhvr>
                                    </p:animEffect>
                                  </p:childTnLst>
                                </p:cTn>
                              </p:par>
                            </p:childTnLst>
                          </p:cTn>
                        </p:par>
                        <p:par>
                          <p:cTn id="138" fill="hold">
                            <p:stCondLst>
                              <p:cond delay="11900"/>
                            </p:stCondLst>
                            <p:childTnLst>
                              <p:par>
                                <p:cTn id="139" presetID="41" presetClass="entr" presetSubtype="0" fill="hold" grpId="0" nodeType="afterEffect">
                                  <p:stCondLst>
                                    <p:cond delay="0"/>
                                  </p:stCondLst>
                                  <p:iterate type="lt">
                                    <p:tmPct val="10000"/>
                                  </p:iterate>
                                  <p:childTnLst>
                                    <p:set>
                                      <p:cBhvr>
                                        <p:cTn id="140" dur="1" fill="hold">
                                          <p:stCondLst>
                                            <p:cond delay="0"/>
                                          </p:stCondLst>
                                        </p:cTn>
                                        <p:tgtEl>
                                          <p:spTgt spid="18"/>
                                        </p:tgtEl>
                                        <p:attrNameLst>
                                          <p:attrName>style.visibility</p:attrName>
                                        </p:attrNameLst>
                                      </p:cBhvr>
                                      <p:to>
                                        <p:strVal val="visible"/>
                                      </p:to>
                                    </p:set>
                                    <p:anim calcmode="lin" valueType="num">
                                      <p:cBhvr>
                                        <p:cTn id="14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42" dur="500" fill="hold"/>
                                        <p:tgtEl>
                                          <p:spTgt spid="18"/>
                                        </p:tgtEl>
                                        <p:attrNameLst>
                                          <p:attrName>ppt_y</p:attrName>
                                        </p:attrNameLst>
                                      </p:cBhvr>
                                      <p:tavLst>
                                        <p:tav tm="0">
                                          <p:val>
                                            <p:strVal val="#ppt_y"/>
                                          </p:val>
                                        </p:tav>
                                        <p:tav tm="100000">
                                          <p:val>
                                            <p:strVal val="#ppt_y"/>
                                          </p:val>
                                        </p:tav>
                                      </p:tavLst>
                                    </p:anim>
                                    <p:anim calcmode="lin" valueType="num">
                                      <p:cBhvr>
                                        <p:cTn id="14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4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animBg="1"/>
      <p:bldP spid="20" grpId="0" animBg="1"/>
      <p:bldP spid="21" grpId="0"/>
      <p:bldP spid="22" grpId="0"/>
      <p:bldP spid="26" grpId="0"/>
      <p:bldP spid="36" grpId="0"/>
      <p:bldP spid="37"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编报要求</a:t>
            </a: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smtClean="0">
                <a:solidFill>
                  <a:srgbClr val="FFFFFF"/>
                </a:solidFill>
                <a:latin typeface="华文中宋" pitchFamily="2" charset="-122"/>
                <a:ea typeface="华文中宋" pitchFamily="2" charset="-122"/>
                <a:sym typeface="Helvetica Light"/>
              </a:rPr>
              <a:t>4</a:t>
            </a:r>
            <a:r>
              <a:rPr lang="zh-CN" altLang="en-US" sz="2800" dirty="0" smtClean="0">
                <a:solidFill>
                  <a:srgbClr val="FFFFFF"/>
                </a:solidFill>
                <a:latin typeface="华文中宋" pitchFamily="2" charset="-122"/>
                <a:ea typeface="华文中宋" pitchFamily="2" charset="-122"/>
                <a:sym typeface="Helvetica Light"/>
              </a:rPr>
              <a:t>、填报软件</a:t>
            </a:r>
          </a:p>
        </p:txBody>
      </p:sp>
      <p:sp>
        <p:nvSpPr>
          <p:cNvPr id="3" name="矩形 2"/>
          <p:cNvSpPr/>
          <p:nvPr/>
        </p:nvSpPr>
        <p:spPr>
          <a:xfrm>
            <a:off x="174218" y="1826574"/>
            <a:ext cx="1980029" cy="523220"/>
          </a:xfrm>
          <a:prstGeom prst="rect">
            <a:avLst/>
          </a:prstGeom>
          <a:solidFill>
            <a:schemeClr val="bg2">
              <a:lumMod val="90000"/>
            </a:schemeClr>
          </a:solidFill>
        </p:spPr>
        <p:txBody>
          <a:bodyPr wrap="none">
            <a:spAutoFit/>
          </a:bodyPr>
          <a:lstStyle/>
          <a:p>
            <a:r>
              <a:rPr lang="zh-CN" altLang="en-US" sz="2800" dirty="0" smtClean="0">
                <a:latin typeface="华文中宋" pitchFamily="2" charset="-122"/>
                <a:ea typeface="华文中宋" pitchFamily="2" charset="-122"/>
              </a:rPr>
              <a:t>谁</a:t>
            </a:r>
            <a:r>
              <a:rPr lang="zh-CN" altLang="zh-CN" sz="2800" dirty="0" smtClean="0">
                <a:latin typeface="华文中宋" pitchFamily="2" charset="-122"/>
                <a:ea typeface="华文中宋" pitchFamily="2" charset="-122"/>
              </a:rPr>
              <a:t>“汇总”</a:t>
            </a:r>
            <a:endParaRPr lang="zh-CN" altLang="en-US" sz="2800" dirty="0">
              <a:latin typeface="华文中宋" pitchFamily="2" charset="-122"/>
              <a:ea typeface="华文中宋" pitchFamily="2"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89409" y="895349"/>
            <a:ext cx="2879677" cy="3076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656799" y="2307748"/>
            <a:ext cx="6051337"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2800" i="0" u="none" strike="noStrike" cap="none" spc="0" normalizeH="0" baseline="0" dirty="0" smtClean="0">
                <a:ln>
                  <a:noFill/>
                </a:ln>
                <a:solidFill>
                  <a:srgbClr val="000000"/>
                </a:solidFill>
                <a:effectLst/>
                <a:uFillTx/>
                <a:latin typeface="宋体" pitchFamily="2" charset="-122"/>
                <a:ea typeface="宋体" pitchFamily="2" charset="-122"/>
                <a:sym typeface="Helvetica Light"/>
              </a:rPr>
              <a:t>★ </a:t>
            </a:r>
            <a:r>
              <a:rPr kumimoji="0" lang="zh-CN" altLang="en-US" sz="2800" b="1" i="0" u="none" strike="noStrike" cap="none" spc="0" normalizeH="0" baseline="0" dirty="0" smtClean="0">
                <a:ln>
                  <a:noFill/>
                </a:ln>
                <a:solidFill>
                  <a:srgbClr val="000000"/>
                </a:solidFill>
                <a:effectLst/>
                <a:uFillTx/>
                <a:latin typeface="宋体" pitchFamily="2" charset="-122"/>
                <a:ea typeface="宋体" pitchFamily="2" charset="-122"/>
                <a:sym typeface="Helvetica Light"/>
              </a:rPr>
              <a:t>各级财政部门、有下属单位的部门</a:t>
            </a:r>
            <a:endParaRPr kumimoji="0" lang="zh-CN" altLang="en-US" sz="2800" b="1" i="0" u="none" strike="noStrike" cap="none" spc="0" normalizeH="0" baseline="0" dirty="0">
              <a:ln>
                <a:noFill/>
              </a:ln>
              <a:solidFill>
                <a:srgbClr val="000000"/>
              </a:solidFill>
              <a:effectLst/>
              <a:uFillTx/>
              <a:latin typeface="宋体" pitchFamily="2" charset="-122"/>
              <a:ea typeface="宋体" pitchFamily="2" charset="-122"/>
              <a:sym typeface="Helvetica Light"/>
            </a:endParaRPr>
          </a:p>
        </p:txBody>
      </p:sp>
      <p:graphicFrame>
        <p:nvGraphicFramePr>
          <p:cNvPr id="7" name="表格 6"/>
          <p:cNvGraphicFramePr>
            <a:graphicFrameLocks noGrp="1"/>
          </p:cNvGraphicFramePr>
          <p:nvPr>
            <p:extLst>
              <p:ext uri="{D42A27DB-BD31-4B8C-83A1-F6EECF244321}">
                <p14:modId xmlns:p14="http://schemas.microsoft.com/office/powerpoint/2010/main" val="1415713348"/>
              </p:ext>
            </p:extLst>
          </p:nvPr>
        </p:nvGraphicFramePr>
        <p:xfrm>
          <a:off x="392582" y="3517457"/>
          <a:ext cx="2487095" cy="2468880"/>
        </p:xfrm>
        <a:graphic>
          <a:graphicData uri="http://schemas.openxmlformats.org/drawingml/2006/table">
            <a:tbl>
              <a:tblPr firstRow="1" bandRow="1">
                <a:tableStyleId>{5940675A-B579-460E-94D1-54222C63F5DA}</a:tableStyleId>
              </a:tblPr>
              <a:tblGrid>
                <a:gridCol w="2487095"/>
              </a:tblGrid>
              <a:tr h="656314">
                <a:tc>
                  <a:txBody>
                    <a:bodyPr/>
                    <a:lstStyle/>
                    <a:p>
                      <a:r>
                        <a:rPr lang="zh-CN" altLang="en-US" sz="2400" dirty="0" smtClean="0">
                          <a:solidFill>
                            <a:srgbClr val="FF0000"/>
                          </a:solidFill>
                        </a:rPr>
                        <a:t>财政部门本级</a:t>
                      </a:r>
                      <a:endParaRPr lang="en-US" altLang="zh-CN" sz="2400" dirty="0" smtClean="0">
                        <a:solidFill>
                          <a:srgbClr val="FF0000"/>
                        </a:solidFill>
                      </a:endParaRPr>
                    </a:p>
                    <a:p>
                      <a:r>
                        <a:rPr lang="zh-CN" altLang="en-US" sz="2400" dirty="0" smtClean="0"/>
                        <a:t>汇总报告</a:t>
                      </a:r>
                      <a:endParaRPr lang="zh-CN" altLang="en-US" sz="2400" dirty="0"/>
                    </a:p>
                  </a:txBody>
                  <a:tcPr>
                    <a:solidFill>
                      <a:schemeClr val="accent1">
                        <a:lumMod val="20000"/>
                        <a:lumOff val="80000"/>
                      </a:schemeClr>
                    </a:solidFill>
                  </a:tcPr>
                </a:tc>
              </a:tr>
              <a:tr h="656314">
                <a:tc>
                  <a:txBody>
                    <a:bodyPr/>
                    <a:lstStyle/>
                    <a:p>
                      <a:r>
                        <a:rPr lang="zh-CN" altLang="en-US" sz="2400" dirty="0" smtClean="0">
                          <a:solidFill>
                            <a:srgbClr val="FF0000"/>
                          </a:solidFill>
                        </a:rPr>
                        <a:t>下级财政部门</a:t>
                      </a:r>
                      <a:endParaRPr lang="en-US" altLang="zh-CN" sz="2400" dirty="0" smtClean="0">
                        <a:solidFill>
                          <a:srgbClr val="FF0000"/>
                        </a:solidFill>
                      </a:endParaRPr>
                    </a:p>
                    <a:p>
                      <a:r>
                        <a:rPr lang="zh-CN" altLang="en-US" sz="2400" dirty="0" smtClean="0"/>
                        <a:t>内控报告</a:t>
                      </a:r>
                      <a:endParaRPr lang="en-US" altLang="zh-CN" sz="2400" dirty="0" smtClean="0"/>
                    </a:p>
                  </a:txBody>
                  <a:tcPr>
                    <a:solidFill>
                      <a:schemeClr val="accent1">
                        <a:lumMod val="20000"/>
                        <a:lumOff val="80000"/>
                      </a:schemeClr>
                    </a:solidFill>
                  </a:tcPr>
                </a:tc>
              </a:tr>
              <a:tr h="656314">
                <a:tc>
                  <a:txBody>
                    <a:bodyPr/>
                    <a:lstStyle/>
                    <a:p>
                      <a:r>
                        <a:rPr lang="zh-CN" altLang="en-US" sz="2400" dirty="0" smtClean="0">
                          <a:solidFill>
                            <a:srgbClr val="FF0000"/>
                          </a:solidFill>
                        </a:rPr>
                        <a:t>同级部门</a:t>
                      </a:r>
                      <a:endParaRPr lang="en-US" altLang="zh-CN" sz="2400" dirty="0" smtClean="0">
                        <a:solidFill>
                          <a:srgbClr val="FF0000"/>
                        </a:solidFill>
                      </a:endParaRPr>
                    </a:p>
                    <a:p>
                      <a:r>
                        <a:rPr lang="zh-CN" altLang="en-US" sz="2400" dirty="0" smtClean="0"/>
                        <a:t>内控报告</a:t>
                      </a:r>
                      <a:endParaRPr lang="en-US" altLang="zh-CN" sz="2400" dirty="0" smtClean="0"/>
                    </a:p>
                  </a:txBody>
                  <a:tcPr>
                    <a:solidFill>
                      <a:schemeClr val="accent1">
                        <a:lumMod val="20000"/>
                        <a:lumOff val="80000"/>
                      </a:schemeClr>
                    </a:solidFill>
                  </a:tcPr>
                </a:tc>
              </a:tr>
            </a:tbl>
          </a:graphicData>
        </a:graphic>
      </p:graphicFrame>
      <p:sp>
        <p:nvSpPr>
          <p:cNvPr id="10" name="右大括号 9"/>
          <p:cNvSpPr/>
          <p:nvPr/>
        </p:nvSpPr>
        <p:spPr>
          <a:xfrm>
            <a:off x="3138985" y="3725839"/>
            <a:ext cx="504967" cy="2060812"/>
          </a:xfrm>
          <a:prstGeom prst="rightBrac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000000"/>
              </a:solidFill>
              <a:effectLst/>
              <a:uFillTx/>
            </a:endParaRPr>
          </a:p>
        </p:txBody>
      </p:sp>
      <p:sp>
        <p:nvSpPr>
          <p:cNvPr id="13" name="流程图: 预定义过程 12"/>
          <p:cNvSpPr/>
          <p:nvPr/>
        </p:nvSpPr>
        <p:spPr>
          <a:xfrm>
            <a:off x="3643952" y="4058618"/>
            <a:ext cx="1364776" cy="1395254"/>
          </a:xfrm>
          <a:prstGeom prst="flowChartPredefinedProcess">
            <a:avLst/>
          </a:prstGeom>
          <a:ln/>
        </p:spPr>
        <p:style>
          <a:lnRef idx="3">
            <a:schemeClr val="lt1"/>
          </a:lnRef>
          <a:fillRef idx="1">
            <a:schemeClr val="accent1"/>
          </a:fillRef>
          <a:effectRef idx="1">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b="1" dirty="0" smtClean="0">
                <a:solidFill>
                  <a:srgbClr val="FFFFFF"/>
                </a:solidFill>
                <a:sym typeface="Helvetica Light"/>
              </a:rPr>
              <a:t>各级财政部门</a:t>
            </a:r>
          </a:p>
        </p:txBody>
      </p:sp>
      <p:graphicFrame>
        <p:nvGraphicFramePr>
          <p:cNvPr id="45" name="表格 44"/>
          <p:cNvGraphicFramePr>
            <a:graphicFrameLocks noGrp="1"/>
          </p:cNvGraphicFramePr>
          <p:nvPr>
            <p:extLst>
              <p:ext uri="{D42A27DB-BD31-4B8C-83A1-F6EECF244321}">
                <p14:modId xmlns:p14="http://schemas.microsoft.com/office/powerpoint/2010/main" val="1400239344"/>
              </p:ext>
            </p:extLst>
          </p:nvPr>
        </p:nvGraphicFramePr>
        <p:xfrm>
          <a:off x="5413127" y="3973736"/>
          <a:ext cx="2487095" cy="1645920"/>
        </p:xfrm>
        <a:graphic>
          <a:graphicData uri="http://schemas.openxmlformats.org/drawingml/2006/table">
            <a:tbl>
              <a:tblPr firstRow="1" bandRow="1">
                <a:tableStyleId>{5940675A-B579-460E-94D1-54222C63F5DA}</a:tableStyleId>
              </a:tblPr>
              <a:tblGrid>
                <a:gridCol w="2487095"/>
              </a:tblGrid>
              <a:tr h="656314">
                <a:tc>
                  <a:txBody>
                    <a:bodyPr/>
                    <a:lstStyle/>
                    <a:p>
                      <a:r>
                        <a:rPr lang="zh-CN" altLang="en-US" sz="2400" dirty="0" smtClean="0">
                          <a:solidFill>
                            <a:srgbClr val="FF0000"/>
                          </a:solidFill>
                        </a:rPr>
                        <a:t>部门本级</a:t>
                      </a:r>
                      <a:endParaRPr lang="en-US" altLang="zh-CN" sz="2400" dirty="0" smtClean="0">
                        <a:solidFill>
                          <a:srgbClr val="FF0000"/>
                        </a:solidFill>
                      </a:endParaRPr>
                    </a:p>
                    <a:p>
                      <a:r>
                        <a:rPr lang="zh-CN" altLang="en-US" sz="2400" dirty="0" smtClean="0"/>
                        <a:t>内控报告</a:t>
                      </a:r>
                      <a:endParaRPr lang="zh-CN" altLang="en-US" sz="2400" dirty="0"/>
                    </a:p>
                  </a:txBody>
                  <a:tcPr>
                    <a:solidFill>
                      <a:schemeClr val="accent1">
                        <a:lumMod val="20000"/>
                        <a:lumOff val="80000"/>
                      </a:schemeClr>
                    </a:solidFill>
                  </a:tcPr>
                </a:tc>
              </a:tr>
              <a:tr h="656314">
                <a:tc>
                  <a:txBody>
                    <a:bodyPr/>
                    <a:lstStyle/>
                    <a:p>
                      <a:r>
                        <a:rPr lang="zh-CN" altLang="en-US" sz="2400" dirty="0" smtClean="0">
                          <a:solidFill>
                            <a:srgbClr val="FF0000"/>
                          </a:solidFill>
                        </a:rPr>
                        <a:t>下属单位</a:t>
                      </a:r>
                      <a:endParaRPr lang="en-US" altLang="zh-CN" sz="2400" dirty="0" smtClean="0">
                        <a:solidFill>
                          <a:srgbClr val="FF0000"/>
                        </a:solidFill>
                      </a:endParaRPr>
                    </a:p>
                    <a:p>
                      <a:r>
                        <a:rPr lang="zh-CN" altLang="en-US" sz="2400" dirty="0" smtClean="0"/>
                        <a:t>内控报告</a:t>
                      </a:r>
                      <a:endParaRPr lang="en-US" altLang="zh-CN" sz="2400" dirty="0" smtClean="0"/>
                    </a:p>
                  </a:txBody>
                  <a:tcPr>
                    <a:solidFill>
                      <a:schemeClr val="accent1">
                        <a:lumMod val="20000"/>
                        <a:lumOff val="80000"/>
                      </a:schemeClr>
                    </a:solidFill>
                  </a:tcPr>
                </a:tc>
              </a:tr>
            </a:tbl>
          </a:graphicData>
        </a:graphic>
      </p:graphicFrame>
      <p:sp>
        <p:nvSpPr>
          <p:cNvPr id="46" name="右大括号 45"/>
          <p:cNvSpPr/>
          <p:nvPr/>
        </p:nvSpPr>
        <p:spPr>
          <a:xfrm>
            <a:off x="8079475" y="4094325"/>
            <a:ext cx="519157" cy="1460311"/>
          </a:xfrm>
          <a:prstGeom prst="rightBrace">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000000"/>
              </a:solidFill>
              <a:effectLst/>
              <a:uFillTx/>
            </a:endParaRPr>
          </a:p>
        </p:txBody>
      </p:sp>
      <p:sp>
        <p:nvSpPr>
          <p:cNvPr id="47" name="流程图: 预定义过程 46"/>
          <p:cNvSpPr/>
          <p:nvPr/>
        </p:nvSpPr>
        <p:spPr>
          <a:xfrm>
            <a:off x="8777872" y="3859095"/>
            <a:ext cx="1364776" cy="1826141"/>
          </a:xfrm>
          <a:prstGeom prst="flowChartPredefinedProcess">
            <a:avLst/>
          </a:prstGeom>
          <a:ln/>
        </p:spPr>
        <p:style>
          <a:lnRef idx="3">
            <a:schemeClr val="lt1"/>
          </a:lnRef>
          <a:fillRef idx="1">
            <a:schemeClr val="accent1"/>
          </a:fillRef>
          <a:effectRef idx="1">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b="1" dirty="0" smtClean="0">
                <a:solidFill>
                  <a:srgbClr val="FFFFFF"/>
                </a:solidFill>
                <a:sym typeface="Helvetica Light"/>
              </a:rPr>
              <a:t>有下属单位的部门</a:t>
            </a:r>
          </a:p>
        </p:txBody>
      </p:sp>
    </p:spTree>
    <p:extLst>
      <p:ext uri="{BB962C8B-B14F-4D97-AF65-F5344CB8AC3E}">
        <p14:creationId xmlns:p14="http://schemas.microsoft.com/office/powerpoint/2010/main" val="325554505"/>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95783" y="3670272"/>
            <a:ext cx="6796587" cy="2436560"/>
            <a:chOff x="450374" y="3670272"/>
            <a:chExt cx="6796587" cy="2436560"/>
          </a:xfrm>
        </p:grpSpPr>
        <p:sp>
          <p:nvSpPr>
            <p:cNvPr id="9" name="矩形 8"/>
            <p:cNvSpPr/>
            <p:nvPr/>
          </p:nvSpPr>
          <p:spPr>
            <a:xfrm>
              <a:off x="450374" y="3706175"/>
              <a:ext cx="3548419" cy="2400657"/>
            </a:xfrm>
            <a:prstGeom prst="rect">
              <a:avLst/>
            </a:prstGeom>
            <a:ln>
              <a:solidFill>
                <a:srgbClr val="FF0000"/>
              </a:solidFill>
              <a:prstDash val="sysDash"/>
            </a:ln>
          </p:spPr>
          <p:txBody>
            <a:bodyPr wrap="square">
              <a:spAutoFit/>
            </a:bodyPr>
            <a:lstStyle/>
            <a:p>
              <a:pPr>
                <a:lnSpc>
                  <a:spcPct val="150000"/>
                </a:lnSpc>
              </a:pPr>
              <a:r>
                <a:rPr lang="zh-CN" altLang="en-US" sz="2000" b="1" dirty="0" smtClean="0">
                  <a:solidFill>
                    <a:srgbClr val="FF0000"/>
                  </a:solidFill>
                  <a:latin typeface="宋体" pitchFamily="2" charset="-122"/>
                  <a:ea typeface="宋体" pitchFamily="2" charset="-122"/>
                </a:rPr>
                <a:t>注意：</a:t>
              </a:r>
              <a:r>
                <a:rPr lang="zh-CN" altLang="zh-CN" sz="2000" dirty="0" smtClean="0">
                  <a:latin typeface="宋体" pitchFamily="2" charset="-122"/>
                  <a:ea typeface="宋体" pitchFamily="2" charset="-122"/>
                </a:rPr>
                <a:t>单位</a:t>
              </a:r>
              <a:r>
                <a:rPr lang="zh-CN" altLang="zh-CN" sz="2000" dirty="0">
                  <a:latin typeface="宋体" pitchFamily="2" charset="-122"/>
                  <a:ea typeface="宋体" pitchFamily="2" charset="-122"/>
                </a:rPr>
                <a:t>直接向财政部门提交报告的，即使没有下属单位，除了填写本级（单体）报告外，仍需使用汇总功能生成汇总报告。</a:t>
              </a:r>
              <a:endParaRPr lang="zh-CN" altLang="en-US" sz="2000" dirty="0">
                <a:latin typeface="宋体" pitchFamily="2" charset="-122"/>
                <a:ea typeface="宋体" pitchFamily="2" charset="-122"/>
              </a:endParaRPr>
            </a:p>
          </p:txBody>
        </p:sp>
        <p:sp>
          <p:nvSpPr>
            <p:cNvPr id="3" name="矩形 2"/>
            <p:cNvSpPr/>
            <p:nvPr/>
          </p:nvSpPr>
          <p:spPr>
            <a:xfrm>
              <a:off x="5759355" y="3670272"/>
              <a:ext cx="1487606" cy="2334745"/>
            </a:xfrm>
            <a:prstGeom prst="rect">
              <a:avLst/>
            </a:prstGeom>
            <a:noFill/>
            <a:ln>
              <a:solidFill>
                <a:srgbClr val="FF0000"/>
              </a:solid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cxnSp>
          <p:nvCxnSpPr>
            <p:cNvPr id="7" name="直接箭头连接符 6"/>
            <p:cNvCxnSpPr/>
            <p:nvPr/>
          </p:nvCxnSpPr>
          <p:spPr>
            <a:xfrm flipH="1">
              <a:off x="3998794" y="4837644"/>
              <a:ext cx="1760561" cy="0"/>
            </a:xfrm>
            <a:prstGeom prst="straightConnector1">
              <a:avLst/>
            </a:prstGeom>
            <a:noFill/>
            <a:ln w="57150" cap="flat">
              <a:solidFill>
                <a:srgbClr val="FF0000"/>
              </a:solidFill>
              <a:prstDash val="solid"/>
              <a:miter lim="400000"/>
              <a:tailEnd type="arrow"/>
            </a:ln>
            <a:effectLst/>
            <a:sp3d/>
          </p:spPr>
          <p:style>
            <a:lnRef idx="0">
              <a:scrgbClr r="0" g="0" b="0"/>
            </a:lnRef>
            <a:fillRef idx="0">
              <a:scrgbClr r="0" g="0" b="0"/>
            </a:fillRef>
            <a:effectRef idx="0">
              <a:scrgbClr r="0" g="0" b="0"/>
            </a:effectRef>
            <a:fontRef idx="none"/>
          </p:style>
        </p:cxnSp>
      </p:grpSp>
      <p:sp>
        <p:nvSpPr>
          <p:cNvPr id="18434" name="TextBox 1"/>
          <p:cNvSpPr txBox="1">
            <a:spLocks noChangeArrowheads="1"/>
          </p:cNvSpPr>
          <p:nvPr/>
        </p:nvSpPr>
        <p:spPr bwMode="auto">
          <a:xfrm>
            <a:off x="783167" y="67734"/>
            <a:ext cx="2587829"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编报</a:t>
            </a:r>
            <a:r>
              <a:rPr lang="zh-CN" altLang="en-US" sz="3200" b="1" dirty="0" smtClean="0">
                <a:solidFill>
                  <a:srgbClr val="0033CC"/>
                </a:solidFill>
                <a:latin typeface="微软雅黑" pitchFamily="34" charset="-122"/>
                <a:ea typeface="微软雅黑" pitchFamily="34" charset="-122"/>
              </a:rPr>
              <a:t>要求</a:t>
            </a:r>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latin typeface="华文中宋" pitchFamily="2" charset="-122"/>
                <a:ea typeface="华文中宋" pitchFamily="2" charset="-122"/>
                <a:sym typeface="Helvetica Light"/>
              </a:rPr>
              <a:t>4</a:t>
            </a:r>
            <a:r>
              <a:rPr lang="zh-CN" altLang="en-US" sz="2800" dirty="0" smtClean="0">
                <a:solidFill>
                  <a:srgbClr val="FFFFFF"/>
                </a:solidFill>
                <a:latin typeface="华文中宋" pitchFamily="2" charset="-122"/>
                <a:ea typeface="华文中宋" pitchFamily="2" charset="-122"/>
                <a:sym typeface="Helvetica Light"/>
              </a:rPr>
              <a:t>、填报软件</a:t>
            </a:r>
          </a:p>
        </p:txBody>
      </p:sp>
      <p:graphicFrame>
        <p:nvGraphicFramePr>
          <p:cNvPr id="4" name="图示 3"/>
          <p:cNvGraphicFramePr/>
          <p:nvPr>
            <p:extLst>
              <p:ext uri="{D42A27DB-BD31-4B8C-83A1-F6EECF244321}">
                <p14:modId xmlns:p14="http://schemas.microsoft.com/office/powerpoint/2010/main" val="684945291"/>
              </p:ext>
            </p:extLst>
          </p:nvPr>
        </p:nvGraphicFramePr>
        <p:xfrm>
          <a:off x="4491762" y="927439"/>
          <a:ext cx="7520277" cy="56538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1914490771"/>
              </p:ext>
            </p:extLst>
          </p:nvPr>
        </p:nvGraphicFramePr>
        <p:xfrm>
          <a:off x="256102" y="1709198"/>
          <a:ext cx="4479671" cy="1620855"/>
        </p:xfrm>
        <a:graphic>
          <a:graphicData uri="http://schemas.openxmlformats.org/drawingml/2006/table">
            <a:tbl>
              <a:tblPr>
                <a:tableStyleId>{5940675A-B579-460E-94D1-54222C63F5DA}</a:tableStyleId>
              </a:tblPr>
              <a:tblGrid>
                <a:gridCol w="1123819"/>
                <a:gridCol w="3355852"/>
              </a:tblGrid>
              <a:tr h="324171">
                <a:tc>
                  <a:txBody>
                    <a:bodyPr/>
                    <a:lstStyle/>
                    <a:p>
                      <a:pPr algn="ctr" fontAlgn="b"/>
                      <a:r>
                        <a:rPr lang="zh-CN" altLang="en-US" sz="1600" u="none" strike="noStrike" dirty="0">
                          <a:effectLst/>
                        </a:rPr>
                        <a:t>汇总</a:t>
                      </a:r>
                      <a:endParaRPr lang="zh-CN" altLang="en-US" sz="1600" b="0" i="0" u="none" strike="noStrike" dirty="0">
                        <a:solidFill>
                          <a:srgbClr val="000000"/>
                        </a:solidFill>
                        <a:effectLst/>
                        <a:latin typeface="宋体" pitchFamily="2" charset="-122"/>
                        <a:ea typeface="宋体" pitchFamily="2" charset="-122"/>
                      </a:endParaRPr>
                    </a:p>
                  </a:txBody>
                  <a:tcPr marL="9525" marR="9525" marT="9525" marB="0" anchor="b"/>
                </a:tc>
                <a:tc>
                  <a:txBody>
                    <a:bodyPr/>
                    <a:lstStyle/>
                    <a:p>
                      <a:pPr algn="l" fontAlgn="b"/>
                      <a:r>
                        <a:rPr lang="zh-CN" altLang="en-US" sz="1600" u="none" strike="noStrike" dirty="0" smtClean="0">
                          <a:effectLst/>
                        </a:rPr>
                        <a:t>烟台市检察院</a:t>
                      </a:r>
                      <a:endParaRPr lang="zh-CN" altLang="en-US" sz="1600" b="0" i="0" u="none" strike="noStrike" dirty="0">
                        <a:solidFill>
                          <a:srgbClr val="000000"/>
                        </a:solidFill>
                        <a:effectLst/>
                        <a:latin typeface="宋体" pitchFamily="2" charset="-122"/>
                        <a:ea typeface="宋体" pitchFamily="2" charset="-122"/>
                      </a:endParaRPr>
                    </a:p>
                  </a:txBody>
                  <a:tcPr marL="9525" marR="9525" marT="9525" marB="0" anchor="b"/>
                </a:tc>
              </a:tr>
              <a:tr h="324171">
                <a:tc>
                  <a:txBody>
                    <a:bodyPr/>
                    <a:lstStyle/>
                    <a:p>
                      <a:pPr algn="ctr" fontAlgn="b"/>
                      <a:r>
                        <a:rPr lang="zh-CN" altLang="en-US" sz="1600" u="none" strike="noStrike" dirty="0">
                          <a:effectLst/>
                        </a:rPr>
                        <a:t>　</a:t>
                      </a:r>
                      <a:endParaRPr lang="zh-CN" altLang="en-US" sz="1600" b="0" i="0" u="none" strike="noStrike" dirty="0">
                        <a:solidFill>
                          <a:srgbClr val="000000"/>
                        </a:solidFill>
                        <a:effectLst/>
                        <a:latin typeface="宋体" pitchFamily="2" charset="-122"/>
                        <a:ea typeface="宋体" pitchFamily="2" charset="-122"/>
                      </a:endParaRPr>
                    </a:p>
                  </a:txBody>
                  <a:tcPr marL="9525" marR="9525" marT="9525" marB="0" anchor="b"/>
                </a:tc>
                <a:tc>
                  <a:txBody>
                    <a:bodyPr/>
                    <a:lstStyle/>
                    <a:p>
                      <a:pPr algn="l" fontAlgn="b"/>
                      <a:r>
                        <a:rPr lang="zh-CN" altLang="en-US" sz="1600" u="none" strike="noStrike" dirty="0">
                          <a:effectLst/>
                        </a:rPr>
                        <a:t>   </a:t>
                      </a:r>
                      <a:r>
                        <a:rPr lang="zh-CN" altLang="en-US" sz="1600" u="none" strike="noStrike" dirty="0" smtClean="0">
                          <a:effectLst/>
                        </a:rPr>
                        <a:t>烟台市检察院</a:t>
                      </a:r>
                      <a:r>
                        <a:rPr lang="zh-CN" altLang="en-US" sz="1600" u="none" strike="noStrike" dirty="0">
                          <a:effectLst/>
                        </a:rPr>
                        <a:t>（本级）</a:t>
                      </a:r>
                      <a:endParaRPr lang="zh-CN" altLang="en-US" sz="1600" b="0" i="0" u="none" strike="noStrike" dirty="0">
                        <a:solidFill>
                          <a:srgbClr val="000000"/>
                        </a:solidFill>
                        <a:effectLst/>
                        <a:latin typeface="宋体" pitchFamily="2" charset="-122"/>
                        <a:ea typeface="宋体" pitchFamily="2" charset="-122"/>
                      </a:endParaRPr>
                    </a:p>
                  </a:txBody>
                  <a:tcPr marL="9525" marR="9525" marT="9525" marB="0" anchor="b"/>
                </a:tc>
              </a:tr>
              <a:tr h="324171">
                <a:tc>
                  <a:txBody>
                    <a:bodyPr/>
                    <a:lstStyle/>
                    <a:p>
                      <a:pPr algn="ctr" fontAlgn="b"/>
                      <a:r>
                        <a:rPr lang="zh-CN" altLang="en-US" sz="1600" u="none" strike="noStrike" dirty="0">
                          <a:effectLst/>
                        </a:rPr>
                        <a:t>　</a:t>
                      </a:r>
                      <a:endParaRPr lang="zh-CN" altLang="en-US" sz="1600" b="0" i="0" u="none" strike="noStrike" dirty="0">
                        <a:solidFill>
                          <a:srgbClr val="000000"/>
                        </a:solidFill>
                        <a:effectLst/>
                        <a:latin typeface="宋体" pitchFamily="2" charset="-122"/>
                        <a:ea typeface="宋体" pitchFamily="2" charset="-122"/>
                      </a:endParaRPr>
                    </a:p>
                  </a:txBody>
                  <a:tcPr marL="9525" marR="9525" marT="9525" marB="0" anchor="b"/>
                </a:tc>
                <a:tc>
                  <a:txBody>
                    <a:bodyPr/>
                    <a:lstStyle/>
                    <a:p>
                      <a:pPr algn="l" fontAlgn="b"/>
                      <a:r>
                        <a:rPr lang="zh-CN" altLang="en-US" sz="1600" u="none" strike="noStrike" dirty="0">
                          <a:effectLst/>
                        </a:rPr>
                        <a:t>   </a:t>
                      </a:r>
                      <a:r>
                        <a:rPr lang="zh-CN" altLang="en-US" sz="1600" u="none" strike="noStrike" dirty="0" smtClean="0">
                          <a:effectLst/>
                        </a:rPr>
                        <a:t>烟台市检察院信息中心</a:t>
                      </a:r>
                      <a:endParaRPr lang="zh-CN" altLang="en-US" sz="1600" b="0" i="0" u="none" strike="noStrike" dirty="0">
                        <a:solidFill>
                          <a:srgbClr val="000000"/>
                        </a:solidFill>
                        <a:effectLst/>
                        <a:latin typeface="宋体" pitchFamily="2" charset="-122"/>
                        <a:ea typeface="宋体" pitchFamily="2" charset="-122"/>
                      </a:endParaRPr>
                    </a:p>
                  </a:txBody>
                  <a:tcPr marL="9525" marR="9525" marT="9525" marB="0" anchor="b"/>
                </a:tc>
              </a:tr>
              <a:tr h="324171">
                <a:tc>
                  <a:txBody>
                    <a:bodyPr/>
                    <a:lstStyle/>
                    <a:p>
                      <a:pPr algn="ctr" fontAlgn="b"/>
                      <a:r>
                        <a:rPr lang="zh-CN" altLang="en-US" sz="1600" u="none" strike="noStrike">
                          <a:effectLst/>
                        </a:rPr>
                        <a:t>汇总</a:t>
                      </a:r>
                      <a:endParaRPr lang="zh-CN" altLang="en-US" sz="1600" b="0" i="0" u="none" strike="noStrike">
                        <a:solidFill>
                          <a:srgbClr val="000000"/>
                        </a:solidFill>
                        <a:effectLst/>
                        <a:latin typeface="宋体" pitchFamily="2" charset="-122"/>
                        <a:ea typeface="宋体" pitchFamily="2" charset="-122"/>
                      </a:endParaRPr>
                    </a:p>
                  </a:txBody>
                  <a:tcPr marL="9525" marR="9525" marT="9525" marB="0" anchor="b"/>
                </a:tc>
                <a:tc>
                  <a:txBody>
                    <a:bodyPr/>
                    <a:lstStyle/>
                    <a:p>
                      <a:pPr algn="l" fontAlgn="b"/>
                      <a:r>
                        <a:rPr lang="zh-CN" altLang="en-US" sz="1600" u="none" strike="noStrike" dirty="0" smtClean="0">
                          <a:effectLst/>
                        </a:rPr>
                        <a:t>烟台市统计局</a:t>
                      </a:r>
                      <a:endParaRPr lang="zh-CN" altLang="en-US" sz="1600" b="0" i="0" u="none" strike="noStrike" dirty="0">
                        <a:solidFill>
                          <a:srgbClr val="000000"/>
                        </a:solidFill>
                        <a:effectLst/>
                        <a:latin typeface="宋体" pitchFamily="2" charset="-122"/>
                        <a:ea typeface="宋体" pitchFamily="2" charset="-122"/>
                      </a:endParaRPr>
                    </a:p>
                  </a:txBody>
                  <a:tcPr marL="9525" marR="9525" marT="9525" marB="0" anchor="b"/>
                </a:tc>
              </a:tr>
              <a:tr h="324171">
                <a:tc>
                  <a:txBody>
                    <a:bodyPr/>
                    <a:lstStyle/>
                    <a:p>
                      <a:pPr algn="ctr" fontAlgn="b"/>
                      <a:r>
                        <a:rPr lang="zh-CN" altLang="en-US" sz="1600" u="none" strike="noStrike" dirty="0">
                          <a:effectLst/>
                        </a:rPr>
                        <a:t>　</a:t>
                      </a:r>
                      <a:endParaRPr lang="zh-CN" altLang="en-US" sz="1600" b="0" i="0" u="none" strike="noStrike" dirty="0">
                        <a:solidFill>
                          <a:srgbClr val="000000"/>
                        </a:solidFill>
                        <a:effectLst/>
                        <a:latin typeface="宋体" pitchFamily="2" charset="-122"/>
                        <a:ea typeface="宋体" pitchFamily="2" charset="-122"/>
                      </a:endParaRPr>
                    </a:p>
                  </a:txBody>
                  <a:tcPr marL="9525" marR="9525" marT="9525" marB="0" anchor="b"/>
                </a:tc>
                <a:tc>
                  <a:txBody>
                    <a:bodyPr/>
                    <a:lstStyle/>
                    <a:p>
                      <a:pPr algn="l" fontAlgn="b"/>
                      <a:r>
                        <a:rPr lang="zh-CN" altLang="en-US" sz="1600" u="none" strike="noStrike" dirty="0" smtClean="0">
                          <a:effectLst/>
                        </a:rPr>
                        <a:t>   烟台市统计局（本级）</a:t>
                      </a:r>
                      <a:endParaRPr lang="zh-CN" altLang="en-US" sz="1600" b="0" i="0" u="none" strike="noStrike" dirty="0">
                        <a:solidFill>
                          <a:srgbClr val="000000"/>
                        </a:solidFill>
                        <a:effectLst/>
                        <a:latin typeface="宋体" pitchFamily="2" charset="-122"/>
                        <a:ea typeface="宋体" pitchFamily="2" charset="-122"/>
                      </a:endParaRPr>
                    </a:p>
                  </a:txBody>
                  <a:tcPr marL="9525" marR="9525" marT="9525" marB="0" anchor="b"/>
                </a:tc>
              </a:tr>
            </a:tbl>
          </a:graphicData>
        </a:graphic>
      </p:graphicFrame>
      <p:sp>
        <p:nvSpPr>
          <p:cNvPr id="18" name="TextBox 17"/>
          <p:cNvSpPr txBox="1"/>
          <p:nvPr/>
        </p:nvSpPr>
        <p:spPr>
          <a:xfrm rot="348820">
            <a:off x="10712589" y="1668369"/>
            <a:ext cx="923330" cy="595035"/>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3200" dirty="0">
                <a:solidFill>
                  <a:srgbClr val="FF0000"/>
                </a:solidFill>
                <a:sym typeface="Helvetica Light"/>
              </a:rPr>
              <a:t>举例</a:t>
            </a:r>
            <a:endParaRPr kumimoji="0" lang="zh-CN" altLang="en-US" sz="3200" b="0" i="0" u="none" strike="noStrike" cap="none" spc="0" normalizeH="0" baseline="0" dirty="0">
              <a:ln>
                <a:noFill/>
              </a:ln>
              <a:solidFill>
                <a:srgbClr val="FF0000"/>
              </a:solidFill>
              <a:effectLst/>
              <a:uFillTx/>
              <a:latin typeface="+mn-lt"/>
              <a:ea typeface="+mn-ea"/>
              <a:cs typeface="+mn-cs"/>
              <a:sym typeface="Helvetica Light"/>
            </a:endParaRPr>
          </a:p>
        </p:txBody>
      </p:sp>
      <p:pic>
        <p:nvPicPr>
          <p:cNvPr id="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634" y="3429000"/>
            <a:ext cx="3777160" cy="3330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16583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110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编报要求</a:t>
            </a:r>
          </a:p>
          <a:p>
            <a:pPr eaLnBrk="1" hangingPunct="1"/>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8" y="927439"/>
            <a:ext cx="2860784"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en-US" altLang="zh-CN" sz="2800" dirty="0">
                <a:solidFill>
                  <a:srgbClr val="FFFFFF"/>
                </a:solidFill>
                <a:latin typeface="华文中宋" pitchFamily="2" charset="-122"/>
                <a:ea typeface="华文中宋" pitchFamily="2" charset="-122"/>
                <a:sym typeface="Helvetica Light"/>
              </a:rPr>
              <a:t>5</a:t>
            </a:r>
            <a:r>
              <a:rPr lang="zh-CN" altLang="en-US" sz="2800" dirty="0" smtClean="0">
                <a:solidFill>
                  <a:srgbClr val="FFFFFF"/>
                </a:solidFill>
                <a:latin typeface="华文中宋" pitchFamily="2" charset="-122"/>
                <a:ea typeface="华文中宋" pitchFamily="2" charset="-122"/>
                <a:sym typeface="Helvetica Light"/>
              </a:rPr>
              <a:t>、报告形式</a:t>
            </a:r>
          </a:p>
        </p:txBody>
      </p:sp>
      <p:grpSp>
        <p:nvGrpSpPr>
          <p:cNvPr id="17" name="组合 16"/>
          <p:cNvGrpSpPr/>
          <p:nvPr/>
        </p:nvGrpSpPr>
        <p:grpSpPr>
          <a:xfrm>
            <a:off x="641445" y="1678674"/>
            <a:ext cx="9717206" cy="3100343"/>
            <a:chOff x="641445" y="1678674"/>
            <a:chExt cx="9717206" cy="3100343"/>
          </a:xfrm>
        </p:grpSpPr>
        <p:sp>
          <p:nvSpPr>
            <p:cNvPr id="4" name="矩形 3"/>
            <p:cNvSpPr/>
            <p:nvPr/>
          </p:nvSpPr>
          <p:spPr>
            <a:xfrm>
              <a:off x="641445" y="1678674"/>
              <a:ext cx="9717206" cy="1378423"/>
            </a:xfrm>
            <a:prstGeom prst="rect">
              <a:avLst/>
            </a:prstGeom>
            <a:solidFill>
              <a:schemeClr val="bg1">
                <a:lumMod val="95000"/>
                <a:alpha val="19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9" name="矩形 8"/>
            <p:cNvSpPr/>
            <p:nvPr/>
          </p:nvSpPr>
          <p:spPr>
            <a:xfrm>
              <a:off x="643717" y="3400594"/>
              <a:ext cx="9714933" cy="1378423"/>
            </a:xfrm>
            <a:prstGeom prst="rect">
              <a:avLst/>
            </a:prstGeom>
            <a:solidFill>
              <a:schemeClr val="bg1">
                <a:lumMod val="95000"/>
                <a:alpha val="19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3" name="圆角矩形 2"/>
          <p:cNvSpPr/>
          <p:nvPr/>
        </p:nvSpPr>
        <p:spPr>
          <a:xfrm>
            <a:off x="783168" y="2138963"/>
            <a:ext cx="1430392" cy="590233"/>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b="1" dirty="0" smtClean="0">
                <a:solidFill>
                  <a:srgbClr val="FFFFFF"/>
                </a:solidFill>
                <a:latin typeface="宋体" pitchFamily="2" charset="-122"/>
                <a:ea typeface="宋体" pitchFamily="2" charset="-122"/>
                <a:sym typeface="Helvetica Light"/>
              </a:rPr>
              <a:t>电子版</a:t>
            </a:r>
          </a:p>
        </p:txBody>
      </p:sp>
      <p:sp>
        <p:nvSpPr>
          <p:cNvPr id="26" name="圆角矩形 25"/>
          <p:cNvSpPr/>
          <p:nvPr/>
        </p:nvSpPr>
        <p:spPr>
          <a:xfrm>
            <a:off x="783168" y="3797089"/>
            <a:ext cx="1430392" cy="590233"/>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b="1" dirty="0">
                <a:solidFill>
                  <a:srgbClr val="FFFFFF"/>
                </a:solidFill>
                <a:latin typeface="宋体" pitchFamily="2" charset="-122"/>
                <a:ea typeface="宋体" pitchFamily="2" charset="-122"/>
                <a:sym typeface="Helvetica Light"/>
              </a:rPr>
              <a:t>纸</a:t>
            </a:r>
            <a:r>
              <a:rPr lang="zh-CN" altLang="en-US" sz="2800" b="1" dirty="0" smtClean="0">
                <a:solidFill>
                  <a:srgbClr val="FFFFFF"/>
                </a:solidFill>
                <a:latin typeface="宋体" pitchFamily="2" charset="-122"/>
                <a:ea typeface="宋体" pitchFamily="2" charset="-122"/>
                <a:sym typeface="Helvetica Light"/>
              </a:rPr>
              <a:t>质版</a:t>
            </a:r>
          </a:p>
        </p:txBody>
      </p:sp>
      <p:sp>
        <p:nvSpPr>
          <p:cNvPr id="25" name="矩形 24"/>
          <p:cNvSpPr/>
          <p:nvPr/>
        </p:nvSpPr>
        <p:spPr>
          <a:xfrm>
            <a:off x="2638566" y="1683695"/>
            <a:ext cx="7488073" cy="1477328"/>
          </a:xfrm>
          <a:prstGeom prst="rect">
            <a:avLst/>
          </a:prstGeom>
        </p:spPr>
        <p:txBody>
          <a:bodyPr wrap="square">
            <a:spAutoFit/>
          </a:bodyPr>
          <a:lstStyle/>
          <a:p>
            <a:pPr>
              <a:lnSpc>
                <a:spcPct val="150000"/>
              </a:lnSpc>
            </a:pPr>
            <a:r>
              <a:rPr lang="en-US" altLang="zh-CN" sz="2000" dirty="0" smtClean="0">
                <a:latin typeface="华文中宋" pitchFamily="2" charset="-122"/>
                <a:ea typeface="华文中宋" pitchFamily="2" charset="-122"/>
              </a:rPr>
              <a:t>   </a:t>
            </a:r>
            <a:r>
              <a:rPr lang="zh-CN" altLang="zh-CN" sz="2000" dirty="0" smtClean="0">
                <a:latin typeface="华文中宋" pitchFamily="2" charset="-122"/>
                <a:ea typeface="华文中宋" pitchFamily="2" charset="-122"/>
              </a:rPr>
              <a:t>各地区</a:t>
            </a:r>
            <a:r>
              <a:rPr lang="zh-CN" altLang="zh-CN" sz="2000" dirty="0">
                <a:latin typeface="华文中宋" pitchFamily="2" charset="-122"/>
                <a:ea typeface="华文中宋" pitchFamily="2" charset="-122"/>
              </a:rPr>
              <a:t>、各</a:t>
            </a:r>
            <a:r>
              <a:rPr lang="zh-CN" altLang="zh-CN" sz="2000" dirty="0" smtClean="0">
                <a:latin typeface="华文中宋" pitchFamily="2" charset="-122"/>
                <a:ea typeface="华文中宋" pitchFamily="2" charset="-122"/>
              </a:rPr>
              <a:t>部门</a:t>
            </a:r>
            <a:r>
              <a:rPr lang="zh-CN" altLang="en-US" sz="2000" dirty="0" smtClean="0">
                <a:latin typeface="华文中宋" pitchFamily="2" charset="-122"/>
                <a:ea typeface="华文中宋" pitchFamily="2" charset="-122"/>
              </a:rPr>
              <a:t>、各</a:t>
            </a:r>
            <a:r>
              <a:rPr lang="zh-CN" altLang="en-US" sz="2000" dirty="0">
                <a:latin typeface="华文中宋" pitchFamily="2" charset="-122"/>
                <a:ea typeface="华文中宋" pitchFamily="2" charset="-122"/>
              </a:rPr>
              <a:t>基层</a:t>
            </a:r>
            <a:r>
              <a:rPr lang="zh-CN" altLang="en-US" sz="2000" dirty="0" smtClean="0">
                <a:latin typeface="华文中宋" pitchFamily="2" charset="-122"/>
                <a:ea typeface="华文中宋" pitchFamily="2" charset="-122"/>
              </a:rPr>
              <a:t>单位</a:t>
            </a:r>
            <a:r>
              <a:rPr lang="zh-CN" altLang="zh-CN" sz="2000" dirty="0" smtClean="0">
                <a:latin typeface="华文中宋" pitchFamily="2" charset="-122"/>
                <a:ea typeface="华文中宋" pitchFamily="2" charset="-122"/>
              </a:rPr>
              <a:t>报送</a:t>
            </a:r>
            <a:r>
              <a:rPr lang="zh-CN" altLang="zh-CN" sz="2000" dirty="0">
                <a:latin typeface="华文中宋" pitchFamily="2" charset="-122"/>
                <a:ea typeface="华文中宋" pitchFamily="2" charset="-122"/>
              </a:rPr>
              <a:t>内部控制报告</a:t>
            </a:r>
            <a:r>
              <a:rPr lang="zh-CN" altLang="zh-CN" sz="2000" dirty="0">
                <a:solidFill>
                  <a:srgbClr val="FF0000"/>
                </a:solidFill>
                <a:latin typeface="华文中宋" pitchFamily="2" charset="-122"/>
                <a:ea typeface="华文中宋" pitchFamily="2" charset="-122"/>
              </a:rPr>
              <a:t>软件导出的</a:t>
            </a:r>
            <a:r>
              <a:rPr lang="en-US" altLang="zh-CN" sz="2000" dirty="0">
                <a:solidFill>
                  <a:srgbClr val="FF0000"/>
                </a:solidFill>
                <a:latin typeface="华文中宋" pitchFamily="2" charset="-122"/>
                <a:ea typeface="华文中宋" pitchFamily="2" charset="-122"/>
              </a:rPr>
              <a:t>.jio</a:t>
            </a:r>
            <a:r>
              <a:rPr lang="zh-CN" altLang="zh-CN" sz="2000" dirty="0">
                <a:solidFill>
                  <a:srgbClr val="FF0000"/>
                </a:solidFill>
                <a:latin typeface="华文中宋" pitchFamily="2" charset="-122"/>
                <a:ea typeface="华文中宋" pitchFamily="2" charset="-122"/>
              </a:rPr>
              <a:t>格式文件</a:t>
            </a:r>
            <a:r>
              <a:rPr lang="zh-CN" altLang="zh-CN" sz="2000" dirty="0">
                <a:latin typeface="华文中宋" pitchFamily="2" charset="-122"/>
                <a:ea typeface="华文中宋" pitchFamily="2" charset="-122"/>
              </a:rPr>
              <a:t>，包括</a:t>
            </a:r>
            <a:r>
              <a:rPr lang="zh-CN" altLang="zh-CN" sz="2000" dirty="0">
                <a:solidFill>
                  <a:srgbClr val="FF0000"/>
                </a:solidFill>
                <a:latin typeface="华文中宋" pitchFamily="2" charset="-122"/>
                <a:ea typeface="华文中宋" pitchFamily="2" charset="-122"/>
              </a:rPr>
              <a:t>汇总内控报告和纳入汇总范围内各级行政事业单位内控报告</a:t>
            </a:r>
            <a:r>
              <a:rPr lang="zh-CN" altLang="zh-CN" sz="2000" dirty="0">
                <a:latin typeface="华文中宋" pitchFamily="2" charset="-122"/>
                <a:ea typeface="华文中宋" pitchFamily="2" charset="-122"/>
              </a:rPr>
              <a:t>。</a:t>
            </a:r>
            <a:endParaRPr lang="zh-CN" altLang="en-US" sz="2000" dirty="0">
              <a:latin typeface="华文中宋" pitchFamily="2" charset="-122"/>
              <a:ea typeface="华文中宋" pitchFamily="2" charset="-122"/>
            </a:endParaRPr>
          </a:p>
        </p:txBody>
      </p:sp>
      <p:sp>
        <p:nvSpPr>
          <p:cNvPr id="28" name="矩形 27"/>
          <p:cNvSpPr/>
          <p:nvPr/>
        </p:nvSpPr>
        <p:spPr>
          <a:xfrm>
            <a:off x="2790966" y="3377253"/>
            <a:ext cx="7488073" cy="1477328"/>
          </a:xfrm>
          <a:prstGeom prst="rect">
            <a:avLst/>
          </a:prstGeom>
        </p:spPr>
        <p:txBody>
          <a:bodyPr wrap="square">
            <a:spAutoFit/>
          </a:bodyPr>
          <a:lstStyle/>
          <a:p>
            <a:pPr>
              <a:lnSpc>
                <a:spcPct val="150000"/>
              </a:lnSpc>
            </a:pPr>
            <a:r>
              <a:rPr lang="zh-CN" altLang="en-US" sz="2000" dirty="0" smtClean="0">
                <a:latin typeface="华文中宋" pitchFamily="2" charset="-122"/>
                <a:ea typeface="华文中宋" pitchFamily="2" charset="-122"/>
              </a:rPr>
              <a:t>    应由单位</a:t>
            </a:r>
            <a:r>
              <a:rPr lang="zh-CN" altLang="en-US" sz="2000" dirty="0">
                <a:latin typeface="华文中宋" pitchFamily="2" charset="-122"/>
                <a:ea typeface="华文中宋" pitchFamily="2" charset="-122"/>
              </a:rPr>
              <a:t>负责人</a:t>
            </a:r>
            <a:r>
              <a:rPr lang="zh-CN" altLang="en-US" sz="2000" dirty="0">
                <a:solidFill>
                  <a:srgbClr val="FF0000"/>
                </a:solidFill>
                <a:latin typeface="华文中宋" pitchFamily="2" charset="-122"/>
                <a:ea typeface="华文中宋" pitchFamily="2" charset="-122"/>
              </a:rPr>
              <a:t>签章</a:t>
            </a:r>
            <a:r>
              <a:rPr lang="zh-CN" altLang="en-US" sz="2000" dirty="0">
                <a:latin typeface="华文中宋" pitchFamily="2" charset="-122"/>
                <a:ea typeface="华文中宋" pitchFamily="2" charset="-122"/>
              </a:rPr>
              <a:t>，并</a:t>
            </a:r>
            <a:r>
              <a:rPr lang="zh-CN" altLang="en-US" sz="2000" dirty="0" smtClean="0">
                <a:solidFill>
                  <a:srgbClr val="FF0000"/>
                </a:solidFill>
                <a:latin typeface="华文中宋" pitchFamily="2" charset="-122"/>
                <a:ea typeface="华文中宋" pitchFamily="2" charset="-122"/>
              </a:rPr>
              <a:t>加盖单位</a:t>
            </a:r>
            <a:r>
              <a:rPr lang="zh-CN" altLang="en-US" sz="2000" dirty="0">
                <a:solidFill>
                  <a:srgbClr val="FF0000"/>
                </a:solidFill>
                <a:latin typeface="华文中宋" pitchFamily="2" charset="-122"/>
                <a:ea typeface="华文中宋" pitchFamily="2" charset="-122"/>
              </a:rPr>
              <a:t>公章</a:t>
            </a:r>
            <a:r>
              <a:rPr lang="zh-CN" altLang="en-US" sz="2000" dirty="0">
                <a:latin typeface="华文中宋" pitchFamily="2" charset="-122"/>
                <a:ea typeface="华文中宋" pitchFamily="2" charset="-122"/>
              </a:rPr>
              <a:t>后报出</a:t>
            </a:r>
            <a:r>
              <a:rPr lang="zh-CN" altLang="en-US" sz="2000" dirty="0" smtClean="0">
                <a:latin typeface="华文中宋" pitchFamily="2" charset="-122"/>
                <a:ea typeface="华文中宋" pitchFamily="2" charset="-122"/>
              </a:rPr>
              <a:t>。基层单位报送本单位内控报告，地区或部门报送</a:t>
            </a:r>
            <a:r>
              <a:rPr lang="zh-CN" altLang="en-US" sz="2000" dirty="0">
                <a:latin typeface="华文中宋" pitchFamily="2" charset="-122"/>
                <a:ea typeface="华文中宋" pitchFamily="2" charset="-122"/>
              </a:rPr>
              <a:t>报告</a:t>
            </a:r>
            <a:r>
              <a:rPr lang="zh-CN" altLang="en-US" sz="2000" dirty="0" smtClean="0">
                <a:solidFill>
                  <a:srgbClr val="FF0000"/>
                </a:solidFill>
                <a:latin typeface="华文中宋" pitchFamily="2" charset="-122"/>
                <a:ea typeface="华文中宋" pitchFamily="2" charset="-122"/>
              </a:rPr>
              <a:t>为本地区</a:t>
            </a:r>
            <a:r>
              <a:rPr lang="zh-CN" altLang="en-US" sz="2000" dirty="0">
                <a:solidFill>
                  <a:srgbClr val="FF0000"/>
                </a:solidFill>
                <a:latin typeface="华文中宋" pitchFamily="2" charset="-122"/>
                <a:ea typeface="华文中宋" pitchFamily="2" charset="-122"/>
              </a:rPr>
              <a:t>或部门汇总版</a:t>
            </a:r>
            <a:r>
              <a:rPr lang="zh-CN" altLang="en-US" sz="2000" dirty="0">
                <a:latin typeface="华文中宋" pitchFamily="2" charset="-122"/>
                <a:ea typeface="华文中宋" pitchFamily="2" charset="-122"/>
              </a:rPr>
              <a:t>内控报告。</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10424" y="1939259"/>
            <a:ext cx="914400" cy="111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10424" y="3400594"/>
            <a:ext cx="914400"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 name="TextBox 2047"/>
          <p:cNvSpPr txBox="1"/>
          <p:nvPr/>
        </p:nvSpPr>
        <p:spPr>
          <a:xfrm>
            <a:off x="1046547" y="2620012"/>
            <a:ext cx="657231"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7200" b="1" i="0" u="none" strike="noStrike" cap="none" spc="0" normalizeH="0" baseline="0" dirty="0" smtClean="0">
                <a:ln>
                  <a:noFill/>
                </a:ln>
                <a:solidFill>
                  <a:srgbClr val="000000"/>
                </a:solidFill>
                <a:effectLst/>
                <a:uFillTx/>
                <a:latin typeface="华文中宋" pitchFamily="2" charset="-122"/>
                <a:ea typeface="华文中宋" pitchFamily="2" charset="-122"/>
                <a:sym typeface="Helvetica Light"/>
              </a:rPr>
              <a:t>+</a:t>
            </a:r>
            <a:endParaRPr kumimoji="0" lang="zh-CN" altLang="en-US" sz="7200" b="1" i="0" u="none" strike="noStrike" cap="none" spc="0" normalizeH="0" baseline="0" dirty="0">
              <a:ln>
                <a:noFill/>
              </a:ln>
              <a:solidFill>
                <a:srgbClr val="000000"/>
              </a:solidFill>
              <a:effectLst/>
              <a:uFillTx/>
              <a:latin typeface="华文中宋" pitchFamily="2" charset="-122"/>
              <a:ea typeface="华文中宋" pitchFamily="2" charset="-122"/>
              <a:sym typeface="Helvetica Light"/>
            </a:endParaRPr>
          </a:p>
        </p:txBody>
      </p:sp>
      <p:grpSp>
        <p:nvGrpSpPr>
          <p:cNvPr id="2054" name="组合 2053"/>
          <p:cNvGrpSpPr/>
          <p:nvPr/>
        </p:nvGrpSpPr>
        <p:grpSpPr>
          <a:xfrm>
            <a:off x="641445" y="5076967"/>
            <a:ext cx="9999428" cy="1596788"/>
            <a:chOff x="641445" y="5076967"/>
            <a:chExt cx="9999428" cy="1596788"/>
          </a:xfrm>
        </p:grpSpPr>
        <p:sp>
          <p:nvSpPr>
            <p:cNvPr id="2049" name="流程图: 文档 2048"/>
            <p:cNvSpPr/>
            <p:nvPr/>
          </p:nvSpPr>
          <p:spPr>
            <a:xfrm>
              <a:off x="967976" y="5244129"/>
              <a:ext cx="1784669" cy="1197531"/>
            </a:xfrm>
            <a:prstGeom prst="flowChartDocument">
              <a:avLst/>
            </a:prstGeom>
            <a:ln/>
          </p:spPr>
          <p:style>
            <a:lnRef idx="3">
              <a:schemeClr val="lt1"/>
            </a:lnRef>
            <a:fillRef idx="1">
              <a:schemeClr val="accent6"/>
            </a:fillRef>
            <a:effectRef idx="1">
              <a:schemeClr val="accent6"/>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dirty="0" smtClean="0">
                  <a:solidFill>
                    <a:srgbClr val="FFFFFF"/>
                  </a:solidFill>
                  <a:latin typeface="华文中宋" pitchFamily="2" charset="-122"/>
                  <a:ea typeface="华文中宋" pitchFamily="2" charset="-122"/>
                  <a:sym typeface="Helvetica Light"/>
                </a:rPr>
                <a:t>报送</a:t>
              </a:r>
              <a:endParaRPr lang="en-US" altLang="zh-CN" sz="2800" dirty="0" smtClean="0">
                <a:solidFill>
                  <a:srgbClr val="FFFFFF"/>
                </a:solidFill>
                <a:latin typeface="华文中宋" pitchFamily="2" charset="-122"/>
                <a:ea typeface="华文中宋" pitchFamily="2" charset="-122"/>
                <a:sym typeface="Helvetica Light"/>
              </a:endParaRPr>
            </a:p>
            <a:p>
              <a:pPr marL="0" marR="0" indent="0" algn="ctr" defTabSz="825500" rtl="0" fontAlgn="auto" latinLnBrk="0" hangingPunct="0">
                <a:lnSpc>
                  <a:spcPct val="100000"/>
                </a:lnSpc>
                <a:spcBef>
                  <a:spcPts val="0"/>
                </a:spcBef>
                <a:spcAft>
                  <a:spcPts val="0"/>
                </a:spcAft>
                <a:buClrTx/>
                <a:buSzTx/>
                <a:buFontTx/>
                <a:buNone/>
                <a:tabLst/>
              </a:pPr>
              <a:r>
                <a:rPr lang="zh-CN" altLang="en-US" sz="2800" dirty="0">
                  <a:solidFill>
                    <a:srgbClr val="FFFFFF"/>
                  </a:solidFill>
                  <a:latin typeface="华文中宋" pitchFamily="2" charset="-122"/>
                  <a:ea typeface="华文中宋" pitchFamily="2" charset="-122"/>
                  <a:sym typeface="Helvetica Light"/>
                </a:rPr>
                <a:t>形式</a:t>
              </a:r>
              <a:endParaRPr lang="zh-CN" altLang="en-US" sz="2800" dirty="0" smtClean="0">
                <a:solidFill>
                  <a:srgbClr val="FFFFFF"/>
                </a:solidFill>
                <a:latin typeface="华文中宋" pitchFamily="2" charset="-122"/>
                <a:ea typeface="华文中宋" pitchFamily="2" charset="-122"/>
                <a:sym typeface="Helvetica Light"/>
              </a:endParaRPr>
            </a:p>
          </p:txBody>
        </p:sp>
        <p:sp>
          <p:nvSpPr>
            <p:cNvPr id="2052" name="矩形 2051"/>
            <p:cNvSpPr/>
            <p:nvPr/>
          </p:nvSpPr>
          <p:spPr>
            <a:xfrm>
              <a:off x="2920490" y="5274813"/>
              <a:ext cx="7720383" cy="1200329"/>
            </a:xfrm>
            <a:prstGeom prst="rect">
              <a:avLst/>
            </a:prstGeom>
          </p:spPr>
          <p:txBody>
            <a:bodyPr wrap="none">
              <a:spAutoFit/>
            </a:bodyPr>
            <a:lstStyle/>
            <a:p>
              <a:r>
                <a:rPr lang="zh-CN" altLang="en-US" sz="2400" dirty="0" smtClean="0">
                  <a:latin typeface="华文中宋" pitchFamily="2" charset="-122"/>
                  <a:ea typeface="华文中宋" pitchFamily="2" charset="-122"/>
                </a:rPr>
                <a:t>①电子版</a:t>
              </a:r>
              <a:r>
                <a:rPr lang="en-US" altLang="zh-CN" sz="2400" dirty="0" smtClean="0">
                  <a:latin typeface="华文中宋" pitchFamily="2" charset="-122"/>
                  <a:ea typeface="华文中宋" pitchFamily="2" charset="-122"/>
                </a:rPr>
                <a:t>.jio</a:t>
              </a:r>
              <a:r>
                <a:rPr lang="zh-CN" altLang="zh-CN" sz="2400" dirty="0">
                  <a:latin typeface="华文中宋" pitchFamily="2" charset="-122"/>
                  <a:ea typeface="华文中宋" pitchFamily="2" charset="-122"/>
                </a:rPr>
                <a:t>格式</a:t>
              </a:r>
              <a:r>
                <a:rPr lang="zh-CN" altLang="zh-CN" sz="2400" dirty="0" smtClean="0">
                  <a:latin typeface="华文中宋" pitchFamily="2" charset="-122"/>
                  <a:ea typeface="华文中宋" pitchFamily="2" charset="-122"/>
                </a:rPr>
                <a:t>文件</a:t>
              </a:r>
              <a:r>
                <a:rPr lang="zh-CN" altLang="en-US" sz="2400" dirty="0" smtClean="0">
                  <a:solidFill>
                    <a:srgbClr val="FF0000"/>
                  </a:solidFill>
                  <a:latin typeface="华文中宋" pitchFamily="2" charset="-122"/>
                  <a:ea typeface="华文中宋" pitchFamily="2" charset="-122"/>
                </a:rPr>
                <a:t>邮件形式发送</a:t>
              </a:r>
              <a:r>
                <a:rPr lang="zh-CN" altLang="en-US" sz="2400" dirty="0" smtClean="0">
                  <a:latin typeface="华文中宋" pitchFamily="2" charset="-122"/>
                  <a:ea typeface="华文中宋" pitchFamily="2" charset="-122"/>
                </a:rPr>
                <a:t>，纸质版单独报送。</a:t>
              </a:r>
              <a:endParaRPr lang="en-US" altLang="zh-CN" sz="2400" dirty="0" smtClean="0">
                <a:latin typeface="华文中宋" pitchFamily="2" charset="-122"/>
                <a:ea typeface="华文中宋" pitchFamily="2" charset="-122"/>
              </a:endParaRPr>
            </a:p>
            <a:p>
              <a:endParaRPr lang="en-US" altLang="zh-CN" sz="2400" dirty="0">
                <a:latin typeface="华文中宋" pitchFamily="2" charset="-122"/>
                <a:ea typeface="华文中宋" pitchFamily="2" charset="-122"/>
              </a:endParaRPr>
            </a:p>
            <a:p>
              <a:r>
                <a:rPr lang="zh-CN" altLang="en-US" sz="2400" dirty="0" smtClean="0">
                  <a:latin typeface="华文中宋" pitchFamily="2" charset="-122"/>
                  <a:ea typeface="华文中宋" pitchFamily="2" charset="-122"/>
                </a:rPr>
                <a:t>②</a:t>
              </a:r>
              <a:r>
                <a:rPr lang="zh-CN" altLang="en-US" sz="2400" dirty="0">
                  <a:latin typeface="华文中宋" pitchFamily="2" charset="-122"/>
                  <a:ea typeface="华文中宋" pitchFamily="2" charset="-122"/>
                </a:rPr>
                <a:t>电子版</a:t>
              </a:r>
              <a:r>
                <a:rPr lang="en-US" altLang="zh-CN" sz="2400" dirty="0">
                  <a:latin typeface="华文中宋" pitchFamily="2" charset="-122"/>
                  <a:ea typeface="华文中宋" pitchFamily="2" charset="-122"/>
                </a:rPr>
                <a:t>.jio</a:t>
              </a:r>
              <a:r>
                <a:rPr lang="zh-CN" altLang="zh-CN" sz="2400" dirty="0">
                  <a:latin typeface="华文中宋" pitchFamily="2" charset="-122"/>
                  <a:ea typeface="华文中宋" pitchFamily="2" charset="-122"/>
                </a:rPr>
                <a:t>格式</a:t>
              </a:r>
              <a:r>
                <a:rPr lang="zh-CN" altLang="zh-CN" sz="2400" dirty="0" smtClean="0">
                  <a:latin typeface="华文中宋" pitchFamily="2" charset="-122"/>
                  <a:ea typeface="华文中宋" pitchFamily="2" charset="-122"/>
                </a:rPr>
                <a:t>文件</a:t>
              </a:r>
              <a:r>
                <a:rPr lang="zh-CN" altLang="en-US" sz="2400" dirty="0" smtClean="0">
                  <a:solidFill>
                    <a:srgbClr val="FF0000"/>
                  </a:solidFill>
                  <a:latin typeface="华文中宋" pitchFamily="2" charset="-122"/>
                  <a:ea typeface="华文中宋" pitchFamily="2" charset="-122"/>
                </a:rPr>
                <a:t>与纸</a:t>
              </a:r>
              <a:r>
                <a:rPr lang="zh-CN" altLang="en-US" sz="2400" dirty="0">
                  <a:solidFill>
                    <a:srgbClr val="FF0000"/>
                  </a:solidFill>
                  <a:latin typeface="华文中宋" pitchFamily="2" charset="-122"/>
                  <a:ea typeface="华文中宋" pitchFamily="2" charset="-122"/>
                </a:rPr>
                <a:t>质</a:t>
              </a:r>
              <a:r>
                <a:rPr lang="zh-CN" altLang="en-US" sz="2400" dirty="0" smtClean="0">
                  <a:solidFill>
                    <a:srgbClr val="FF0000"/>
                  </a:solidFill>
                  <a:latin typeface="华文中宋" pitchFamily="2" charset="-122"/>
                  <a:ea typeface="华文中宋" pitchFamily="2" charset="-122"/>
                </a:rPr>
                <a:t>版一起</a:t>
              </a:r>
              <a:r>
                <a:rPr lang="zh-CN" altLang="en-US" sz="2400" dirty="0" smtClean="0">
                  <a:latin typeface="华文中宋" pitchFamily="2" charset="-122"/>
                  <a:ea typeface="华文中宋" pitchFamily="2" charset="-122"/>
                </a:rPr>
                <a:t>报送。</a:t>
              </a:r>
              <a:endParaRPr lang="zh-CN" altLang="en-US" sz="2400" dirty="0">
                <a:latin typeface="华文中宋" pitchFamily="2" charset="-122"/>
                <a:ea typeface="华文中宋" pitchFamily="2" charset="-122"/>
              </a:endParaRPr>
            </a:p>
          </p:txBody>
        </p:sp>
        <p:sp>
          <p:nvSpPr>
            <p:cNvPr id="2053" name="矩形 2052"/>
            <p:cNvSpPr/>
            <p:nvPr/>
          </p:nvSpPr>
          <p:spPr>
            <a:xfrm>
              <a:off x="641445" y="5076967"/>
              <a:ext cx="9968979" cy="1596788"/>
            </a:xfrm>
            <a:prstGeom prst="rect">
              <a:avLst/>
            </a:prstGeom>
            <a:noFill/>
            <a:ln w="19050" cap="flat">
              <a:solidFill>
                <a:schemeClr val="tx1"/>
              </a:solidFill>
              <a:prstDash val="dash"/>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grpSp>
        <p:nvGrpSpPr>
          <p:cNvPr id="2056" name="组合 2055"/>
          <p:cNvGrpSpPr/>
          <p:nvPr/>
        </p:nvGrpSpPr>
        <p:grpSpPr>
          <a:xfrm>
            <a:off x="4696940" y="927439"/>
            <a:ext cx="5729892" cy="652423"/>
            <a:chOff x="4696940" y="927439"/>
            <a:chExt cx="5729892" cy="652423"/>
          </a:xfrm>
        </p:grpSpPr>
        <p:sp>
          <p:nvSpPr>
            <p:cNvPr id="40" name="三十二角星 39"/>
            <p:cNvSpPr/>
            <p:nvPr/>
          </p:nvSpPr>
          <p:spPr>
            <a:xfrm>
              <a:off x="4696940" y="927439"/>
              <a:ext cx="1267132" cy="652423"/>
            </a:xfrm>
            <a:prstGeom prst="star32">
              <a:avLst/>
            </a:prstGeom>
            <a:ln/>
          </p:spPr>
          <p:style>
            <a:lnRef idx="1">
              <a:schemeClr val="accent1"/>
            </a:lnRef>
            <a:fillRef idx="3">
              <a:schemeClr val="accent1"/>
            </a:fillRef>
            <a:effectRef idx="2">
              <a:schemeClr val="accent1"/>
            </a:effectRef>
            <a:fontRef idx="minor">
              <a:schemeClr val="lt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b="1" dirty="0" smtClean="0">
                  <a:solidFill>
                    <a:srgbClr val="FF0000"/>
                  </a:solidFill>
                  <a:sym typeface="Helvetica Light"/>
                </a:rPr>
                <a:t>注意</a:t>
              </a:r>
            </a:p>
          </p:txBody>
        </p:sp>
        <p:sp>
          <p:nvSpPr>
            <p:cNvPr id="2055" name="TextBox 2054"/>
            <p:cNvSpPr txBox="1"/>
            <p:nvPr/>
          </p:nvSpPr>
          <p:spPr>
            <a:xfrm>
              <a:off x="5964072" y="1168449"/>
              <a:ext cx="4462760"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2000" b="0" i="0" u="none" strike="noStrike" cap="none" spc="0" normalizeH="0" baseline="0" dirty="0" smtClean="0">
                  <a:ln>
                    <a:noFill/>
                  </a:ln>
                  <a:solidFill>
                    <a:srgbClr val="2C0698"/>
                  </a:solidFill>
                  <a:effectLst/>
                  <a:uFillTx/>
                  <a:latin typeface="华文中宋" pitchFamily="2" charset="-122"/>
                  <a:ea typeface="华文中宋" pitchFamily="2" charset="-122"/>
                  <a:sym typeface="Helvetica Light"/>
                </a:rPr>
                <a:t>纸质版与电子版数据必须保持一致</a:t>
              </a:r>
              <a:r>
                <a:rPr kumimoji="0" lang="zh-CN" altLang="en-US" sz="2000" b="0" i="0" u="none" strike="noStrike" cap="none" spc="0" normalizeH="0" baseline="0" dirty="0" smtClean="0">
                  <a:ln>
                    <a:noFill/>
                  </a:ln>
                  <a:solidFill>
                    <a:srgbClr val="FF0000"/>
                  </a:solidFill>
                  <a:effectLst/>
                  <a:uFillTx/>
                  <a:latin typeface="华文中宋" pitchFamily="2" charset="-122"/>
                  <a:ea typeface="华文中宋" pitchFamily="2" charset="-122"/>
                  <a:sym typeface="Helvetica Light"/>
                </a:rPr>
                <a:t>！！</a:t>
              </a:r>
              <a:endParaRPr kumimoji="0" lang="zh-CN" altLang="en-US" sz="2000" b="0" i="0" u="none" strike="noStrike" cap="none" spc="0" normalizeH="0" baseline="0" dirty="0">
                <a:ln>
                  <a:noFill/>
                </a:ln>
                <a:solidFill>
                  <a:srgbClr val="FF0000"/>
                </a:solidFill>
                <a:effectLst/>
                <a:uFillTx/>
                <a:latin typeface="华文中宋" pitchFamily="2" charset="-122"/>
                <a:ea typeface="华文中宋" pitchFamily="2" charset="-122"/>
                <a:sym typeface="Helvetica Light"/>
              </a:endParaRPr>
            </a:p>
          </p:txBody>
        </p:sp>
      </p:grpSp>
    </p:spTree>
    <p:extLst>
      <p:ext uri="{BB962C8B-B14F-4D97-AF65-F5344CB8AC3E}">
        <p14:creationId xmlns:p14="http://schemas.microsoft.com/office/powerpoint/2010/main" val="27062891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Effect transition="in" filter="wipe(left)">
                                      <p:cBhvr>
                                        <p:cTn id="7" dur="125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sldNum" sz="quarter" idx="2"/>
          </p:nvPr>
        </p:nvSpPr>
        <p:spPr>
          <a:xfrm>
            <a:off x="5999049" y="6540500"/>
            <a:ext cx="187552" cy="287258"/>
          </a:xfrm>
          <a:prstGeom prst="rect">
            <a:avLst/>
          </a:prstGeom>
          <a:extLst>
            <a:ext uri="{C572A759-6A51-4108-AA02-DFA0A04FC94B}">
              <ma14:wrappingTextBoxFlag xmlns="" xmlns:ma14="http://schemas.microsoft.com/office/mac/drawingml/2011/main" val="1"/>
            </a:ext>
          </a:extLst>
        </p:spPr>
        <p:txBody>
          <a:bodyPr/>
          <a:lstStyle/>
          <a:p>
            <a:pPr algn="ctr" defTabSz="412750" hangingPunct="0"/>
            <a:fld id="{86CB4B4D-7CA3-9044-876B-883B54F8677D}" type="slidenum">
              <a:rPr kern="0">
                <a:solidFill>
                  <a:srgbClr val="00882B">
                    <a:hueOff val="-554920"/>
                    <a:satOff val="-21482"/>
                    <a:lumOff val="-6228"/>
                  </a:srgbClr>
                </a:solidFill>
              </a:rPr>
              <a:pPr algn="ctr" defTabSz="412750" hangingPunct="0"/>
              <a:t>23</a:t>
            </a:fld>
            <a:endParaRPr kern="0" dirty="0">
              <a:solidFill>
                <a:srgbClr val="00882B">
                  <a:hueOff val="-554920"/>
                  <a:satOff val="-21482"/>
                  <a:lumOff val="-6228"/>
                </a:srgbClr>
              </a:solidFill>
            </a:endParaRPr>
          </a:p>
        </p:txBody>
      </p:sp>
      <p:sp>
        <p:nvSpPr>
          <p:cNvPr id="9" name="六边形 8"/>
          <p:cNvSpPr/>
          <p:nvPr/>
        </p:nvSpPr>
        <p:spPr>
          <a:xfrm>
            <a:off x="4151784" y="3151895"/>
            <a:ext cx="7100675" cy="1008112"/>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5031041" y="3250338"/>
            <a:ext cx="6085941" cy="81122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7"/>
          <p:cNvSpPr>
            <a:spLocks noChangeArrowheads="1"/>
          </p:cNvSpPr>
          <p:nvPr/>
        </p:nvSpPr>
        <p:spPr bwMode="auto">
          <a:xfrm>
            <a:off x="5888109" y="3353371"/>
            <a:ext cx="4898066" cy="646331"/>
          </a:xfrm>
          <a:prstGeom prst="rect">
            <a:avLst/>
          </a:prstGeom>
          <a:noFill/>
          <a:ln w="9525">
            <a:noFill/>
            <a:miter lim="800000"/>
          </a:ln>
        </p:spPr>
        <p:txBody>
          <a:bodyPr wrap="square">
            <a:spAutoFit/>
          </a:bodyPr>
          <a:lstStyle/>
          <a:p>
            <a:pPr defTabSz="1218565">
              <a:spcBef>
                <a:spcPts val="0"/>
              </a:spcBef>
              <a:spcAft>
                <a:spcPts val="0"/>
              </a:spcAft>
              <a:defRPr/>
            </a:pPr>
            <a:r>
              <a:rPr lang="zh-CN" altLang="en-US" sz="3600" b="1" kern="0" dirty="0" smtClean="0">
                <a:solidFill>
                  <a:schemeClr val="accent3"/>
                </a:solidFill>
                <a:latin typeface="Arial"/>
                <a:ea typeface="微软雅黑"/>
              </a:rPr>
              <a:t>内控报告内容填报说明</a:t>
            </a:r>
            <a:endParaRPr lang="zh-CN" altLang="en-US" sz="3600" b="1" kern="0" dirty="0">
              <a:solidFill>
                <a:schemeClr val="accent3"/>
              </a:solidFill>
              <a:latin typeface="Arial"/>
              <a:ea typeface="微软雅黑"/>
            </a:endParaRPr>
          </a:p>
        </p:txBody>
      </p:sp>
      <p:sp>
        <p:nvSpPr>
          <p:cNvPr id="19" name="Freeform 5"/>
          <p:cNvSpPr/>
          <p:nvPr/>
        </p:nvSpPr>
        <p:spPr bwMode="auto">
          <a:xfrm>
            <a:off x="985766" y="2369261"/>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91440" tIns="45720" rIns="91440" bIns="45720" numCol="1" anchor="t" anchorCtr="0" compatLnSpc="1"/>
          <a:lstStyle/>
          <a:p>
            <a:endParaRPr lang="zh-CN" altLang="en-US">
              <a:solidFill>
                <a:prstClr val="black"/>
              </a:solidFill>
            </a:endParaRPr>
          </a:p>
        </p:txBody>
      </p:sp>
      <p:sp>
        <p:nvSpPr>
          <p:cNvPr id="20" name="Freeform 5"/>
          <p:cNvSpPr/>
          <p:nvPr/>
        </p:nvSpPr>
        <p:spPr bwMode="auto">
          <a:xfrm>
            <a:off x="560249" y="2195124"/>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1" name="矩形 20"/>
          <p:cNvSpPr/>
          <p:nvPr/>
        </p:nvSpPr>
        <p:spPr>
          <a:xfrm>
            <a:off x="983432" y="2767283"/>
            <a:ext cx="2185008" cy="1046410"/>
          </a:xfrm>
          <a:prstGeom prst="rect">
            <a:avLst/>
          </a:prstGeom>
        </p:spPr>
        <p:txBody>
          <a:bodyPr wrap="square" lIns="121890" tIns="60945" rIns="121890" bIns="60945">
            <a:spAutoFit/>
          </a:bodyPr>
          <a:lstStyle/>
          <a:p>
            <a:pPr defTabSz="1245235">
              <a:spcBef>
                <a:spcPts val="0"/>
              </a:spcBef>
              <a:spcAft>
                <a:spcPts val="0"/>
              </a:spcAft>
              <a:defRPr/>
            </a:pPr>
            <a:r>
              <a:rPr lang="zh-CN" altLang="en-US" sz="6000" b="1" kern="0" dirty="0">
                <a:solidFill>
                  <a:schemeClr val="accent1"/>
                </a:solidFill>
                <a:latin typeface="微软雅黑" pitchFamily="34" charset="-122"/>
                <a:ea typeface="微软雅黑" pitchFamily="34" charset="-122"/>
              </a:rPr>
              <a:t>目 录</a:t>
            </a:r>
          </a:p>
        </p:txBody>
      </p:sp>
      <p:sp>
        <p:nvSpPr>
          <p:cNvPr id="22" name="Rectangle 4"/>
          <p:cNvSpPr txBox="1">
            <a:spLocks noChangeArrowheads="1"/>
          </p:cNvSpPr>
          <p:nvPr/>
        </p:nvSpPr>
        <p:spPr bwMode="auto">
          <a:xfrm>
            <a:off x="1026252" y="3703387"/>
            <a:ext cx="1973404"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2400" kern="0" dirty="0">
                <a:solidFill>
                  <a:schemeClr val="accent1"/>
                </a:solidFill>
                <a:latin typeface="微软雅黑" pitchFamily="34" charset="-122"/>
                <a:ea typeface="微软雅黑" pitchFamily="34" charset="-122"/>
              </a:rPr>
              <a:t>CONTENTS</a:t>
            </a:r>
            <a:endParaRPr lang="zh-CN" altLang="en-US" sz="2400" kern="0" dirty="0">
              <a:solidFill>
                <a:schemeClr val="accent1"/>
              </a:solidFill>
              <a:latin typeface="微软雅黑" pitchFamily="34" charset="-122"/>
              <a:ea typeface="微软雅黑" pitchFamily="34" charset="-122"/>
            </a:endParaRPr>
          </a:p>
        </p:txBody>
      </p:sp>
      <p:grpSp>
        <p:nvGrpSpPr>
          <p:cNvPr id="27" name="组合 26"/>
          <p:cNvGrpSpPr/>
          <p:nvPr/>
        </p:nvGrpSpPr>
        <p:grpSpPr>
          <a:xfrm rot="16200000">
            <a:off x="4463651" y="2996108"/>
            <a:ext cx="1134781" cy="1280370"/>
            <a:chOff x="8439634" y="3544648"/>
            <a:chExt cx="1611146" cy="1817848"/>
          </a:xfrm>
        </p:grpSpPr>
        <p:sp>
          <p:nvSpPr>
            <p:cNvPr id="2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6" name="Rectangle 7"/>
          <p:cNvSpPr>
            <a:spLocks noChangeArrowheads="1"/>
          </p:cNvSpPr>
          <p:nvPr/>
        </p:nvSpPr>
        <p:spPr bwMode="auto">
          <a:xfrm>
            <a:off x="4810469" y="3332785"/>
            <a:ext cx="418704" cy="646331"/>
          </a:xfrm>
          <a:prstGeom prst="rect">
            <a:avLst/>
          </a:prstGeom>
          <a:noFill/>
          <a:ln w="9525">
            <a:noFill/>
            <a:miter lim="800000"/>
          </a:ln>
        </p:spPr>
        <p:txBody>
          <a:bodyPr wrap="none">
            <a:spAutoFit/>
          </a:bodyPr>
          <a:lstStyle/>
          <a:p>
            <a:r>
              <a:rPr lang="en-US" altLang="zh-CN" sz="3600" b="1" dirty="0">
                <a:solidFill>
                  <a:schemeClr val="accent3"/>
                </a:solidFill>
                <a:ea typeface="微软雅黑" pitchFamily="34" charset="-122"/>
              </a:rPr>
              <a:t>2</a:t>
            </a:r>
            <a:endParaRPr lang="zh-CN" altLang="en-US" sz="3600" b="1" dirty="0">
              <a:solidFill>
                <a:schemeClr val="accent3"/>
              </a:solidFill>
              <a:ea typeface="微软雅黑" pitchFamily="34" charset="-122"/>
            </a:endParaRPr>
          </a:p>
        </p:txBody>
      </p:sp>
      <p:sp>
        <p:nvSpPr>
          <p:cNvPr id="39" name="TextBox 1"/>
          <p:cNvSpPr txBox="1">
            <a:spLocks noChangeArrowheads="1"/>
          </p:cNvSpPr>
          <p:nvPr/>
        </p:nvSpPr>
        <p:spPr bwMode="auto">
          <a:xfrm>
            <a:off x="709084" y="67734"/>
            <a:ext cx="10668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0033CC"/>
                </a:solidFill>
                <a:latin typeface="微软雅黑" pitchFamily="34" charset="-122"/>
                <a:ea typeface="微软雅黑" pitchFamily="34" charset="-122"/>
              </a:rPr>
              <a:t>目录</a:t>
            </a:r>
          </a:p>
        </p:txBody>
      </p:sp>
    </p:spTree>
    <p:extLst>
      <p:ext uri="{BB962C8B-B14F-4D97-AF65-F5344CB8AC3E}">
        <p14:creationId xmlns:p14="http://schemas.microsoft.com/office/powerpoint/2010/main" val="2556384453"/>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一…"/>
          <p:cNvSpPr txBox="1">
            <a:spLocks/>
          </p:cNvSpPr>
          <p:nvPr/>
        </p:nvSpPr>
        <p:spPr>
          <a:xfrm>
            <a:off x="961976" y="2437052"/>
            <a:ext cx="5534357" cy="251499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marL="0" marR="0" indent="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1pPr>
            <a:lvl2pPr marL="0" marR="0" indent="1143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2pPr>
            <a:lvl3pPr marL="0" marR="0" indent="2286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3pPr>
            <a:lvl4pPr marL="0" marR="0" indent="3429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4pPr>
            <a:lvl5pPr marL="0" marR="0" indent="4572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5pPr>
            <a:lvl6pPr marL="0" marR="0" indent="5715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6pPr>
            <a:lvl7pPr marL="0" marR="0" indent="6858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7pPr>
            <a:lvl8pPr marL="0" marR="0" indent="8001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8pPr>
            <a:lvl9pPr marL="0" marR="0" indent="9144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9pPr>
          </a:lstStyle>
          <a:p>
            <a:pPr algn="ctr"/>
            <a:r>
              <a:rPr lang="zh-CN" altLang="en-US" sz="4000" b="1" dirty="0" smtClean="0"/>
              <a:t>一</a:t>
            </a:r>
          </a:p>
          <a:p>
            <a:pPr algn="ctr"/>
            <a:r>
              <a:rPr lang="zh-CN" altLang="en-US" sz="4000" b="1" dirty="0" smtClean="0"/>
              <a:t>内控报告</a:t>
            </a:r>
            <a:r>
              <a:rPr lang="zh-CN" altLang="en-US" sz="4000" b="1" dirty="0"/>
              <a:t>内容</a:t>
            </a:r>
            <a:r>
              <a:rPr lang="zh-CN" altLang="en-US" sz="4000" b="1" dirty="0" smtClean="0"/>
              <a:t>变化说明</a:t>
            </a:r>
            <a:endParaRPr lang="zh-CN" altLang="en-US" sz="4000" b="1" dirty="0"/>
          </a:p>
        </p:txBody>
      </p:sp>
      <p:sp>
        <p:nvSpPr>
          <p:cNvPr id="4" name="幻灯片编号"/>
          <p:cNvSpPr txBox="1">
            <a:spLocks noGrp="1"/>
          </p:cNvSpPr>
          <p:nvPr>
            <p:ph type="sldNum" sz="quarter" idx="2"/>
          </p:nvPr>
        </p:nvSpPr>
        <p:spPr>
          <a:xfrm>
            <a:off x="5979516" y="6540500"/>
            <a:ext cx="179536"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24</a:t>
            </a:fld>
            <a:endParaRPr dirty="0"/>
          </a:p>
        </p:txBody>
      </p:sp>
      <p:grpSp>
        <p:nvGrpSpPr>
          <p:cNvPr id="5" name="成组"/>
          <p:cNvGrpSpPr/>
          <p:nvPr/>
        </p:nvGrpSpPr>
        <p:grpSpPr>
          <a:xfrm>
            <a:off x="7974252" y="2437052"/>
            <a:ext cx="1983897" cy="1983896"/>
            <a:chOff x="0" y="0"/>
            <a:chExt cx="3967791" cy="3967791"/>
          </a:xfrm>
        </p:grpSpPr>
        <p:sp>
          <p:nvSpPr>
            <p:cNvPr id="6"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7"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
        <p:nvSpPr>
          <p:cNvPr id="8" name="TextBox 1"/>
          <p:cNvSpPr txBox="1">
            <a:spLocks noChangeArrowheads="1"/>
          </p:cNvSpPr>
          <p:nvPr/>
        </p:nvSpPr>
        <p:spPr bwMode="auto">
          <a:xfrm>
            <a:off x="709084" y="67734"/>
            <a:ext cx="10668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目录</a:t>
            </a:r>
          </a:p>
        </p:txBody>
      </p:sp>
    </p:spTree>
    <p:extLst>
      <p:ext uri="{BB962C8B-B14F-4D97-AF65-F5344CB8AC3E}">
        <p14:creationId xmlns:p14="http://schemas.microsoft.com/office/powerpoint/2010/main" val="3871303085"/>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352916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报告填报变化说明</a:t>
            </a:r>
          </a:p>
        </p:txBody>
      </p:sp>
      <p:sp>
        <p:nvSpPr>
          <p:cNvPr id="2" name="矩形 1"/>
          <p:cNvSpPr/>
          <p:nvPr/>
        </p:nvSpPr>
        <p:spPr>
          <a:xfrm>
            <a:off x="783166" y="927439"/>
            <a:ext cx="6127347"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a:solidFill>
                  <a:srgbClr val="FFFFFF"/>
                </a:solidFill>
                <a:latin typeface="华文中宋" pitchFamily="2" charset="-122"/>
                <a:ea typeface="华文中宋" pitchFamily="2" charset="-122"/>
                <a:sym typeface="Helvetica Light"/>
              </a:rPr>
              <a:t>1</a:t>
            </a:r>
            <a:r>
              <a:rPr lang="zh-CN" altLang="en-US" sz="2800" dirty="0" smtClean="0">
                <a:solidFill>
                  <a:srgbClr val="FFFFFF"/>
                </a:solidFill>
                <a:latin typeface="华文中宋" pitchFamily="2" charset="-122"/>
                <a:ea typeface="华文中宋" pitchFamily="2" charset="-122"/>
                <a:sym typeface="Helvetica Light"/>
              </a:rPr>
              <a:t>、增加</a:t>
            </a:r>
            <a:r>
              <a:rPr lang="zh-CN" altLang="en-US" sz="2800" dirty="0">
                <a:solidFill>
                  <a:srgbClr val="FFFFFF"/>
                </a:solidFill>
                <a:latin typeface="华文中宋" pitchFamily="2" charset="-122"/>
                <a:ea typeface="华文中宋" pitchFamily="2" charset="-122"/>
                <a:sym typeface="Helvetica Light"/>
              </a:rPr>
              <a:t>“内部控制开展进度”</a:t>
            </a:r>
            <a:r>
              <a:rPr lang="zh-CN" altLang="en-US" sz="2800" dirty="0" smtClean="0">
                <a:solidFill>
                  <a:srgbClr val="FFFFFF"/>
                </a:solidFill>
                <a:latin typeface="华文中宋" pitchFamily="2" charset="-122"/>
                <a:ea typeface="华文中宋" pitchFamily="2" charset="-122"/>
                <a:sym typeface="Helvetica Light"/>
              </a:rPr>
              <a:t>指标</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8" name="矩形 7"/>
          <p:cNvSpPr/>
          <p:nvPr/>
        </p:nvSpPr>
        <p:spPr>
          <a:xfrm>
            <a:off x="1752160" y="1705969"/>
            <a:ext cx="9138754" cy="1200329"/>
          </a:xfrm>
          <a:prstGeom prst="rect">
            <a:avLst/>
          </a:prstGeom>
        </p:spPr>
        <p:txBody>
          <a:bodyPr wrap="square">
            <a:spAutoFit/>
          </a:bodyPr>
          <a:lstStyle/>
          <a:p>
            <a:pPr>
              <a:lnSpc>
                <a:spcPct val="150000"/>
              </a:lnSpc>
            </a:pPr>
            <a:r>
              <a:rPr lang="en-US" altLang="zh-CN" sz="2400" dirty="0" smtClean="0">
                <a:latin typeface="华文中宋" pitchFamily="2" charset="-122"/>
                <a:ea typeface="华文中宋" pitchFamily="2" charset="-122"/>
              </a:rPr>
              <a:t>      </a:t>
            </a:r>
            <a:r>
              <a:rPr lang="zh-CN" altLang="zh-CN" sz="2400" dirty="0" smtClean="0">
                <a:latin typeface="华文中宋" pitchFamily="2" charset="-122"/>
                <a:ea typeface="华文中宋" pitchFamily="2" charset="-122"/>
              </a:rPr>
              <a:t>《</a:t>
            </a:r>
            <a:r>
              <a:rPr lang="en-US" altLang="zh-CN" sz="2400" dirty="0">
                <a:latin typeface="华文中宋" pitchFamily="2" charset="-122"/>
                <a:ea typeface="华文中宋" pitchFamily="2" charset="-122"/>
              </a:rPr>
              <a:t>2017</a:t>
            </a:r>
            <a:r>
              <a:rPr lang="zh-CN" altLang="zh-CN" sz="2400" dirty="0">
                <a:latin typeface="华文中宋" pitchFamily="2" charset="-122"/>
                <a:ea typeface="华文中宋" pitchFamily="2" charset="-122"/>
              </a:rPr>
              <a:t>年度行政事业单位内部控制报告</a:t>
            </a:r>
            <a:r>
              <a:rPr lang="zh-CN" altLang="zh-CN" sz="2400" dirty="0" smtClean="0">
                <a:latin typeface="华文中宋" pitchFamily="2" charset="-122"/>
                <a:ea typeface="华文中宋" pitchFamily="2" charset="-122"/>
              </a:rPr>
              <a:t>》</a:t>
            </a:r>
            <a:r>
              <a:rPr lang="zh-CN" altLang="en-US" sz="2400" dirty="0" smtClean="0">
                <a:latin typeface="华文中宋" pitchFamily="2" charset="-122"/>
                <a:ea typeface="华文中宋" pitchFamily="2" charset="-122"/>
              </a:rPr>
              <a:t>增加</a:t>
            </a:r>
            <a:r>
              <a:rPr lang="zh-CN" altLang="zh-CN" sz="2400" dirty="0">
                <a:latin typeface="华文中宋" pitchFamily="2" charset="-122"/>
                <a:ea typeface="华文中宋" pitchFamily="2" charset="-122"/>
              </a:rPr>
              <a:t>“内部控制开展进度</a:t>
            </a:r>
            <a:r>
              <a:rPr lang="zh-CN" altLang="zh-CN" sz="2400" dirty="0" smtClean="0">
                <a:latin typeface="华文中宋" pitchFamily="2" charset="-122"/>
                <a:ea typeface="华文中宋" pitchFamily="2" charset="-122"/>
              </a:rPr>
              <a:t>”</a:t>
            </a:r>
            <a:r>
              <a:rPr lang="zh-CN" altLang="en-US" sz="2400" dirty="0" smtClean="0">
                <a:latin typeface="华文中宋" pitchFamily="2" charset="-122"/>
                <a:ea typeface="华文中宋" pitchFamily="2" charset="-122"/>
              </a:rPr>
              <a:t>指标，</a:t>
            </a:r>
            <a:r>
              <a:rPr lang="zh-CN" altLang="en-US" sz="2400" dirty="0" smtClean="0">
                <a:solidFill>
                  <a:srgbClr val="1A04BC"/>
                </a:solidFill>
                <a:latin typeface="华文中宋" pitchFamily="2" charset="-122"/>
                <a:ea typeface="华文中宋" pitchFamily="2" charset="-122"/>
              </a:rPr>
              <a:t>明确划分单位内部</a:t>
            </a:r>
            <a:r>
              <a:rPr lang="zh-CN" altLang="en-US" sz="2400" dirty="0">
                <a:solidFill>
                  <a:srgbClr val="1A04BC"/>
                </a:solidFill>
                <a:latin typeface="华文中宋" pitchFamily="2" charset="-122"/>
                <a:ea typeface="华文中宋" pitchFamily="2" charset="-122"/>
              </a:rPr>
              <a:t>控制</a:t>
            </a:r>
            <a:r>
              <a:rPr lang="zh-CN" altLang="en-US" sz="2400" dirty="0" smtClean="0">
                <a:solidFill>
                  <a:srgbClr val="1A04BC"/>
                </a:solidFill>
                <a:latin typeface="华文中宋" pitchFamily="2" charset="-122"/>
                <a:ea typeface="华文中宋" pitchFamily="2" charset="-122"/>
              </a:rPr>
              <a:t>建设</a:t>
            </a:r>
            <a:r>
              <a:rPr lang="zh-CN" altLang="en-US" sz="2400" dirty="0">
                <a:solidFill>
                  <a:srgbClr val="1A04BC"/>
                </a:solidFill>
                <a:latin typeface="华文中宋" pitchFamily="2" charset="-122"/>
                <a:ea typeface="华文中宋" pitchFamily="2" charset="-122"/>
              </a:rPr>
              <a:t>阶段</a:t>
            </a:r>
            <a:r>
              <a:rPr lang="zh-CN" altLang="en-US" sz="2400" dirty="0" smtClean="0">
                <a:latin typeface="华文中宋" pitchFamily="2" charset="-122"/>
                <a:ea typeface="华文中宋" pitchFamily="2" charset="-122"/>
              </a:rPr>
              <a:t>。</a:t>
            </a:r>
            <a:endParaRPr lang="zh-CN" altLang="en-US" sz="2400" dirty="0">
              <a:latin typeface="华文中宋" pitchFamily="2" charset="-122"/>
              <a:ea typeface="华文中宋" pitchFamily="2" charset="-122"/>
            </a:endParaRPr>
          </a:p>
        </p:txBody>
      </p:sp>
      <p:sp>
        <p:nvSpPr>
          <p:cNvPr id="16" name="任意多边形 15"/>
          <p:cNvSpPr/>
          <p:nvPr/>
        </p:nvSpPr>
        <p:spPr>
          <a:xfrm>
            <a:off x="1488845" y="3835021"/>
            <a:ext cx="3356897" cy="928048"/>
          </a:xfrm>
          <a:custGeom>
            <a:avLst/>
            <a:gdLst>
              <a:gd name="connsiteX0" fmla="*/ 0 w 3356897"/>
              <a:gd name="connsiteY0" fmla="*/ 0 h 928048"/>
              <a:gd name="connsiteX1" fmla="*/ 2892873 w 3356897"/>
              <a:gd name="connsiteY1" fmla="*/ 0 h 928048"/>
              <a:gd name="connsiteX2" fmla="*/ 3356897 w 3356897"/>
              <a:gd name="connsiteY2" fmla="*/ 464024 h 928048"/>
              <a:gd name="connsiteX3" fmla="*/ 2892873 w 3356897"/>
              <a:gd name="connsiteY3" fmla="*/ 928048 h 928048"/>
              <a:gd name="connsiteX4" fmla="*/ 0 w 3356897"/>
              <a:gd name="connsiteY4" fmla="*/ 928048 h 928048"/>
              <a:gd name="connsiteX5" fmla="*/ 464024 w 3356897"/>
              <a:gd name="connsiteY5" fmla="*/ 464024 h 928048"/>
              <a:gd name="connsiteX6" fmla="*/ 0 w 3356897"/>
              <a:gd name="connsiteY6" fmla="*/ 0 h 92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6897" h="928048">
                <a:moveTo>
                  <a:pt x="0" y="0"/>
                </a:moveTo>
                <a:lnTo>
                  <a:pt x="2892873" y="0"/>
                </a:lnTo>
                <a:lnTo>
                  <a:pt x="3356897" y="464024"/>
                </a:lnTo>
                <a:lnTo>
                  <a:pt x="2892873" y="928048"/>
                </a:lnTo>
                <a:lnTo>
                  <a:pt x="0" y="928048"/>
                </a:lnTo>
                <a:lnTo>
                  <a:pt x="464024" y="464024"/>
                </a:lnTo>
                <a:lnTo>
                  <a:pt x="0" y="0"/>
                </a:lnTo>
                <a:close/>
              </a:path>
            </a:pathLst>
          </a:custGeom>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spcFirstLastPara="0" vert="horz" wrap="square" lIns="560036" tIns="32004" rIns="496028" bIns="32004"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黑体" pitchFamily="49" charset="-122"/>
                <a:ea typeface="黑体" pitchFamily="49" charset="-122"/>
              </a:rPr>
              <a:t>建立阶段</a:t>
            </a:r>
            <a:endParaRPr lang="zh-CN" altLang="en-US" sz="2400" b="1" kern="1200" dirty="0">
              <a:latin typeface="黑体" pitchFamily="49" charset="-122"/>
              <a:ea typeface="黑体" pitchFamily="49" charset="-122"/>
            </a:endParaRPr>
          </a:p>
        </p:txBody>
      </p:sp>
      <p:sp>
        <p:nvSpPr>
          <p:cNvPr id="17" name="任意多边形 16"/>
          <p:cNvSpPr/>
          <p:nvPr/>
        </p:nvSpPr>
        <p:spPr>
          <a:xfrm>
            <a:off x="4510053" y="3835021"/>
            <a:ext cx="3356897" cy="928048"/>
          </a:xfrm>
          <a:custGeom>
            <a:avLst/>
            <a:gdLst>
              <a:gd name="connsiteX0" fmla="*/ 0 w 3356897"/>
              <a:gd name="connsiteY0" fmla="*/ 0 h 928048"/>
              <a:gd name="connsiteX1" fmla="*/ 2892873 w 3356897"/>
              <a:gd name="connsiteY1" fmla="*/ 0 h 928048"/>
              <a:gd name="connsiteX2" fmla="*/ 3356897 w 3356897"/>
              <a:gd name="connsiteY2" fmla="*/ 464024 h 928048"/>
              <a:gd name="connsiteX3" fmla="*/ 2892873 w 3356897"/>
              <a:gd name="connsiteY3" fmla="*/ 928048 h 928048"/>
              <a:gd name="connsiteX4" fmla="*/ 0 w 3356897"/>
              <a:gd name="connsiteY4" fmla="*/ 928048 h 928048"/>
              <a:gd name="connsiteX5" fmla="*/ 464024 w 3356897"/>
              <a:gd name="connsiteY5" fmla="*/ 464024 h 928048"/>
              <a:gd name="connsiteX6" fmla="*/ 0 w 3356897"/>
              <a:gd name="connsiteY6" fmla="*/ 0 h 92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6897" h="928048">
                <a:moveTo>
                  <a:pt x="0" y="0"/>
                </a:moveTo>
                <a:lnTo>
                  <a:pt x="2892873" y="0"/>
                </a:lnTo>
                <a:lnTo>
                  <a:pt x="3356897" y="464024"/>
                </a:lnTo>
                <a:lnTo>
                  <a:pt x="2892873" y="928048"/>
                </a:lnTo>
                <a:lnTo>
                  <a:pt x="0" y="928048"/>
                </a:lnTo>
                <a:lnTo>
                  <a:pt x="464024" y="464024"/>
                </a:lnTo>
                <a:lnTo>
                  <a:pt x="0" y="0"/>
                </a:lnTo>
                <a:close/>
              </a:path>
            </a:pathLst>
          </a:custGeom>
        </p:spPr>
        <p:style>
          <a:lnRef idx="3">
            <a:schemeClr val="lt1">
              <a:hueOff val="0"/>
              <a:satOff val="0"/>
              <a:lumOff val="0"/>
              <a:alphaOff val="0"/>
            </a:schemeClr>
          </a:lnRef>
          <a:fillRef idx="1">
            <a:schemeClr val="accent5">
              <a:hueOff val="8008003"/>
              <a:satOff val="-25989"/>
              <a:lumOff val="1178"/>
              <a:alphaOff val="0"/>
            </a:schemeClr>
          </a:fillRef>
          <a:effectRef idx="1">
            <a:schemeClr val="accent5">
              <a:hueOff val="8008003"/>
              <a:satOff val="-25989"/>
              <a:lumOff val="1178"/>
              <a:alphaOff val="0"/>
            </a:schemeClr>
          </a:effectRef>
          <a:fontRef idx="minor">
            <a:schemeClr val="lt1"/>
          </a:fontRef>
        </p:style>
        <p:txBody>
          <a:bodyPr spcFirstLastPara="0" vert="horz" wrap="square" lIns="560036" tIns="32004" rIns="496028" bIns="32004"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黑体" pitchFamily="49" charset="-122"/>
                <a:ea typeface="黑体" pitchFamily="49" charset="-122"/>
              </a:rPr>
              <a:t>实施阶段</a:t>
            </a:r>
            <a:endParaRPr lang="zh-CN" altLang="en-US" sz="2400" b="1" kern="1200" dirty="0">
              <a:latin typeface="黑体" pitchFamily="49" charset="-122"/>
              <a:ea typeface="黑体" pitchFamily="49" charset="-122"/>
            </a:endParaRPr>
          </a:p>
        </p:txBody>
      </p:sp>
      <p:sp>
        <p:nvSpPr>
          <p:cNvPr id="18" name="任意多边形 17"/>
          <p:cNvSpPr/>
          <p:nvPr/>
        </p:nvSpPr>
        <p:spPr>
          <a:xfrm>
            <a:off x="7531261" y="3835021"/>
            <a:ext cx="3356897" cy="928048"/>
          </a:xfrm>
          <a:custGeom>
            <a:avLst/>
            <a:gdLst>
              <a:gd name="connsiteX0" fmla="*/ 0 w 3356897"/>
              <a:gd name="connsiteY0" fmla="*/ 0 h 928048"/>
              <a:gd name="connsiteX1" fmla="*/ 2892873 w 3356897"/>
              <a:gd name="connsiteY1" fmla="*/ 0 h 928048"/>
              <a:gd name="connsiteX2" fmla="*/ 3356897 w 3356897"/>
              <a:gd name="connsiteY2" fmla="*/ 464024 h 928048"/>
              <a:gd name="connsiteX3" fmla="*/ 2892873 w 3356897"/>
              <a:gd name="connsiteY3" fmla="*/ 928048 h 928048"/>
              <a:gd name="connsiteX4" fmla="*/ 0 w 3356897"/>
              <a:gd name="connsiteY4" fmla="*/ 928048 h 928048"/>
              <a:gd name="connsiteX5" fmla="*/ 464024 w 3356897"/>
              <a:gd name="connsiteY5" fmla="*/ 464024 h 928048"/>
              <a:gd name="connsiteX6" fmla="*/ 0 w 3356897"/>
              <a:gd name="connsiteY6" fmla="*/ 0 h 92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6897" h="928048">
                <a:moveTo>
                  <a:pt x="0" y="0"/>
                </a:moveTo>
                <a:lnTo>
                  <a:pt x="2892873" y="0"/>
                </a:lnTo>
                <a:lnTo>
                  <a:pt x="3356897" y="464024"/>
                </a:lnTo>
                <a:lnTo>
                  <a:pt x="2892873" y="928048"/>
                </a:lnTo>
                <a:lnTo>
                  <a:pt x="0" y="928048"/>
                </a:lnTo>
                <a:lnTo>
                  <a:pt x="464024" y="464024"/>
                </a:lnTo>
                <a:lnTo>
                  <a:pt x="0" y="0"/>
                </a:lnTo>
                <a:close/>
              </a:path>
            </a:pathLst>
          </a:custGeom>
        </p:spPr>
        <p:style>
          <a:lnRef idx="3">
            <a:schemeClr val="lt1">
              <a:hueOff val="0"/>
              <a:satOff val="0"/>
              <a:lumOff val="0"/>
              <a:alphaOff val="0"/>
            </a:schemeClr>
          </a:lnRef>
          <a:fillRef idx="1">
            <a:schemeClr val="accent5">
              <a:hueOff val="16016006"/>
              <a:satOff val="-51978"/>
              <a:lumOff val="2355"/>
              <a:alphaOff val="0"/>
            </a:schemeClr>
          </a:fillRef>
          <a:effectRef idx="1">
            <a:schemeClr val="accent5">
              <a:hueOff val="16016006"/>
              <a:satOff val="-51978"/>
              <a:lumOff val="2355"/>
              <a:alphaOff val="0"/>
            </a:schemeClr>
          </a:effectRef>
          <a:fontRef idx="minor">
            <a:schemeClr val="lt1"/>
          </a:fontRef>
        </p:style>
        <p:txBody>
          <a:bodyPr spcFirstLastPara="0" vert="horz" wrap="square" lIns="560036" tIns="32004" rIns="496028" bIns="32004"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黑体" pitchFamily="49" charset="-122"/>
                <a:ea typeface="黑体" pitchFamily="49" charset="-122"/>
              </a:rPr>
              <a:t>信息化阶段</a:t>
            </a:r>
            <a:endParaRPr lang="zh-CN" altLang="en-US" sz="2400" b="1" kern="1200" dirty="0">
              <a:latin typeface="黑体" pitchFamily="49" charset="-122"/>
              <a:ea typeface="黑体" pitchFamily="49" charset="-122"/>
            </a:endParaRPr>
          </a:p>
        </p:txBody>
      </p:sp>
      <p:grpSp>
        <p:nvGrpSpPr>
          <p:cNvPr id="14" name="组合 13"/>
          <p:cNvGrpSpPr/>
          <p:nvPr/>
        </p:nvGrpSpPr>
        <p:grpSpPr>
          <a:xfrm>
            <a:off x="2821980" y="4933662"/>
            <a:ext cx="6431201" cy="1247556"/>
            <a:chOff x="2821980" y="4933662"/>
            <a:chExt cx="6431201" cy="1247556"/>
          </a:xfrm>
        </p:grpSpPr>
        <p:sp>
          <p:nvSpPr>
            <p:cNvPr id="12" name="左大括号 11"/>
            <p:cNvSpPr/>
            <p:nvPr/>
          </p:nvSpPr>
          <p:spPr>
            <a:xfrm rot="16200000">
              <a:off x="5712808" y="2042834"/>
              <a:ext cx="649545" cy="6431201"/>
            </a:xfrm>
            <a:prstGeom prst="leftBrace">
              <a:avLst/>
            </a:prstGeom>
            <a:ln w="38100"/>
          </p:spPr>
          <p:style>
            <a:lnRef idx="1">
              <a:schemeClr val="accent1"/>
            </a:lnRef>
            <a:fillRef idx="0">
              <a:schemeClr val="accent1"/>
            </a:fillRef>
            <a:effectRef idx="0">
              <a:schemeClr val="accent1"/>
            </a:effectRef>
            <a:fontRef idx="minor">
              <a:schemeClr val="tx1"/>
            </a:fontRef>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000000"/>
                </a:solidFill>
                <a:effectLst/>
                <a:uFillTx/>
              </a:endParaRPr>
            </a:p>
          </p:txBody>
        </p:sp>
        <p:sp>
          <p:nvSpPr>
            <p:cNvPr id="13" name="TextBox 12"/>
            <p:cNvSpPr txBox="1"/>
            <p:nvPr/>
          </p:nvSpPr>
          <p:spPr>
            <a:xfrm>
              <a:off x="4909066" y="5647739"/>
              <a:ext cx="2257028"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2800" b="1" i="0" u="none" strike="noStrike" cap="none" spc="0" normalizeH="0" baseline="0" dirty="0" smtClean="0">
                  <a:ln>
                    <a:noFill/>
                  </a:ln>
                  <a:solidFill>
                    <a:srgbClr val="000000"/>
                  </a:solidFill>
                  <a:effectLst/>
                  <a:uFillTx/>
                  <a:latin typeface="+mn-lt"/>
                  <a:ea typeface="+mn-ea"/>
                  <a:cs typeface="+mn-cs"/>
                  <a:sym typeface="Helvetica Light"/>
                </a:rPr>
                <a:t>内部控制阶段</a:t>
              </a:r>
              <a:endParaRPr kumimoji="0" lang="zh-CN" altLang="en-US" sz="2800" b="1" i="0" u="none" strike="noStrike" cap="none" spc="0" normalizeH="0" baseline="0" dirty="0">
                <a:ln>
                  <a:noFill/>
                </a:ln>
                <a:solidFill>
                  <a:srgbClr val="000000"/>
                </a:solidFill>
                <a:effectLst/>
                <a:uFillTx/>
                <a:latin typeface="+mn-lt"/>
                <a:ea typeface="+mn-ea"/>
                <a:cs typeface="+mn-cs"/>
                <a:sym typeface="Helvetica Light"/>
              </a:endParaRPr>
            </a:p>
          </p:txBody>
        </p:sp>
      </p:grpSp>
    </p:spTree>
    <p:extLst>
      <p:ext uri="{BB962C8B-B14F-4D97-AF65-F5344CB8AC3E}">
        <p14:creationId xmlns:p14="http://schemas.microsoft.com/office/powerpoint/2010/main" val="21342925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1000"/>
                                        <p:tgtEl>
                                          <p:spTgt spid="14"/>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1250"/>
                                        <p:tgtEl>
                                          <p:spTgt spid="16"/>
                                        </p:tgtEl>
                                      </p:cBhvr>
                                    </p:animEffect>
                                  </p:childTnLst>
                                </p:cTn>
                              </p:par>
                            </p:childTnLst>
                          </p:cTn>
                        </p:par>
                        <p:par>
                          <p:cTn id="12" fill="hold">
                            <p:stCondLst>
                              <p:cond delay="225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1250"/>
                                        <p:tgtEl>
                                          <p:spTgt spid="17"/>
                                        </p:tgtEl>
                                      </p:cBhvr>
                                    </p:animEffect>
                                  </p:childTnLst>
                                </p:cTn>
                              </p:par>
                            </p:childTnLst>
                          </p:cTn>
                        </p:par>
                        <p:par>
                          <p:cTn id="16" fill="hold">
                            <p:stCondLst>
                              <p:cond delay="3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352916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报告填报</a:t>
            </a:r>
            <a:r>
              <a:rPr lang="zh-CN" altLang="en-US" sz="3200" b="1" dirty="0">
                <a:solidFill>
                  <a:srgbClr val="0033CC"/>
                </a:solidFill>
                <a:latin typeface="微软雅黑" pitchFamily="34" charset="-122"/>
                <a:ea typeface="微软雅黑" pitchFamily="34" charset="-122"/>
              </a:rPr>
              <a:t>变化</a:t>
            </a:r>
            <a:r>
              <a:rPr lang="zh-CN" altLang="en-US" sz="3200" b="1" dirty="0" smtClean="0">
                <a:solidFill>
                  <a:srgbClr val="0033CC"/>
                </a:solidFill>
                <a:latin typeface="微软雅黑" pitchFamily="34" charset="-122"/>
                <a:ea typeface="微软雅黑" pitchFamily="34" charset="-122"/>
              </a:rPr>
              <a:t>说明</a:t>
            </a:r>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6" y="927439"/>
            <a:ext cx="6127347"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a:solidFill>
                  <a:srgbClr val="FFFFFF"/>
                </a:solidFill>
                <a:latin typeface="华文中宋" pitchFamily="2" charset="-122"/>
                <a:ea typeface="华文中宋" pitchFamily="2" charset="-122"/>
                <a:sym typeface="Helvetica Light"/>
              </a:rPr>
              <a:t>1</a:t>
            </a:r>
            <a:r>
              <a:rPr lang="zh-CN" altLang="en-US" sz="2800" dirty="0" smtClean="0">
                <a:solidFill>
                  <a:srgbClr val="FFFFFF"/>
                </a:solidFill>
                <a:latin typeface="华文中宋" pitchFamily="2" charset="-122"/>
                <a:ea typeface="华文中宋" pitchFamily="2" charset="-122"/>
                <a:sym typeface="Helvetica Light"/>
              </a:rPr>
              <a:t>、增加</a:t>
            </a:r>
            <a:r>
              <a:rPr lang="zh-CN" altLang="en-US" sz="2800" dirty="0">
                <a:solidFill>
                  <a:srgbClr val="FFFFFF"/>
                </a:solidFill>
                <a:latin typeface="华文中宋" pitchFamily="2" charset="-122"/>
                <a:ea typeface="华文中宋" pitchFamily="2" charset="-122"/>
                <a:sym typeface="Helvetica Light"/>
              </a:rPr>
              <a:t>“内部控制开展进度”</a:t>
            </a:r>
            <a:r>
              <a:rPr lang="zh-CN" altLang="en-US" sz="2800" dirty="0" smtClean="0">
                <a:solidFill>
                  <a:srgbClr val="FFFFFF"/>
                </a:solidFill>
                <a:latin typeface="华文中宋" pitchFamily="2" charset="-122"/>
                <a:ea typeface="华文中宋" pitchFamily="2" charset="-122"/>
                <a:sym typeface="Helvetica Light"/>
              </a:rPr>
              <a:t>指标</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16" name="任意多边形 15"/>
          <p:cNvSpPr/>
          <p:nvPr/>
        </p:nvSpPr>
        <p:spPr>
          <a:xfrm>
            <a:off x="1488845" y="1746877"/>
            <a:ext cx="3356897" cy="928048"/>
          </a:xfrm>
          <a:custGeom>
            <a:avLst/>
            <a:gdLst>
              <a:gd name="connsiteX0" fmla="*/ 0 w 3356897"/>
              <a:gd name="connsiteY0" fmla="*/ 0 h 928048"/>
              <a:gd name="connsiteX1" fmla="*/ 2892873 w 3356897"/>
              <a:gd name="connsiteY1" fmla="*/ 0 h 928048"/>
              <a:gd name="connsiteX2" fmla="*/ 3356897 w 3356897"/>
              <a:gd name="connsiteY2" fmla="*/ 464024 h 928048"/>
              <a:gd name="connsiteX3" fmla="*/ 2892873 w 3356897"/>
              <a:gd name="connsiteY3" fmla="*/ 928048 h 928048"/>
              <a:gd name="connsiteX4" fmla="*/ 0 w 3356897"/>
              <a:gd name="connsiteY4" fmla="*/ 928048 h 928048"/>
              <a:gd name="connsiteX5" fmla="*/ 464024 w 3356897"/>
              <a:gd name="connsiteY5" fmla="*/ 464024 h 928048"/>
              <a:gd name="connsiteX6" fmla="*/ 0 w 3356897"/>
              <a:gd name="connsiteY6" fmla="*/ 0 h 92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6897" h="928048">
                <a:moveTo>
                  <a:pt x="0" y="0"/>
                </a:moveTo>
                <a:lnTo>
                  <a:pt x="2892873" y="0"/>
                </a:lnTo>
                <a:lnTo>
                  <a:pt x="3356897" y="464024"/>
                </a:lnTo>
                <a:lnTo>
                  <a:pt x="2892873" y="928048"/>
                </a:lnTo>
                <a:lnTo>
                  <a:pt x="0" y="928048"/>
                </a:lnTo>
                <a:lnTo>
                  <a:pt x="464024" y="464024"/>
                </a:lnTo>
                <a:lnTo>
                  <a:pt x="0" y="0"/>
                </a:lnTo>
                <a:close/>
              </a:path>
            </a:pathLst>
          </a:custGeom>
        </p:spPr>
        <p:style>
          <a:lnRef idx="3">
            <a:schemeClr val="lt1">
              <a:hueOff val="0"/>
              <a:satOff val="0"/>
              <a:lumOff val="0"/>
              <a:alphaOff val="0"/>
            </a:schemeClr>
          </a:lnRef>
          <a:fillRef idx="1">
            <a:schemeClr val="accent5">
              <a:hueOff val="0"/>
              <a:satOff val="0"/>
              <a:lumOff val="0"/>
              <a:alphaOff val="0"/>
            </a:schemeClr>
          </a:fillRef>
          <a:effectRef idx="1">
            <a:schemeClr val="accent5">
              <a:hueOff val="0"/>
              <a:satOff val="0"/>
              <a:lumOff val="0"/>
              <a:alphaOff val="0"/>
            </a:schemeClr>
          </a:effectRef>
          <a:fontRef idx="minor">
            <a:schemeClr val="lt1"/>
          </a:fontRef>
        </p:style>
        <p:txBody>
          <a:bodyPr spcFirstLastPara="0" vert="horz" wrap="square" lIns="560036" tIns="32004" rIns="496028" bIns="32004"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黑体" pitchFamily="49" charset="-122"/>
                <a:ea typeface="黑体" pitchFamily="49" charset="-122"/>
              </a:rPr>
              <a:t>建立阶段</a:t>
            </a:r>
            <a:endParaRPr lang="zh-CN" altLang="en-US" sz="2400" b="1" kern="1200" dirty="0">
              <a:latin typeface="黑体" pitchFamily="49" charset="-122"/>
              <a:ea typeface="黑体" pitchFamily="49" charset="-122"/>
            </a:endParaRPr>
          </a:p>
        </p:txBody>
      </p:sp>
      <p:sp>
        <p:nvSpPr>
          <p:cNvPr id="17" name="任意多边形 16"/>
          <p:cNvSpPr/>
          <p:nvPr/>
        </p:nvSpPr>
        <p:spPr>
          <a:xfrm>
            <a:off x="4510053" y="1746877"/>
            <a:ext cx="3356897" cy="928048"/>
          </a:xfrm>
          <a:custGeom>
            <a:avLst/>
            <a:gdLst>
              <a:gd name="connsiteX0" fmla="*/ 0 w 3356897"/>
              <a:gd name="connsiteY0" fmla="*/ 0 h 928048"/>
              <a:gd name="connsiteX1" fmla="*/ 2892873 w 3356897"/>
              <a:gd name="connsiteY1" fmla="*/ 0 h 928048"/>
              <a:gd name="connsiteX2" fmla="*/ 3356897 w 3356897"/>
              <a:gd name="connsiteY2" fmla="*/ 464024 h 928048"/>
              <a:gd name="connsiteX3" fmla="*/ 2892873 w 3356897"/>
              <a:gd name="connsiteY3" fmla="*/ 928048 h 928048"/>
              <a:gd name="connsiteX4" fmla="*/ 0 w 3356897"/>
              <a:gd name="connsiteY4" fmla="*/ 928048 h 928048"/>
              <a:gd name="connsiteX5" fmla="*/ 464024 w 3356897"/>
              <a:gd name="connsiteY5" fmla="*/ 464024 h 928048"/>
              <a:gd name="connsiteX6" fmla="*/ 0 w 3356897"/>
              <a:gd name="connsiteY6" fmla="*/ 0 h 92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6897" h="928048">
                <a:moveTo>
                  <a:pt x="0" y="0"/>
                </a:moveTo>
                <a:lnTo>
                  <a:pt x="2892873" y="0"/>
                </a:lnTo>
                <a:lnTo>
                  <a:pt x="3356897" y="464024"/>
                </a:lnTo>
                <a:lnTo>
                  <a:pt x="2892873" y="928048"/>
                </a:lnTo>
                <a:lnTo>
                  <a:pt x="0" y="928048"/>
                </a:lnTo>
                <a:lnTo>
                  <a:pt x="464024" y="464024"/>
                </a:lnTo>
                <a:lnTo>
                  <a:pt x="0" y="0"/>
                </a:lnTo>
                <a:close/>
              </a:path>
            </a:pathLst>
          </a:custGeom>
          <a:solidFill>
            <a:srgbClr val="00B050"/>
          </a:solidFill>
        </p:spPr>
        <p:style>
          <a:lnRef idx="3">
            <a:schemeClr val="lt1">
              <a:hueOff val="0"/>
              <a:satOff val="0"/>
              <a:lumOff val="0"/>
              <a:alphaOff val="0"/>
            </a:schemeClr>
          </a:lnRef>
          <a:fillRef idx="1">
            <a:schemeClr val="accent5">
              <a:hueOff val="8008003"/>
              <a:satOff val="-25989"/>
              <a:lumOff val="1178"/>
              <a:alphaOff val="0"/>
            </a:schemeClr>
          </a:fillRef>
          <a:effectRef idx="1">
            <a:schemeClr val="accent5">
              <a:hueOff val="8008003"/>
              <a:satOff val="-25989"/>
              <a:lumOff val="1178"/>
              <a:alphaOff val="0"/>
            </a:schemeClr>
          </a:effectRef>
          <a:fontRef idx="minor">
            <a:schemeClr val="lt1"/>
          </a:fontRef>
        </p:style>
        <p:txBody>
          <a:bodyPr spcFirstLastPara="0" vert="horz" wrap="square" lIns="560036" tIns="32004" rIns="496028" bIns="32004"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黑体" pitchFamily="49" charset="-122"/>
                <a:ea typeface="黑体" pitchFamily="49" charset="-122"/>
              </a:rPr>
              <a:t>实施阶段</a:t>
            </a:r>
            <a:endParaRPr lang="zh-CN" altLang="en-US" sz="2400" b="1" kern="1200" dirty="0">
              <a:latin typeface="黑体" pitchFamily="49" charset="-122"/>
              <a:ea typeface="黑体" pitchFamily="49" charset="-122"/>
            </a:endParaRPr>
          </a:p>
        </p:txBody>
      </p:sp>
      <p:sp>
        <p:nvSpPr>
          <p:cNvPr id="18" name="任意多边形 17"/>
          <p:cNvSpPr/>
          <p:nvPr/>
        </p:nvSpPr>
        <p:spPr>
          <a:xfrm>
            <a:off x="7531261" y="1746877"/>
            <a:ext cx="3356897" cy="928048"/>
          </a:xfrm>
          <a:custGeom>
            <a:avLst/>
            <a:gdLst>
              <a:gd name="connsiteX0" fmla="*/ 0 w 3356897"/>
              <a:gd name="connsiteY0" fmla="*/ 0 h 928048"/>
              <a:gd name="connsiteX1" fmla="*/ 2892873 w 3356897"/>
              <a:gd name="connsiteY1" fmla="*/ 0 h 928048"/>
              <a:gd name="connsiteX2" fmla="*/ 3356897 w 3356897"/>
              <a:gd name="connsiteY2" fmla="*/ 464024 h 928048"/>
              <a:gd name="connsiteX3" fmla="*/ 2892873 w 3356897"/>
              <a:gd name="connsiteY3" fmla="*/ 928048 h 928048"/>
              <a:gd name="connsiteX4" fmla="*/ 0 w 3356897"/>
              <a:gd name="connsiteY4" fmla="*/ 928048 h 928048"/>
              <a:gd name="connsiteX5" fmla="*/ 464024 w 3356897"/>
              <a:gd name="connsiteY5" fmla="*/ 464024 h 928048"/>
              <a:gd name="connsiteX6" fmla="*/ 0 w 3356897"/>
              <a:gd name="connsiteY6" fmla="*/ 0 h 928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6897" h="928048">
                <a:moveTo>
                  <a:pt x="0" y="0"/>
                </a:moveTo>
                <a:lnTo>
                  <a:pt x="2892873" y="0"/>
                </a:lnTo>
                <a:lnTo>
                  <a:pt x="3356897" y="464024"/>
                </a:lnTo>
                <a:lnTo>
                  <a:pt x="2892873" y="928048"/>
                </a:lnTo>
                <a:lnTo>
                  <a:pt x="0" y="928048"/>
                </a:lnTo>
                <a:lnTo>
                  <a:pt x="464024" y="464024"/>
                </a:lnTo>
                <a:lnTo>
                  <a:pt x="0" y="0"/>
                </a:lnTo>
                <a:close/>
              </a:path>
            </a:pathLst>
          </a:custGeom>
          <a:solidFill>
            <a:srgbClr val="1A04BC"/>
          </a:solidFill>
        </p:spPr>
        <p:style>
          <a:lnRef idx="3">
            <a:schemeClr val="lt1">
              <a:hueOff val="0"/>
              <a:satOff val="0"/>
              <a:lumOff val="0"/>
              <a:alphaOff val="0"/>
            </a:schemeClr>
          </a:lnRef>
          <a:fillRef idx="1">
            <a:schemeClr val="accent5">
              <a:hueOff val="16016006"/>
              <a:satOff val="-51978"/>
              <a:lumOff val="2355"/>
              <a:alphaOff val="0"/>
            </a:schemeClr>
          </a:fillRef>
          <a:effectRef idx="1">
            <a:schemeClr val="accent5">
              <a:hueOff val="16016006"/>
              <a:satOff val="-51978"/>
              <a:lumOff val="2355"/>
              <a:alphaOff val="0"/>
            </a:schemeClr>
          </a:effectRef>
          <a:fontRef idx="minor">
            <a:schemeClr val="lt1"/>
          </a:fontRef>
        </p:style>
        <p:txBody>
          <a:bodyPr spcFirstLastPara="0" vert="horz" wrap="square" lIns="560036" tIns="32004" rIns="496028" bIns="32004" numCol="1" spcCol="1270" anchor="ctr" anchorCtr="0">
            <a:noAutofit/>
          </a:bodyPr>
          <a:lstStyle/>
          <a:p>
            <a:pPr lvl="0" algn="ctr" defTabSz="1066800">
              <a:lnSpc>
                <a:spcPct val="90000"/>
              </a:lnSpc>
              <a:spcBef>
                <a:spcPct val="0"/>
              </a:spcBef>
              <a:spcAft>
                <a:spcPct val="35000"/>
              </a:spcAft>
            </a:pPr>
            <a:r>
              <a:rPr lang="zh-CN" altLang="en-US" sz="2400" b="1" kern="1200" dirty="0" smtClean="0">
                <a:latin typeface="黑体" pitchFamily="49" charset="-122"/>
                <a:ea typeface="黑体" pitchFamily="49" charset="-122"/>
              </a:rPr>
              <a:t>信息化阶段</a:t>
            </a:r>
            <a:endParaRPr lang="zh-CN" altLang="en-US" sz="2400" b="1" kern="1200" dirty="0">
              <a:latin typeface="黑体" pitchFamily="49" charset="-122"/>
              <a:ea typeface="黑体" pitchFamily="49" charset="-122"/>
            </a:endParaRPr>
          </a:p>
        </p:txBody>
      </p:sp>
      <p:grpSp>
        <p:nvGrpSpPr>
          <p:cNvPr id="7" name="组合 6"/>
          <p:cNvGrpSpPr/>
          <p:nvPr/>
        </p:nvGrpSpPr>
        <p:grpSpPr>
          <a:xfrm>
            <a:off x="783168" y="3073337"/>
            <a:ext cx="3352104" cy="3125337"/>
            <a:chOff x="783168" y="3073337"/>
            <a:chExt cx="3352104" cy="3125337"/>
          </a:xfrm>
        </p:grpSpPr>
        <p:sp>
          <p:nvSpPr>
            <p:cNvPr id="3" name="矩形标注 2"/>
            <p:cNvSpPr/>
            <p:nvPr/>
          </p:nvSpPr>
          <p:spPr>
            <a:xfrm rot="10800000">
              <a:off x="783168" y="3073337"/>
              <a:ext cx="3352104" cy="3125337"/>
            </a:xfrm>
            <a:prstGeom prst="wedgeRectCallout">
              <a:avLst>
                <a:gd name="adj1" fmla="val -4392"/>
                <a:gd name="adj2" fmla="val 63374"/>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15" name="矩形 14"/>
            <p:cNvSpPr/>
            <p:nvPr/>
          </p:nvSpPr>
          <p:spPr>
            <a:xfrm>
              <a:off x="815752" y="3318997"/>
              <a:ext cx="3286933" cy="2400657"/>
            </a:xfrm>
            <a:prstGeom prst="rect">
              <a:avLst/>
            </a:prstGeom>
          </p:spPr>
          <p:txBody>
            <a:bodyPr wrap="square">
              <a:spAutoFit/>
            </a:bodyPr>
            <a:lstStyle/>
            <a:p>
              <a:pPr>
                <a:lnSpc>
                  <a:spcPct val="150000"/>
                </a:lnSpc>
              </a:pPr>
              <a:r>
                <a:rPr lang="en-US" altLang="zh-CN" sz="2000" dirty="0">
                  <a:latin typeface="黑体" pitchFamily="49" charset="-122"/>
                  <a:ea typeface="黑体" pitchFamily="49" charset="-122"/>
                </a:rPr>
                <a:t>a.</a:t>
              </a:r>
              <a:r>
                <a:rPr lang="zh-CN" altLang="zh-CN" sz="2000" dirty="0">
                  <a:solidFill>
                    <a:srgbClr val="2C0698"/>
                  </a:solidFill>
                  <a:latin typeface="黑体" pitchFamily="49" charset="-122"/>
                  <a:ea typeface="黑体" pitchFamily="49" charset="-122"/>
                </a:rPr>
                <a:t>内部控制建立阶段</a:t>
              </a:r>
              <a:r>
                <a:rPr lang="zh-CN" altLang="zh-CN" sz="2000" dirty="0">
                  <a:latin typeface="黑体" pitchFamily="49" charset="-122"/>
                  <a:ea typeface="黑体" pitchFamily="49" charset="-122"/>
                </a:rPr>
                <a:t>是指单位六大经济业务领域内部控制制度体系正在建立或已完成建立，但未付诸实施的</a:t>
              </a:r>
              <a:r>
                <a:rPr lang="zh-CN" altLang="zh-CN" sz="2000" dirty="0" smtClean="0">
                  <a:latin typeface="黑体" pitchFamily="49" charset="-122"/>
                  <a:ea typeface="黑体" pitchFamily="49" charset="-122"/>
                </a:rPr>
                <a:t>阶段</a:t>
              </a:r>
              <a:r>
                <a:rPr lang="zh-CN" altLang="en-US" sz="2000" dirty="0">
                  <a:latin typeface="黑体" pitchFamily="49" charset="-122"/>
                  <a:ea typeface="黑体" pitchFamily="49" charset="-122"/>
                </a:rPr>
                <a:t>；</a:t>
              </a:r>
            </a:p>
          </p:txBody>
        </p:sp>
      </p:grpSp>
      <p:grpSp>
        <p:nvGrpSpPr>
          <p:cNvPr id="19" name="组合 18"/>
          <p:cNvGrpSpPr/>
          <p:nvPr/>
        </p:nvGrpSpPr>
        <p:grpSpPr>
          <a:xfrm>
            <a:off x="4620464" y="3148715"/>
            <a:ext cx="3352104" cy="3049959"/>
            <a:chOff x="783168" y="3073337"/>
            <a:chExt cx="3352104" cy="3125337"/>
          </a:xfrm>
        </p:grpSpPr>
        <p:sp>
          <p:nvSpPr>
            <p:cNvPr id="20" name="矩形标注 19"/>
            <p:cNvSpPr/>
            <p:nvPr/>
          </p:nvSpPr>
          <p:spPr>
            <a:xfrm rot="10800000">
              <a:off x="783168" y="3073337"/>
              <a:ext cx="3352104" cy="3125337"/>
            </a:xfrm>
            <a:prstGeom prst="wedgeRectCallout">
              <a:avLst>
                <a:gd name="adj1" fmla="val 13523"/>
                <a:gd name="adj2" fmla="val 66867"/>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1" name="矩形 20"/>
            <p:cNvSpPr/>
            <p:nvPr/>
          </p:nvSpPr>
          <p:spPr>
            <a:xfrm>
              <a:off x="815752" y="3318997"/>
              <a:ext cx="3286933" cy="2400657"/>
            </a:xfrm>
            <a:prstGeom prst="rect">
              <a:avLst/>
            </a:prstGeom>
          </p:spPr>
          <p:txBody>
            <a:bodyPr wrap="square">
              <a:spAutoFit/>
            </a:bodyPr>
            <a:lstStyle/>
            <a:p>
              <a:pPr>
                <a:lnSpc>
                  <a:spcPct val="150000"/>
                </a:lnSpc>
              </a:pPr>
              <a:r>
                <a:rPr lang="en-US" altLang="zh-CN" sz="2000" dirty="0">
                  <a:latin typeface="黑体" pitchFamily="49" charset="-122"/>
                  <a:ea typeface="黑体" pitchFamily="49" charset="-122"/>
                </a:rPr>
                <a:t>b.</a:t>
              </a:r>
              <a:r>
                <a:rPr lang="zh-CN" altLang="zh-CN" sz="2000" dirty="0">
                  <a:solidFill>
                    <a:srgbClr val="2C0698"/>
                  </a:solidFill>
                  <a:latin typeface="黑体" pitchFamily="49" charset="-122"/>
                  <a:ea typeface="黑体" pitchFamily="49" charset="-122"/>
                </a:rPr>
                <a:t>内部控制实施阶段</a:t>
              </a:r>
              <a:r>
                <a:rPr lang="zh-CN" altLang="zh-CN" sz="2000" dirty="0">
                  <a:latin typeface="黑体" pitchFamily="49" charset="-122"/>
                  <a:ea typeface="黑体" pitchFamily="49" charset="-122"/>
                </a:rPr>
                <a:t>是指涵盖六大经济业务领域的内部控制制度体系已完成建立并付诸实施，但尚未采用信息化手段执行的阶段；</a:t>
              </a:r>
              <a:endParaRPr lang="en-US" altLang="zh-CN" sz="2000" dirty="0">
                <a:latin typeface="黑体" pitchFamily="49" charset="-122"/>
                <a:ea typeface="黑体" pitchFamily="49" charset="-122"/>
              </a:endParaRPr>
            </a:p>
          </p:txBody>
        </p:sp>
      </p:grpSp>
      <p:grpSp>
        <p:nvGrpSpPr>
          <p:cNvPr id="22" name="组合 21"/>
          <p:cNvGrpSpPr/>
          <p:nvPr/>
        </p:nvGrpSpPr>
        <p:grpSpPr>
          <a:xfrm>
            <a:off x="8223171" y="3260490"/>
            <a:ext cx="3381087" cy="2938185"/>
            <a:chOff x="7772795" y="3318998"/>
            <a:chExt cx="3381088" cy="2153753"/>
          </a:xfrm>
        </p:grpSpPr>
        <p:sp>
          <p:nvSpPr>
            <p:cNvPr id="23" name="矩形标注 22"/>
            <p:cNvSpPr/>
            <p:nvPr/>
          </p:nvSpPr>
          <p:spPr>
            <a:xfrm rot="10800000">
              <a:off x="7772795" y="3318998"/>
              <a:ext cx="3381087" cy="2153753"/>
            </a:xfrm>
            <a:prstGeom prst="wedgeRectCallout">
              <a:avLst>
                <a:gd name="adj1" fmla="val 12257"/>
                <a:gd name="adj2" fmla="val 71012"/>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5" name="矩形 24"/>
            <p:cNvSpPr/>
            <p:nvPr/>
          </p:nvSpPr>
          <p:spPr>
            <a:xfrm>
              <a:off x="7866950" y="3488016"/>
              <a:ext cx="3286933" cy="1421323"/>
            </a:xfrm>
            <a:prstGeom prst="rect">
              <a:avLst/>
            </a:prstGeom>
          </p:spPr>
          <p:txBody>
            <a:bodyPr wrap="square">
              <a:spAutoFit/>
            </a:bodyPr>
            <a:lstStyle/>
            <a:p>
              <a:pPr>
                <a:lnSpc>
                  <a:spcPct val="150000"/>
                </a:lnSpc>
              </a:pPr>
              <a:r>
                <a:rPr lang="en-US" altLang="zh-CN" sz="2000" dirty="0">
                  <a:latin typeface="黑体" pitchFamily="49" charset="-122"/>
                  <a:ea typeface="黑体" pitchFamily="49" charset="-122"/>
                </a:rPr>
                <a:t>c.</a:t>
              </a:r>
              <a:r>
                <a:rPr lang="zh-CN" altLang="zh-CN" sz="2000" dirty="0">
                  <a:solidFill>
                    <a:srgbClr val="2C0698"/>
                  </a:solidFill>
                  <a:latin typeface="黑体" pitchFamily="49" charset="-122"/>
                  <a:ea typeface="黑体" pitchFamily="49" charset="-122"/>
                </a:rPr>
                <a:t>内部控制信息化阶段</a:t>
              </a:r>
              <a:r>
                <a:rPr lang="zh-CN" altLang="zh-CN" sz="2000" dirty="0">
                  <a:latin typeface="黑体" pitchFamily="49" charset="-122"/>
                  <a:ea typeface="黑体" pitchFamily="49" charset="-122"/>
                </a:rPr>
                <a:t>是指单位内部控制已进入内部控制实施阶段，并采用信息化手段执行的</a:t>
              </a:r>
              <a:r>
                <a:rPr lang="zh-CN" altLang="zh-CN" sz="2000" dirty="0" smtClean="0">
                  <a:latin typeface="黑体" pitchFamily="49" charset="-122"/>
                  <a:ea typeface="黑体" pitchFamily="49" charset="-122"/>
                </a:rPr>
                <a:t>阶段</a:t>
              </a:r>
              <a:r>
                <a:rPr lang="zh-CN" altLang="en-US" sz="2000" dirty="0" smtClean="0">
                  <a:latin typeface="黑体" pitchFamily="49" charset="-122"/>
                  <a:ea typeface="黑体" pitchFamily="49" charset="-122"/>
                </a:rPr>
                <a:t>；</a:t>
              </a:r>
              <a:endParaRPr lang="zh-CN" altLang="en-US" sz="2000" dirty="0">
                <a:latin typeface="黑体" pitchFamily="49" charset="-122"/>
                <a:ea typeface="黑体" pitchFamily="49" charset="-122"/>
              </a:endParaRPr>
            </a:p>
          </p:txBody>
        </p:sp>
      </p:grpSp>
    </p:spTree>
    <p:extLst>
      <p:ext uri="{BB962C8B-B14F-4D97-AF65-F5344CB8AC3E}">
        <p14:creationId xmlns:p14="http://schemas.microsoft.com/office/powerpoint/2010/main" val="28284216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125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352916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报告填报</a:t>
            </a:r>
            <a:r>
              <a:rPr lang="zh-CN" altLang="en-US" sz="3200" b="1" dirty="0">
                <a:solidFill>
                  <a:srgbClr val="0033CC"/>
                </a:solidFill>
                <a:latin typeface="微软雅黑" pitchFamily="34" charset="-122"/>
                <a:ea typeface="微软雅黑" pitchFamily="34" charset="-122"/>
              </a:rPr>
              <a:t>变化</a:t>
            </a:r>
            <a:r>
              <a:rPr lang="zh-CN" altLang="en-US" sz="3200" b="1" dirty="0" smtClean="0">
                <a:solidFill>
                  <a:srgbClr val="0033CC"/>
                </a:solidFill>
                <a:latin typeface="微软雅黑" pitchFamily="34" charset="-122"/>
                <a:ea typeface="微软雅黑" pitchFamily="34" charset="-122"/>
              </a:rPr>
              <a:t>说明</a:t>
            </a:r>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7" y="927439"/>
            <a:ext cx="5933811"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a:solidFill>
                  <a:srgbClr val="FFFFFF"/>
                </a:solidFill>
                <a:latin typeface="华文中宋" pitchFamily="2" charset="-122"/>
                <a:ea typeface="华文中宋" pitchFamily="2" charset="-122"/>
                <a:sym typeface="Helvetica Light"/>
              </a:rPr>
              <a:t>2</a:t>
            </a:r>
            <a:r>
              <a:rPr lang="zh-CN" altLang="en-US" sz="2800" dirty="0" smtClean="0">
                <a:solidFill>
                  <a:srgbClr val="FFFFFF"/>
                </a:solidFill>
                <a:latin typeface="华文中宋" pitchFamily="2" charset="-122"/>
                <a:ea typeface="华文中宋" pitchFamily="2" charset="-122"/>
                <a:sym typeface="Helvetica Light"/>
              </a:rPr>
              <a:t>、</a:t>
            </a:r>
            <a:r>
              <a:rPr lang="zh-CN" altLang="en-US" sz="2800" dirty="0">
                <a:solidFill>
                  <a:srgbClr val="FFFFFF"/>
                </a:solidFill>
                <a:latin typeface="华文中宋" pitchFamily="2" charset="-122"/>
                <a:ea typeface="华文中宋" pitchFamily="2" charset="-122"/>
                <a:sym typeface="Helvetica Light"/>
              </a:rPr>
              <a:t>增加“内部控制执行情况</a:t>
            </a:r>
            <a:r>
              <a:rPr lang="zh-CN" altLang="en-US" sz="2800" dirty="0" smtClean="0">
                <a:solidFill>
                  <a:srgbClr val="FFFFFF"/>
                </a:solidFill>
                <a:latin typeface="华文中宋" pitchFamily="2" charset="-122"/>
                <a:ea typeface="华文中宋" pitchFamily="2" charset="-122"/>
                <a:sym typeface="Helvetica Light"/>
              </a:rPr>
              <a:t>”指标</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graphicFrame>
        <p:nvGraphicFramePr>
          <p:cNvPr id="4" name="表格 3"/>
          <p:cNvGraphicFramePr>
            <a:graphicFrameLocks noGrp="1"/>
          </p:cNvGraphicFramePr>
          <p:nvPr>
            <p:extLst>
              <p:ext uri="{D42A27DB-BD31-4B8C-83A1-F6EECF244321}">
                <p14:modId xmlns:p14="http://schemas.microsoft.com/office/powerpoint/2010/main" val="111327153"/>
              </p:ext>
            </p:extLst>
          </p:nvPr>
        </p:nvGraphicFramePr>
        <p:xfrm>
          <a:off x="272958" y="1966118"/>
          <a:ext cx="11805310" cy="4632132"/>
        </p:xfrm>
        <a:graphic>
          <a:graphicData uri="http://schemas.openxmlformats.org/drawingml/2006/table">
            <a:tbl>
              <a:tblPr>
                <a:tableStyleId>{5940675A-B579-460E-94D1-54222C63F5DA}</a:tableStyleId>
              </a:tblPr>
              <a:tblGrid>
                <a:gridCol w="777920"/>
                <a:gridCol w="1869743"/>
                <a:gridCol w="1733266"/>
                <a:gridCol w="1364776"/>
                <a:gridCol w="1924334"/>
                <a:gridCol w="1009934"/>
                <a:gridCol w="2292824"/>
                <a:gridCol w="832513"/>
              </a:tblGrid>
              <a:tr h="278517">
                <a:tc rowSpan="16">
                  <a:txBody>
                    <a:bodyPr/>
                    <a:lstStyle/>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zh-CN" sz="1100" kern="100" dirty="0">
                          <a:effectLst/>
                        </a:rPr>
                        <a:t>内部控制制度执行情况</a:t>
                      </a: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ctr">
                        <a:spcAft>
                          <a:spcPts val="0"/>
                        </a:spcAft>
                      </a:pPr>
                      <a:r>
                        <a:rPr lang="en-US" sz="1100" kern="100" dirty="0">
                          <a:effectLst/>
                        </a:rPr>
                        <a:t> </a:t>
                      </a:r>
                      <a:endParaRPr lang="zh-CN" sz="1100" kern="100" dirty="0">
                        <a:effectLst/>
                      </a:endParaRPr>
                    </a:p>
                    <a:p>
                      <a:pPr algn="just">
                        <a:spcAft>
                          <a:spcPts val="0"/>
                        </a:spcAft>
                      </a:pPr>
                      <a:r>
                        <a:rPr lang="en-US" sz="1100" kern="100" dirty="0">
                          <a:effectLst/>
                        </a:rPr>
                        <a:t>     </a:t>
                      </a:r>
                      <a:endParaRPr lang="zh-CN" sz="1100" kern="100" dirty="0">
                        <a:effectLst/>
                        <a:latin typeface="Times New Roman"/>
                        <a:ea typeface="宋体"/>
                      </a:endParaRPr>
                    </a:p>
                  </a:txBody>
                  <a:tcPr marL="52222" marR="52222" marT="0" marB="0" anchor="ctr"/>
                </a:tc>
                <a:tc>
                  <a:txBody>
                    <a:bodyPr/>
                    <a:lstStyle/>
                    <a:p>
                      <a:pPr algn="ctr">
                        <a:spcAft>
                          <a:spcPts val="0"/>
                        </a:spcAft>
                      </a:pPr>
                      <a:r>
                        <a:rPr lang="zh-CN" sz="1100" kern="100">
                          <a:effectLst/>
                        </a:rPr>
                        <a:t>业务类型</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评价要点</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不适用</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数据一</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数值</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数据二</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数值</a:t>
                      </a:r>
                      <a:endParaRPr lang="zh-CN" sz="1100" kern="100">
                        <a:effectLst/>
                        <a:latin typeface="Times New Roman"/>
                        <a:ea typeface="宋体"/>
                      </a:endParaRPr>
                    </a:p>
                  </a:txBody>
                  <a:tcPr marL="52222" marR="52222" marT="0" marB="0" anchor="ctr"/>
                </a:tc>
              </a:tr>
              <a:tr h="278517">
                <a:tc vMerge="1">
                  <a:txBody>
                    <a:bodyPr/>
                    <a:lstStyle/>
                    <a:p>
                      <a:endParaRPr lang="zh-CN" altLang="en-US"/>
                    </a:p>
                  </a:txBody>
                  <a:tcPr/>
                </a:tc>
                <a:tc rowSpan="4">
                  <a:txBody>
                    <a:bodyPr/>
                    <a:lstStyle/>
                    <a:p>
                      <a:pPr algn="ctr">
                        <a:spcAft>
                          <a:spcPts val="0"/>
                        </a:spcAft>
                      </a:pPr>
                      <a:r>
                        <a:rPr lang="zh-CN" sz="1100" kern="100">
                          <a:effectLst/>
                        </a:rPr>
                        <a:t>预算业务管理</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1.</a:t>
                      </a:r>
                      <a:r>
                        <a:rPr lang="zh-CN" sz="1100" kern="100">
                          <a:effectLst/>
                        </a:rPr>
                        <a:t>预算绩效目标设定比例</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预算项目数（标注口径）</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设定绩效目标的预算项目数</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557034">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en-US" sz="1100" kern="100" dirty="0">
                          <a:effectLst/>
                        </a:rPr>
                        <a:t>2.</a:t>
                      </a:r>
                      <a:r>
                        <a:rPr lang="zh-CN" sz="1100" kern="100">
                          <a:effectLst/>
                        </a:rPr>
                        <a:t>预算批复细化程度</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内部预算分解指标总金额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dirty="0">
                        <a:effectLst/>
                        <a:latin typeface="Times New Roman"/>
                        <a:ea typeface="宋体"/>
                      </a:endParaRPr>
                    </a:p>
                  </a:txBody>
                  <a:tcPr marL="52222" marR="52222" marT="0" marB="0" anchor="ctr"/>
                </a:tc>
                <a:tc>
                  <a:txBody>
                    <a:bodyPr/>
                    <a:lstStyle/>
                    <a:p>
                      <a:pPr algn="just">
                        <a:spcAft>
                          <a:spcPts val="0"/>
                        </a:spcAft>
                      </a:pPr>
                      <a:r>
                        <a:rPr lang="zh-CN" sz="1100" kern="100">
                          <a:effectLst/>
                        </a:rPr>
                        <a:t>预算细化分解至各部门（或附属单位）项目的指标金额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278517">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en-US" sz="1100" kern="100" dirty="0">
                          <a:effectLst/>
                        </a:rPr>
                        <a:t>3.</a:t>
                      </a:r>
                      <a:r>
                        <a:rPr lang="zh-CN" sz="1100" kern="100">
                          <a:effectLst/>
                        </a:rPr>
                        <a:t>预算执行控制程度</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预算执行分析的月份数</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278517">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en-US" sz="1100" kern="100" dirty="0">
                          <a:effectLst/>
                        </a:rPr>
                        <a:t>4.</a:t>
                      </a:r>
                      <a:r>
                        <a:rPr lang="zh-CN" sz="1100" kern="100">
                          <a:effectLst/>
                        </a:rPr>
                        <a:t>绩效评价工作执行情况</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预算项目总数</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实施绩效评价的项目数</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278517">
                <a:tc vMerge="1">
                  <a:txBody>
                    <a:bodyPr/>
                    <a:lstStyle/>
                    <a:p>
                      <a:endParaRPr lang="zh-CN" altLang="en-US"/>
                    </a:p>
                  </a:txBody>
                  <a:tcPr/>
                </a:tc>
                <a:tc rowSpan="2">
                  <a:txBody>
                    <a:bodyPr/>
                    <a:lstStyle/>
                    <a:p>
                      <a:pPr algn="ctr">
                        <a:spcAft>
                          <a:spcPts val="0"/>
                        </a:spcAft>
                      </a:pPr>
                      <a:r>
                        <a:rPr lang="zh-CN" sz="1100" kern="100">
                          <a:effectLst/>
                        </a:rPr>
                        <a:t>收支业务管理</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1.</a:t>
                      </a:r>
                      <a:r>
                        <a:rPr lang="zh-CN" sz="1100" kern="100">
                          <a:effectLst/>
                        </a:rPr>
                        <a:t>非税收入管控情况</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应上缴非税收入</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实际上缴非税收入</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286737">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en-US" sz="1100" kern="100" dirty="0">
                          <a:effectLst/>
                        </a:rPr>
                        <a:t>2.</a:t>
                      </a:r>
                      <a:r>
                        <a:rPr lang="zh-CN" sz="1100" kern="100">
                          <a:effectLst/>
                        </a:rPr>
                        <a:t>支出管控情况</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财政资金支出预算批复总金额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财政资金支出金额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dirty="0">
                        <a:effectLst/>
                        <a:latin typeface="Times New Roman"/>
                        <a:ea typeface="宋体"/>
                      </a:endParaRPr>
                    </a:p>
                  </a:txBody>
                  <a:tcPr marL="52222" marR="52222" marT="0" marB="0" anchor="ctr"/>
                </a:tc>
              </a:tr>
              <a:tr h="278517">
                <a:tc vMerge="1">
                  <a:txBody>
                    <a:bodyPr/>
                    <a:lstStyle/>
                    <a:p>
                      <a:endParaRPr lang="zh-CN" altLang="en-US"/>
                    </a:p>
                  </a:txBody>
                  <a:tcPr/>
                </a:tc>
                <a:tc>
                  <a:txBody>
                    <a:bodyPr/>
                    <a:lstStyle/>
                    <a:p>
                      <a:pPr algn="ctr">
                        <a:spcAft>
                          <a:spcPts val="0"/>
                        </a:spcAft>
                      </a:pPr>
                      <a:r>
                        <a:rPr lang="zh-CN" sz="1100" kern="100">
                          <a:effectLst/>
                        </a:rPr>
                        <a:t>政府采购业务管理</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1.</a:t>
                      </a:r>
                      <a:r>
                        <a:rPr lang="zh-CN" sz="1100" kern="100">
                          <a:effectLst/>
                        </a:rPr>
                        <a:t>采购预算完成情况</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本年采购预算金额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本年实际采购金额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dirty="0">
                        <a:effectLst/>
                        <a:latin typeface="Times New Roman"/>
                        <a:ea typeface="宋体"/>
                      </a:endParaRPr>
                    </a:p>
                  </a:txBody>
                  <a:tcPr marL="52222" marR="52222" marT="0" marB="0" anchor="ctr"/>
                </a:tc>
              </a:tr>
              <a:tr h="278517">
                <a:tc vMerge="1">
                  <a:txBody>
                    <a:bodyPr/>
                    <a:lstStyle/>
                    <a:p>
                      <a:endParaRPr lang="zh-CN" altLang="en-US"/>
                    </a:p>
                  </a:txBody>
                  <a:tcPr/>
                </a:tc>
                <a:tc rowSpan="5">
                  <a:txBody>
                    <a:bodyPr/>
                    <a:lstStyle/>
                    <a:p>
                      <a:pPr algn="ctr">
                        <a:spcAft>
                          <a:spcPts val="0"/>
                        </a:spcAft>
                      </a:pPr>
                      <a:r>
                        <a:rPr lang="zh-CN" sz="1100" kern="100">
                          <a:effectLst/>
                        </a:rPr>
                        <a:t>资产管理</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1.</a:t>
                      </a:r>
                      <a:r>
                        <a:rPr lang="zh-CN" sz="1100" kern="100">
                          <a:effectLst/>
                        </a:rPr>
                        <a:t>国有资产安全性</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处置资产入账价值</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合规处置资产入账价值</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278517">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en-US" sz="1100" kern="100" dirty="0">
                          <a:effectLst/>
                        </a:rPr>
                        <a:t>2.</a:t>
                      </a:r>
                      <a:r>
                        <a:rPr lang="zh-CN" sz="1100" kern="100">
                          <a:effectLst/>
                        </a:rPr>
                        <a:t>资产配置预算完成率</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行政办公资产配置预算数</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行政办公资产配置总金额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278517">
                <a:tc vMerge="1">
                  <a:txBody>
                    <a:bodyPr/>
                    <a:lstStyle/>
                    <a:p>
                      <a:endParaRPr lang="zh-CN" altLang="en-US"/>
                    </a:p>
                  </a:txBody>
                  <a:tcPr/>
                </a:tc>
                <a:tc vMerge="1">
                  <a:txBody>
                    <a:bodyPr/>
                    <a:lstStyle/>
                    <a:p>
                      <a:endParaRPr lang="zh-CN" altLang="en-US"/>
                    </a:p>
                  </a:txBody>
                  <a:tcPr/>
                </a:tc>
                <a:tc rowSpan="3">
                  <a:txBody>
                    <a:bodyPr/>
                    <a:lstStyle/>
                    <a:p>
                      <a:pPr algn="just">
                        <a:spcAft>
                          <a:spcPts val="0"/>
                        </a:spcAft>
                      </a:pPr>
                      <a:r>
                        <a:rPr lang="en-US" sz="1100" kern="100" dirty="0">
                          <a:effectLst/>
                        </a:rPr>
                        <a:t>3.</a:t>
                      </a:r>
                      <a:r>
                        <a:rPr lang="zh-CN" sz="1100" kern="100">
                          <a:effectLst/>
                        </a:rPr>
                        <a:t>人均行政资产配置情况</a:t>
                      </a:r>
                      <a:endParaRPr lang="zh-CN" sz="1100" kern="100">
                        <a:effectLst/>
                        <a:latin typeface="Times New Roman"/>
                        <a:ea typeface="宋体"/>
                      </a:endParaRPr>
                    </a:p>
                  </a:txBody>
                  <a:tcPr marL="52222" marR="52222" marT="0" marB="0" anchor="ctr"/>
                </a:tc>
                <a:tc rowSpan="3">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rowSpan="3">
                  <a:txBody>
                    <a:bodyPr/>
                    <a:lstStyle/>
                    <a:p>
                      <a:pPr algn="l">
                        <a:spcAft>
                          <a:spcPts val="0"/>
                        </a:spcAft>
                      </a:pPr>
                      <a:r>
                        <a:rPr lang="zh-CN" sz="1100" kern="100">
                          <a:effectLst/>
                        </a:rPr>
                        <a:t>单位编制人数</a:t>
                      </a:r>
                      <a:endParaRPr lang="zh-CN" sz="1100" kern="100">
                        <a:effectLst/>
                        <a:latin typeface="Times New Roman"/>
                        <a:ea typeface="宋体"/>
                      </a:endParaRPr>
                    </a:p>
                  </a:txBody>
                  <a:tcPr marL="52222" marR="52222" marT="0" marB="0" anchor="ctr"/>
                </a:tc>
                <a:tc rowSpan="3">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本年年底资产总额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27851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100" kern="100">
                          <a:effectLst/>
                        </a:rPr>
                        <a:t>其中：通用办公设备</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13925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100" kern="100">
                          <a:effectLst/>
                        </a:rPr>
                        <a:t>家具</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278517">
                <a:tc vMerge="1">
                  <a:txBody>
                    <a:bodyPr/>
                    <a:lstStyle/>
                    <a:p>
                      <a:endParaRPr lang="zh-CN" altLang="en-US"/>
                    </a:p>
                  </a:txBody>
                  <a:tcPr/>
                </a:tc>
                <a:tc rowSpan="2">
                  <a:txBody>
                    <a:bodyPr/>
                    <a:lstStyle/>
                    <a:p>
                      <a:pPr algn="ctr">
                        <a:spcAft>
                          <a:spcPts val="0"/>
                        </a:spcAft>
                      </a:pPr>
                      <a:r>
                        <a:rPr lang="zh-CN" sz="1100" kern="100">
                          <a:effectLst/>
                        </a:rPr>
                        <a:t>建设项目管理</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1.</a:t>
                      </a:r>
                      <a:r>
                        <a:rPr lang="zh-CN" sz="1100" kern="100">
                          <a:effectLst/>
                        </a:rPr>
                        <a:t>建设项目资金控制情况</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批准的概算投资额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建设项目决算投资额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r>
              <a:tr h="278517">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en-US" sz="1100" kern="100" dirty="0">
                          <a:effectLst/>
                        </a:rPr>
                        <a:t>2.</a:t>
                      </a:r>
                      <a:r>
                        <a:rPr lang="zh-CN" sz="1100" kern="100">
                          <a:effectLst/>
                        </a:rPr>
                        <a:t>投资计划完成情况</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a:effectLst/>
                        </a:rPr>
                        <a:t>□</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年度投资计划</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年度实际投资额</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dirty="0">
                        <a:effectLst/>
                        <a:latin typeface="Times New Roman"/>
                        <a:ea typeface="宋体"/>
                      </a:endParaRPr>
                    </a:p>
                  </a:txBody>
                  <a:tcPr marL="52222" marR="52222" marT="0" marB="0" anchor="ctr"/>
                </a:tc>
              </a:tr>
              <a:tr h="278517">
                <a:tc vMerge="1">
                  <a:txBody>
                    <a:bodyPr/>
                    <a:lstStyle/>
                    <a:p>
                      <a:endParaRPr lang="zh-CN" altLang="en-US"/>
                    </a:p>
                  </a:txBody>
                  <a:tcPr/>
                </a:tc>
                <a:tc>
                  <a:txBody>
                    <a:bodyPr/>
                    <a:lstStyle/>
                    <a:p>
                      <a:pPr algn="ctr">
                        <a:spcAft>
                          <a:spcPts val="0"/>
                        </a:spcAft>
                      </a:pPr>
                      <a:r>
                        <a:rPr lang="zh-CN" sz="1100" kern="100">
                          <a:effectLst/>
                        </a:rPr>
                        <a:t>合同管理</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1.</a:t>
                      </a:r>
                      <a:r>
                        <a:rPr lang="zh-CN" sz="1100" kern="100">
                          <a:effectLst/>
                        </a:rPr>
                        <a:t>合同订立规范情况</a:t>
                      </a:r>
                      <a:endParaRPr lang="zh-CN" sz="1100" kern="100">
                        <a:effectLst/>
                        <a:latin typeface="Times New Roman"/>
                        <a:ea typeface="宋体"/>
                      </a:endParaRPr>
                    </a:p>
                  </a:txBody>
                  <a:tcPr marL="52222" marR="52222" marT="0" marB="0" anchor="ctr"/>
                </a:tc>
                <a:tc>
                  <a:txBody>
                    <a:bodyPr/>
                    <a:lstStyle/>
                    <a:p>
                      <a:pPr algn="ctr">
                        <a:spcAft>
                          <a:spcPts val="0"/>
                        </a:spcAft>
                      </a:pPr>
                      <a:r>
                        <a:rPr lang="zh-CN" sz="1100" kern="100" dirty="0">
                          <a:effectLst/>
                        </a:rPr>
                        <a:t>□</a:t>
                      </a:r>
                      <a:endParaRPr lang="zh-CN" sz="1100" kern="100" dirty="0">
                        <a:effectLst/>
                        <a:latin typeface="Times New Roman"/>
                        <a:ea typeface="宋体"/>
                      </a:endParaRPr>
                    </a:p>
                  </a:txBody>
                  <a:tcPr marL="52222" marR="52222" marT="0" marB="0" anchor="ctr"/>
                </a:tc>
                <a:tc>
                  <a:txBody>
                    <a:bodyPr/>
                    <a:lstStyle/>
                    <a:p>
                      <a:pPr algn="just">
                        <a:spcAft>
                          <a:spcPts val="0"/>
                        </a:spcAft>
                      </a:pPr>
                      <a:r>
                        <a:rPr lang="zh-CN" sz="1100" kern="100">
                          <a:effectLst/>
                        </a:rPr>
                        <a:t>合同总个数</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a:effectLst/>
                        <a:latin typeface="Times New Roman"/>
                        <a:ea typeface="宋体"/>
                      </a:endParaRPr>
                    </a:p>
                  </a:txBody>
                  <a:tcPr marL="52222" marR="52222" marT="0" marB="0" anchor="ctr"/>
                </a:tc>
                <a:tc>
                  <a:txBody>
                    <a:bodyPr/>
                    <a:lstStyle/>
                    <a:p>
                      <a:pPr algn="just">
                        <a:spcAft>
                          <a:spcPts val="0"/>
                        </a:spcAft>
                      </a:pPr>
                      <a:r>
                        <a:rPr lang="zh-CN" sz="1100" kern="100">
                          <a:effectLst/>
                        </a:rPr>
                        <a:t>合同审批个数</a:t>
                      </a:r>
                      <a:endParaRPr lang="zh-CN" sz="1100" kern="100">
                        <a:effectLst/>
                        <a:latin typeface="Times New Roman"/>
                        <a:ea typeface="宋体"/>
                      </a:endParaRPr>
                    </a:p>
                  </a:txBody>
                  <a:tcPr marL="52222" marR="52222" marT="0" marB="0" anchor="ctr"/>
                </a:tc>
                <a:tc>
                  <a:txBody>
                    <a:bodyPr/>
                    <a:lstStyle/>
                    <a:p>
                      <a:pPr algn="just">
                        <a:spcAft>
                          <a:spcPts val="0"/>
                        </a:spcAft>
                      </a:pPr>
                      <a:r>
                        <a:rPr lang="en-US" sz="1100" kern="100" dirty="0">
                          <a:effectLst/>
                        </a:rPr>
                        <a:t> </a:t>
                      </a:r>
                      <a:endParaRPr lang="zh-CN" sz="1100" kern="100" dirty="0">
                        <a:effectLst/>
                        <a:latin typeface="Times New Roman"/>
                        <a:ea typeface="宋体"/>
                      </a:endParaRPr>
                    </a:p>
                  </a:txBody>
                  <a:tcPr marL="52222" marR="52222" marT="0" marB="0" anchor="ctr"/>
                </a:tc>
              </a:tr>
            </a:tbl>
          </a:graphicData>
        </a:graphic>
      </p:graphicFrame>
      <p:grpSp>
        <p:nvGrpSpPr>
          <p:cNvPr id="18" name="组合 17"/>
          <p:cNvGrpSpPr/>
          <p:nvPr/>
        </p:nvGrpSpPr>
        <p:grpSpPr>
          <a:xfrm>
            <a:off x="5923128" y="1012112"/>
            <a:ext cx="6114197" cy="5688939"/>
            <a:chOff x="5923128" y="1012112"/>
            <a:chExt cx="6268872" cy="5688939"/>
          </a:xfrm>
        </p:grpSpPr>
        <p:sp>
          <p:nvSpPr>
            <p:cNvPr id="3" name="矩形 2"/>
            <p:cNvSpPr/>
            <p:nvPr/>
          </p:nvSpPr>
          <p:spPr>
            <a:xfrm>
              <a:off x="8160852" y="1012112"/>
              <a:ext cx="1597298" cy="369332"/>
            </a:xfrm>
            <a:prstGeom prst="rect">
              <a:avLst/>
            </a:prstGeom>
            <a:ln>
              <a:solidFill>
                <a:srgbClr val="FF0000"/>
              </a:solidFill>
            </a:ln>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zh-CN" dirty="0" smtClean="0">
                  <a:latin typeface="华文中宋" pitchFamily="2" charset="-122"/>
                  <a:ea typeface="华文中宋" pitchFamily="2" charset="-122"/>
                </a:rPr>
                <a:t>量化指标</a:t>
              </a:r>
              <a:r>
                <a:rPr lang="zh-CN" altLang="en-US" dirty="0" smtClean="0">
                  <a:latin typeface="华文中宋" pitchFamily="2" charset="-122"/>
                  <a:ea typeface="华文中宋" pitchFamily="2" charset="-122"/>
                </a:rPr>
                <a:t>增多</a:t>
              </a:r>
              <a:endParaRPr lang="zh-CN" altLang="en-US" dirty="0">
                <a:latin typeface="华文中宋" pitchFamily="2" charset="-122"/>
                <a:ea typeface="华文中宋" pitchFamily="2" charset="-122"/>
              </a:endParaRPr>
            </a:p>
          </p:txBody>
        </p:sp>
        <p:sp>
          <p:nvSpPr>
            <p:cNvPr id="14" name="矩形 13"/>
            <p:cNvSpPr/>
            <p:nvPr/>
          </p:nvSpPr>
          <p:spPr>
            <a:xfrm>
              <a:off x="5923128" y="1897650"/>
              <a:ext cx="6268872" cy="4803401"/>
            </a:xfrm>
            <a:prstGeom prst="rect">
              <a:avLst/>
            </a:prstGeom>
            <a:noFill/>
            <a:ln>
              <a:solidFill>
                <a:srgbClr val="FF0000"/>
              </a:solid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17" name="右箭头 16"/>
            <p:cNvSpPr/>
            <p:nvPr/>
          </p:nvSpPr>
          <p:spPr>
            <a:xfrm rot="5400000">
              <a:off x="8771044" y="1486161"/>
              <a:ext cx="391067" cy="340586"/>
            </a:xfrm>
            <a:prstGeom prst="rightArrow">
              <a:avLst/>
            </a:prstGeom>
            <a:ln>
              <a:solidFill>
                <a:srgbClr val="FF0000"/>
              </a:solid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spTree>
    <p:extLst>
      <p:ext uri="{BB962C8B-B14F-4D97-AF65-F5344CB8AC3E}">
        <p14:creationId xmlns:p14="http://schemas.microsoft.com/office/powerpoint/2010/main" val="36600234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352916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报告填报</a:t>
            </a:r>
            <a:r>
              <a:rPr lang="zh-CN" altLang="en-US" sz="3200" b="1" dirty="0">
                <a:solidFill>
                  <a:srgbClr val="0033CC"/>
                </a:solidFill>
                <a:latin typeface="微软雅黑" pitchFamily="34" charset="-122"/>
                <a:ea typeface="微软雅黑" pitchFamily="34" charset="-122"/>
              </a:rPr>
              <a:t>变化</a:t>
            </a:r>
            <a:r>
              <a:rPr lang="zh-CN" altLang="en-US" sz="3200" b="1" dirty="0" smtClean="0">
                <a:solidFill>
                  <a:srgbClr val="0033CC"/>
                </a:solidFill>
                <a:latin typeface="微软雅黑" pitchFamily="34" charset="-122"/>
                <a:ea typeface="微软雅黑" pitchFamily="34" charset="-122"/>
              </a:rPr>
              <a:t>说明</a:t>
            </a:r>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7" y="927439"/>
            <a:ext cx="7853040"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a:solidFill>
                  <a:srgbClr val="FFFFFF"/>
                </a:solidFill>
                <a:latin typeface="华文中宋" pitchFamily="2" charset="-122"/>
                <a:ea typeface="华文中宋" pitchFamily="2" charset="-122"/>
                <a:sym typeface="Helvetica Light"/>
              </a:rPr>
              <a:t>3</a:t>
            </a:r>
            <a:r>
              <a:rPr lang="zh-CN" altLang="en-US" sz="2800" dirty="0" smtClean="0">
                <a:solidFill>
                  <a:srgbClr val="FFFFFF"/>
                </a:solidFill>
                <a:latin typeface="华文中宋" pitchFamily="2" charset="-122"/>
                <a:ea typeface="华文中宋" pitchFamily="2" charset="-122"/>
                <a:sym typeface="Helvetica Light"/>
              </a:rPr>
              <a:t>、</a:t>
            </a:r>
            <a:r>
              <a:rPr lang="zh-CN" altLang="en-US" sz="2800" dirty="0">
                <a:solidFill>
                  <a:srgbClr val="FFFFFF"/>
                </a:solidFill>
                <a:latin typeface="华文中宋" pitchFamily="2" charset="-122"/>
                <a:ea typeface="华文中宋" pitchFamily="2" charset="-122"/>
                <a:sym typeface="Helvetica Light"/>
              </a:rPr>
              <a:t>细化</a:t>
            </a:r>
            <a:r>
              <a:rPr lang="zh-CN" altLang="en-US" sz="2800" dirty="0" smtClean="0">
                <a:solidFill>
                  <a:srgbClr val="FFFFFF"/>
                </a:solidFill>
                <a:latin typeface="华文中宋" pitchFamily="2" charset="-122"/>
                <a:ea typeface="华文中宋" pitchFamily="2" charset="-122"/>
                <a:sym typeface="Helvetica Light"/>
              </a:rPr>
              <a:t>“建立健全内部控制制度”指标业务环节</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599" y="1678674"/>
            <a:ext cx="3253831" cy="5016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1245" y="1690240"/>
            <a:ext cx="3349363" cy="5016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54" name="组合 2053"/>
          <p:cNvGrpSpPr/>
          <p:nvPr/>
        </p:nvGrpSpPr>
        <p:grpSpPr>
          <a:xfrm>
            <a:off x="7294726" y="1856096"/>
            <a:ext cx="4797190" cy="4612943"/>
            <a:chOff x="7294726" y="1856096"/>
            <a:chExt cx="4797190" cy="4612943"/>
          </a:xfrm>
        </p:grpSpPr>
        <p:cxnSp>
          <p:nvCxnSpPr>
            <p:cNvPr id="25" name="直接箭头连接符 24"/>
            <p:cNvCxnSpPr/>
            <p:nvPr/>
          </p:nvCxnSpPr>
          <p:spPr bwMode="auto">
            <a:xfrm>
              <a:off x="10393451" y="3358108"/>
              <a:ext cx="0" cy="1478780"/>
            </a:xfrm>
            <a:prstGeom prst="straightConnector1">
              <a:avLst/>
            </a:prstGeom>
            <a:noFill/>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nvGrpSpPr>
            <p:cNvPr id="2049" name="组合 2048"/>
            <p:cNvGrpSpPr/>
            <p:nvPr/>
          </p:nvGrpSpPr>
          <p:grpSpPr>
            <a:xfrm>
              <a:off x="7294726" y="1856096"/>
              <a:ext cx="4797190" cy="4612943"/>
              <a:chOff x="7294726" y="1856096"/>
              <a:chExt cx="4797190" cy="4612943"/>
            </a:xfrm>
          </p:grpSpPr>
          <p:sp>
            <p:nvSpPr>
              <p:cNvPr id="22" name="圆角矩形 21"/>
              <p:cNvSpPr/>
              <p:nvPr/>
            </p:nvSpPr>
            <p:spPr>
              <a:xfrm>
                <a:off x="8328766" y="2556707"/>
                <a:ext cx="2656731" cy="801401"/>
              </a:xfrm>
              <a:prstGeom prst="roundRect">
                <a:avLst/>
              </a:prstGeom>
              <a:noFill/>
              <a:ln>
                <a:solidFill>
                  <a:schemeClr val="tx1">
                    <a:lumMod val="50000"/>
                    <a:lumOff val="50000"/>
                  </a:schemeClr>
                </a:solidFill>
              </a:ln>
            </p:spPr>
            <p:style>
              <a:lnRef idx="2">
                <a:schemeClr val="accent3">
                  <a:shade val="50000"/>
                </a:schemeClr>
              </a:lnRef>
              <a:fillRef idx="1">
                <a:schemeClr val="accent3"/>
              </a:fillRef>
              <a:effectRef idx="0">
                <a:schemeClr val="accent3"/>
              </a:effectRef>
              <a:fontRef idx="minor">
                <a:schemeClr val="lt1"/>
              </a:fontRef>
            </p:style>
            <p:txBody>
              <a:bodyPr lIns="121912" tIns="60956" rIns="121912" bIns="60956" anchor="ctr"/>
              <a:lstStyle/>
              <a:p>
                <a:pPr algn="ctr">
                  <a:defRPr/>
                </a:pPr>
                <a:r>
                  <a:rPr lang="zh-CN" altLang="en-US" sz="1600" dirty="0">
                    <a:ln w="12700">
                      <a:solidFill>
                        <a:schemeClr val="tx1"/>
                      </a:solidFill>
                    </a:ln>
                  </a:rPr>
                  <a:t>业务制度</a:t>
                </a:r>
                <a:endParaRPr lang="en-US" altLang="zh-CN" sz="1600" dirty="0">
                  <a:ln w="12700">
                    <a:solidFill>
                      <a:schemeClr val="tx1"/>
                    </a:solidFill>
                  </a:ln>
                </a:endParaRPr>
              </a:p>
              <a:p>
                <a:pPr algn="ctr">
                  <a:defRPr/>
                </a:pPr>
                <a:r>
                  <a:rPr lang="zh-CN" altLang="en-US" sz="1600" dirty="0">
                    <a:ln w="12700">
                      <a:solidFill>
                        <a:schemeClr val="tx1"/>
                      </a:solidFill>
                    </a:ln>
                  </a:rPr>
                  <a:t>（机构设置 </a:t>
                </a:r>
                <a:r>
                  <a:rPr lang="zh-CN" altLang="en-US" sz="1600" dirty="0" smtClean="0">
                    <a:ln w="12700">
                      <a:solidFill>
                        <a:schemeClr val="tx1"/>
                      </a:solidFill>
                    </a:ln>
                  </a:rPr>
                  <a:t> </a:t>
                </a:r>
                <a:r>
                  <a:rPr lang="zh-CN" altLang="en-US" sz="1600" dirty="0">
                    <a:ln w="12700">
                      <a:solidFill>
                        <a:schemeClr val="tx1"/>
                      </a:solidFill>
                    </a:ln>
                  </a:rPr>
                  <a:t>各环节要求）</a:t>
                </a:r>
              </a:p>
            </p:txBody>
          </p:sp>
          <p:sp>
            <p:nvSpPr>
              <p:cNvPr id="23" name="圆角矩形 22"/>
              <p:cNvSpPr/>
              <p:nvPr/>
            </p:nvSpPr>
            <p:spPr>
              <a:xfrm>
                <a:off x="8395247" y="4836888"/>
                <a:ext cx="2656731" cy="801401"/>
              </a:xfrm>
              <a:prstGeom prst="roundRect">
                <a:avLst/>
              </a:prstGeom>
              <a:noFill/>
              <a:ln>
                <a:solidFill>
                  <a:schemeClr val="tx1">
                    <a:lumMod val="50000"/>
                    <a:lumOff val="50000"/>
                  </a:schemeClr>
                </a:solidFill>
              </a:ln>
            </p:spPr>
            <p:style>
              <a:lnRef idx="2">
                <a:schemeClr val="accent3">
                  <a:shade val="50000"/>
                </a:schemeClr>
              </a:lnRef>
              <a:fillRef idx="1">
                <a:schemeClr val="accent3"/>
              </a:fillRef>
              <a:effectRef idx="0">
                <a:schemeClr val="accent3"/>
              </a:effectRef>
              <a:fontRef idx="minor">
                <a:schemeClr val="lt1"/>
              </a:fontRef>
            </p:style>
            <p:txBody>
              <a:bodyPr lIns="121912" tIns="60956" rIns="121912" bIns="60956" anchor="ctr"/>
              <a:lstStyle/>
              <a:p>
                <a:pPr algn="ctr">
                  <a:defRPr/>
                </a:pPr>
                <a:r>
                  <a:rPr lang="zh-CN" altLang="en-US" sz="1600" dirty="0">
                    <a:ln w="12700">
                      <a:solidFill>
                        <a:schemeClr val="tx1"/>
                      </a:solidFill>
                    </a:ln>
                  </a:rPr>
                  <a:t>业务流程</a:t>
                </a:r>
                <a:endParaRPr lang="en-US" altLang="zh-CN" sz="1600" dirty="0">
                  <a:ln w="12700">
                    <a:solidFill>
                      <a:schemeClr val="tx1"/>
                    </a:solidFill>
                  </a:ln>
                </a:endParaRPr>
              </a:p>
              <a:p>
                <a:pPr algn="ctr">
                  <a:defRPr/>
                </a:pPr>
                <a:r>
                  <a:rPr lang="zh-CN" altLang="en-US" sz="1600" dirty="0">
                    <a:ln w="12700">
                      <a:solidFill>
                        <a:schemeClr val="tx1"/>
                      </a:solidFill>
                    </a:ln>
                  </a:rPr>
                  <a:t>（机构职责  各环节流程）</a:t>
                </a:r>
              </a:p>
            </p:txBody>
          </p:sp>
          <p:sp>
            <p:nvSpPr>
              <p:cNvPr id="26" name="TextBox 29"/>
              <p:cNvSpPr txBox="1">
                <a:spLocks noChangeArrowheads="1"/>
              </p:cNvSpPr>
              <p:nvPr/>
            </p:nvSpPr>
            <p:spPr bwMode="auto">
              <a:xfrm>
                <a:off x="9786516" y="3694159"/>
                <a:ext cx="573743" cy="52322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b="1" dirty="0" smtClean="0">
                    <a:solidFill>
                      <a:srgbClr val="FF0000"/>
                    </a:solidFill>
                    <a:latin typeface="仿宋" pitchFamily="49" charset="-122"/>
                    <a:ea typeface="仿宋" pitchFamily="49" charset="-122"/>
                  </a:rPr>
                  <a:t>逐步</a:t>
                </a:r>
                <a:endParaRPr lang="en-US" altLang="zh-CN" sz="1400" b="1" dirty="0" smtClean="0">
                  <a:solidFill>
                    <a:srgbClr val="FF0000"/>
                  </a:solidFill>
                  <a:latin typeface="仿宋" pitchFamily="49" charset="-122"/>
                  <a:ea typeface="仿宋" pitchFamily="49" charset="-122"/>
                </a:endParaRPr>
              </a:p>
              <a:p>
                <a:pPr eaLnBrk="1" hangingPunct="1"/>
                <a:r>
                  <a:rPr lang="zh-CN" altLang="en-US" sz="1400" b="1" dirty="0" smtClean="0">
                    <a:solidFill>
                      <a:srgbClr val="FF0000"/>
                    </a:solidFill>
                    <a:latin typeface="仿宋" pitchFamily="49" charset="-122"/>
                    <a:ea typeface="仿宋" pitchFamily="49" charset="-122"/>
                  </a:rPr>
                  <a:t>完善</a:t>
                </a:r>
                <a:endParaRPr lang="zh-CN" altLang="en-US" sz="1400" b="1" dirty="0">
                  <a:solidFill>
                    <a:srgbClr val="FF0000"/>
                  </a:solidFill>
                  <a:latin typeface="仿宋" pitchFamily="49" charset="-122"/>
                  <a:ea typeface="仿宋" pitchFamily="49" charset="-122"/>
                </a:endParaRPr>
              </a:p>
            </p:txBody>
          </p:sp>
          <p:cxnSp>
            <p:nvCxnSpPr>
              <p:cNvPr id="27" name="直接箭头连接符 26"/>
              <p:cNvCxnSpPr/>
              <p:nvPr/>
            </p:nvCxnSpPr>
            <p:spPr bwMode="auto">
              <a:xfrm>
                <a:off x="8965075" y="3358053"/>
                <a:ext cx="30557" cy="1478835"/>
              </a:xfrm>
              <a:prstGeom prst="straightConnector1">
                <a:avLst/>
              </a:prstGeom>
              <a:noFill/>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8" name="TextBox 30"/>
              <p:cNvSpPr txBox="1">
                <a:spLocks noChangeArrowheads="1"/>
              </p:cNvSpPr>
              <p:nvPr/>
            </p:nvSpPr>
            <p:spPr bwMode="auto">
              <a:xfrm>
                <a:off x="8276783" y="3694159"/>
                <a:ext cx="718849" cy="52322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400" b="1" dirty="0">
                    <a:latin typeface="仿宋" pitchFamily="49" charset="-122"/>
                    <a:ea typeface="仿宋" pitchFamily="49" charset="-122"/>
                  </a:rPr>
                  <a:t>业务环节对应</a:t>
                </a:r>
              </a:p>
            </p:txBody>
          </p:sp>
          <p:sp>
            <p:nvSpPr>
              <p:cNvPr id="35" name="TextBox 33"/>
              <p:cNvSpPr txBox="1">
                <a:spLocks noChangeArrowheads="1"/>
              </p:cNvSpPr>
              <p:nvPr/>
            </p:nvSpPr>
            <p:spPr bwMode="auto">
              <a:xfrm>
                <a:off x="11248510" y="2772741"/>
                <a:ext cx="649537" cy="369332"/>
              </a:xfrm>
              <a:prstGeom prst="rect">
                <a:avLst/>
              </a:prstGeom>
              <a:noFill/>
              <a:ln w="28575">
                <a:solidFill>
                  <a:srgbClr val="FF0000"/>
                </a:solidFill>
                <a:miter lim="800000"/>
                <a:headEnd/>
                <a:tailEnd/>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dirty="0">
                    <a:solidFill>
                      <a:srgbClr val="0033CC"/>
                    </a:solidFill>
                  </a:rPr>
                  <a:t>制度</a:t>
                </a:r>
              </a:p>
            </p:txBody>
          </p:sp>
          <p:sp>
            <p:nvSpPr>
              <p:cNvPr id="36" name="TextBox 34"/>
              <p:cNvSpPr txBox="1">
                <a:spLocks noChangeArrowheads="1"/>
              </p:cNvSpPr>
              <p:nvPr/>
            </p:nvSpPr>
            <p:spPr bwMode="auto">
              <a:xfrm>
                <a:off x="11280444" y="5051286"/>
                <a:ext cx="649537" cy="369332"/>
              </a:xfrm>
              <a:prstGeom prst="rect">
                <a:avLst/>
              </a:prstGeom>
              <a:noFill/>
              <a:ln w="28575">
                <a:solidFill>
                  <a:srgbClr val="FF0000"/>
                </a:solidFill>
                <a:miter lim="800000"/>
                <a:headEnd/>
                <a:tailEnd/>
              </a:ln>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dirty="0">
                    <a:solidFill>
                      <a:srgbClr val="0033CC"/>
                    </a:solidFill>
                  </a:rPr>
                  <a:t>流程</a:t>
                </a:r>
              </a:p>
            </p:txBody>
          </p:sp>
          <p:sp>
            <p:nvSpPr>
              <p:cNvPr id="31" name="矩形 30"/>
              <p:cNvSpPr/>
              <p:nvPr/>
            </p:nvSpPr>
            <p:spPr>
              <a:xfrm>
                <a:off x="8011236" y="1856096"/>
                <a:ext cx="4080680" cy="4612943"/>
              </a:xfrm>
              <a:prstGeom prst="rect">
                <a:avLst/>
              </a:prstGeom>
              <a:noFill/>
              <a:ln w="19050" cap="flat">
                <a:solidFill>
                  <a:srgbClr val="2C0698"/>
                </a:solidFill>
                <a:prstDash val="dash"/>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2048" name="右箭头 2047"/>
              <p:cNvSpPr/>
              <p:nvPr/>
            </p:nvSpPr>
            <p:spPr>
              <a:xfrm>
                <a:off x="7294726" y="3542419"/>
                <a:ext cx="614149" cy="555051"/>
              </a:xfrm>
              <a:prstGeom prst="rightArrow">
                <a:avLst/>
              </a:prstGeom>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grpSp>
      <p:grpSp>
        <p:nvGrpSpPr>
          <p:cNvPr id="2056" name="组合 2055"/>
          <p:cNvGrpSpPr/>
          <p:nvPr/>
        </p:nvGrpSpPr>
        <p:grpSpPr>
          <a:xfrm>
            <a:off x="1569493" y="1856096"/>
            <a:ext cx="5691114" cy="4850347"/>
            <a:chOff x="1569493" y="1856096"/>
            <a:chExt cx="5691114" cy="4850347"/>
          </a:xfrm>
        </p:grpSpPr>
        <p:sp>
          <p:nvSpPr>
            <p:cNvPr id="2055" name="矩形 2054"/>
            <p:cNvSpPr/>
            <p:nvPr/>
          </p:nvSpPr>
          <p:spPr>
            <a:xfrm>
              <a:off x="1569493" y="1856096"/>
              <a:ext cx="2210937" cy="4838781"/>
            </a:xfrm>
            <a:prstGeom prst="rect">
              <a:avLst/>
            </a:prstGeom>
            <a:noFill/>
            <a:ln w="28575" cap="flat">
              <a:solidFill>
                <a:srgbClr val="FF0000"/>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44" name="矩形 43"/>
            <p:cNvSpPr/>
            <p:nvPr/>
          </p:nvSpPr>
          <p:spPr>
            <a:xfrm>
              <a:off x="5049670" y="1867662"/>
              <a:ext cx="2210937" cy="4838781"/>
            </a:xfrm>
            <a:prstGeom prst="rect">
              <a:avLst/>
            </a:prstGeom>
            <a:noFill/>
            <a:ln w="28575" cap="flat">
              <a:solidFill>
                <a:srgbClr val="FF0000"/>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spTree>
    <p:extLst>
      <p:ext uri="{BB962C8B-B14F-4D97-AF65-F5344CB8AC3E}">
        <p14:creationId xmlns:p14="http://schemas.microsoft.com/office/powerpoint/2010/main" val="5294977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1000" fill="hold"/>
                                        <p:tgtEl>
                                          <p:spTgt spid="2052"/>
                                        </p:tgtEl>
                                        <p:attrNameLst>
                                          <p:attrName>ppt_x</p:attrName>
                                        </p:attrNameLst>
                                      </p:cBhvr>
                                      <p:tavLst>
                                        <p:tav tm="0">
                                          <p:val>
                                            <p:strVal val="0-#ppt_w/2"/>
                                          </p:val>
                                        </p:tav>
                                        <p:tav tm="100000">
                                          <p:val>
                                            <p:strVal val="#ppt_x"/>
                                          </p:val>
                                        </p:tav>
                                      </p:tavLst>
                                    </p:anim>
                                    <p:anim calcmode="lin" valueType="num">
                                      <p:cBhvr additive="base">
                                        <p:cTn id="8" dur="1000" fill="hold"/>
                                        <p:tgtEl>
                                          <p:spTgt spid="205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053"/>
                                        </p:tgtEl>
                                        <p:attrNameLst>
                                          <p:attrName>style.visibility</p:attrName>
                                        </p:attrNameLst>
                                      </p:cBhvr>
                                      <p:to>
                                        <p:strVal val="visible"/>
                                      </p:to>
                                    </p:set>
                                    <p:anim calcmode="lin" valueType="num">
                                      <p:cBhvr additive="base">
                                        <p:cTn id="12" dur="1000" fill="hold"/>
                                        <p:tgtEl>
                                          <p:spTgt spid="2053"/>
                                        </p:tgtEl>
                                        <p:attrNameLst>
                                          <p:attrName>ppt_x</p:attrName>
                                        </p:attrNameLst>
                                      </p:cBhvr>
                                      <p:tavLst>
                                        <p:tav tm="0">
                                          <p:val>
                                            <p:strVal val="0-#ppt_w/2"/>
                                          </p:val>
                                        </p:tav>
                                        <p:tav tm="100000">
                                          <p:val>
                                            <p:strVal val="#ppt_x"/>
                                          </p:val>
                                        </p:tav>
                                      </p:tavLst>
                                    </p:anim>
                                    <p:anim calcmode="lin" valueType="num">
                                      <p:cBhvr additive="base">
                                        <p:cTn id="13" dur="1000" fill="hold"/>
                                        <p:tgtEl>
                                          <p:spTgt spid="2053"/>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054"/>
                                        </p:tgtEl>
                                        <p:attrNameLst>
                                          <p:attrName>style.visibility</p:attrName>
                                        </p:attrNameLst>
                                      </p:cBhvr>
                                      <p:to>
                                        <p:strVal val="visible"/>
                                      </p:to>
                                    </p:set>
                                    <p:animEffect transition="in" filter="wipe(left)">
                                      <p:cBhvr>
                                        <p:cTn id="17" dur="1500"/>
                                        <p:tgtEl>
                                          <p:spTgt spid="2054"/>
                                        </p:tgtEl>
                                      </p:cBhvr>
                                    </p:animEffect>
                                  </p:childTnLst>
                                </p:cTn>
                              </p:par>
                            </p:childTnLst>
                          </p:cTn>
                        </p:par>
                        <p:par>
                          <p:cTn id="18" fill="hold">
                            <p:stCondLst>
                              <p:cond delay="3500"/>
                            </p:stCondLst>
                            <p:childTnLst>
                              <p:par>
                                <p:cTn id="19" presetID="22" presetClass="entr" presetSubtype="1" fill="hold" nodeType="afterEffect">
                                  <p:stCondLst>
                                    <p:cond delay="0"/>
                                  </p:stCondLst>
                                  <p:childTnLst>
                                    <p:set>
                                      <p:cBhvr>
                                        <p:cTn id="20" dur="1" fill="hold">
                                          <p:stCondLst>
                                            <p:cond delay="0"/>
                                          </p:stCondLst>
                                        </p:cTn>
                                        <p:tgtEl>
                                          <p:spTgt spid="2056"/>
                                        </p:tgtEl>
                                        <p:attrNameLst>
                                          <p:attrName>style.visibility</p:attrName>
                                        </p:attrNameLst>
                                      </p:cBhvr>
                                      <p:to>
                                        <p:strVal val="visible"/>
                                      </p:to>
                                    </p:set>
                                    <p:animEffect transition="in" filter="wipe(up)">
                                      <p:cBhvr>
                                        <p:cTn id="21" dur="1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352916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报告填报</a:t>
            </a:r>
            <a:r>
              <a:rPr lang="zh-CN" altLang="en-US" sz="3200" b="1" dirty="0">
                <a:solidFill>
                  <a:srgbClr val="0033CC"/>
                </a:solidFill>
                <a:latin typeface="微软雅黑" pitchFamily="34" charset="-122"/>
                <a:ea typeface="微软雅黑" pitchFamily="34" charset="-122"/>
              </a:rPr>
              <a:t>变化</a:t>
            </a:r>
            <a:r>
              <a:rPr lang="zh-CN" altLang="en-US" sz="3200" b="1" dirty="0" smtClean="0">
                <a:solidFill>
                  <a:srgbClr val="0033CC"/>
                </a:solidFill>
                <a:latin typeface="微软雅黑" pitchFamily="34" charset="-122"/>
                <a:ea typeface="微软雅黑" pitchFamily="34" charset="-122"/>
              </a:rPr>
              <a:t>说明</a:t>
            </a:r>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7" y="927439"/>
            <a:ext cx="3802481"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smtClean="0">
                <a:solidFill>
                  <a:srgbClr val="FFFFFF"/>
                </a:solidFill>
                <a:latin typeface="华文中宋" pitchFamily="2" charset="-122"/>
                <a:ea typeface="华文中宋" pitchFamily="2" charset="-122"/>
                <a:sym typeface="Helvetica Light"/>
              </a:rPr>
              <a:t>4</a:t>
            </a:r>
            <a:r>
              <a:rPr lang="zh-CN" altLang="en-US" sz="2800" dirty="0" smtClean="0">
                <a:solidFill>
                  <a:srgbClr val="FFFFFF"/>
                </a:solidFill>
                <a:latin typeface="华文中宋" pitchFamily="2" charset="-122"/>
                <a:ea typeface="华文中宋" pitchFamily="2" charset="-122"/>
                <a:sym typeface="Helvetica Light"/>
              </a:rPr>
              <a:t>、落实“佐证”</a:t>
            </a:r>
            <a:r>
              <a:rPr lang="zh-CN" altLang="en-US" sz="2800" dirty="0">
                <a:solidFill>
                  <a:srgbClr val="FFFFFF"/>
                </a:solidFill>
                <a:latin typeface="华文中宋" pitchFamily="2" charset="-122"/>
                <a:ea typeface="华文中宋" pitchFamily="2" charset="-122"/>
                <a:sym typeface="Helvetica Light"/>
              </a:rPr>
              <a:t>材料</a:t>
            </a:r>
            <a:endParaRPr lang="zh-CN" altLang="en-US" sz="2800" dirty="0" smtClean="0">
              <a:solidFill>
                <a:srgbClr val="FFFFFF"/>
              </a:solidFill>
              <a:latin typeface="华文中宋" pitchFamily="2" charset="-122"/>
              <a:ea typeface="华文中宋" pitchFamily="2" charset="-122"/>
              <a:sym typeface="Helvetica Light"/>
            </a:endParaRP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3" name="矩形 2"/>
          <p:cNvSpPr/>
          <p:nvPr/>
        </p:nvSpPr>
        <p:spPr>
          <a:xfrm>
            <a:off x="783167" y="2097821"/>
            <a:ext cx="9984916" cy="2323713"/>
          </a:xfrm>
          <a:prstGeom prst="rect">
            <a:avLst/>
          </a:prstGeom>
        </p:spPr>
        <p:txBody>
          <a:bodyPr wrap="square">
            <a:spAutoFit/>
          </a:bodyPr>
          <a:lstStyle/>
          <a:p>
            <a:pPr marL="635000" indent="-635000">
              <a:lnSpc>
                <a:spcPct val="150000"/>
              </a:lnSpc>
              <a:spcBef>
                <a:spcPts val="3000"/>
              </a:spcBef>
              <a:buSzPct val="75000"/>
              <a:buChar char="•"/>
              <a:defRPr sz="5000" b="0">
                <a:latin typeface="FZQingKeBenYueSongS-R-GB"/>
                <a:ea typeface="FZQingKeBenYueSongS-R-GB"/>
                <a:cs typeface="FZQingKeBenYueSongS-R-GB"/>
                <a:sym typeface="FZQingKeBenYueSongS-R-GB"/>
              </a:defRPr>
            </a:pPr>
            <a:r>
              <a:rPr lang="zh-CN" altLang="en-US" sz="2000" dirty="0">
                <a:latin typeface="黑体" pitchFamily="49" charset="-122"/>
                <a:ea typeface="黑体" pitchFamily="49" charset="-122"/>
              </a:rPr>
              <a:t>在财政部统一下发软件里填报、上传能够</a:t>
            </a:r>
            <a:r>
              <a:rPr lang="zh-CN" altLang="en-US" sz="2000" dirty="0">
                <a:solidFill>
                  <a:srgbClr val="FF0000"/>
                </a:solidFill>
                <a:latin typeface="黑体" pitchFamily="49" charset="-122"/>
                <a:ea typeface="黑体" pitchFamily="49" charset="-122"/>
              </a:rPr>
              <a:t>反映内部控制工作基本事实</a:t>
            </a:r>
            <a:r>
              <a:rPr lang="zh-CN" altLang="en-US" sz="2000" dirty="0">
                <a:latin typeface="黑体" pitchFamily="49" charset="-122"/>
                <a:ea typeface="黑体" pitchFamily="49" charset="-122"/>
              </a:rPr>
              <a:t>的相关佐证材料；</a:t>
            </a:r>
          </a:p>
          <a:p>
            <a:pPr marL="635000" indent="-635000">
              <a:lnSpc>
                <a:spcPct val="150000"/>
              </a:lnSpc>
              <a:spcBef>
                <a:spcPts val="3000"/>
              </a:spcBef>
              <a:buSzPct val="75000"/>
              <a:buChar char="•"/>
              <a:defRPr sz="5000" b="0">
                <a:latin typeface="FZQingKeBenYueSongS-R-GB"/>
                <a:ea typeface="FZQingKeBenYueSongS-R-GB"/>
                <a:cs typeface="FZQingKeBenYueSongS-R-GB"/>
                <a:sym typeface="FZQingKeBenYueSongS-R-GB"/>
              </a:defRPr>
            </a:pPr>
            <a:r>
              <a:rPr lang="zh-CN" altLang="en-US" sz="2000" dirty="0">
                <a:latin typeface="黑体" pitchFamily="49" charset="-122"/>
                <a:ea typeface="黑体" pitchFamily="49" charset="-122"/>
              </a:rPr>
              <a:t>相关佐证材料包括内部控制</a:t>
            </a:r>
            <a:r>
              <a:rPr lang="zh-CN" altLang="en-US" sz="2000" dirty="0">
                <a:solidFill>
                  <a:srgbClr val="1A04BC"/>
                </a:solidFill>
                <a:latin typeface="黑体" pitchFamily="49" charset="-122"/>
                <a:ea typeface="黑体" pitchFamily="49" charset="-122"/>
              </a:rPr>
              <a:t>领导机构会议纪要、风险评估报告、内部控制手册、内部控制制度、流程图、内部控制检查报告、内部控制培训会相关材料</a:t>
            </a:r>
            <a:r>
              <a:rPr lang="zh-CN" altLang="en-US" sz="2000" dirty="0">
                <a:latin typeface="黑体" pitchFamily="49" charset="-122"/>
                <a:ea typeface="黑体" pitchFamily="49" charset="-122"/>
              </a:rPr>
              <a:t>等；</a:t>
            </a:r>
          </a:p>
        </p:txBody>
      </p:sp>
    </p:spTree>
    <p:extLst>
      <p:ext uri="{BB962C8B-B14F-4D97-AF65-F5344CB8AC3E}">
        <p14:creationId xmlns:p14="http://schemas.microsoft.com/office/powerpoint/2010/main" val="2575158682"/>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sldNum" sz="quarter" idx="2"/>
          </p:nvPr>
        </p:nvSpPr>
        <p:spPr>
          <a:xfrm>
            <a:off x="5999049" y="6540500"/>
            <a:ext cx="187552" cy="287258"/>
          </a:xfrm>
          <a:prstGeom prst="rect">
            <a:avLst/>
          </a:prstGeom>
          <a:extLst>
            <a:ext uri="{C572A759-6A51-4108-AA02-DFA0A04FC94B}">
              <ma14:wrappingTextBoxFlag xmlns="" xmlns:ma14="http://schemas.microsoft.com/office/mac/drawingml/2011/main" val="1"/>
            </a:ext>
          </a:extLst>
        </p:spPr>
        <p:txBody>
          <a:bodyPr/>
          <a:lstStyle/>
          <a:p>
            <a:pPr algn="ctr" defTabSz="412750" hangingPunct="0"/>
            <a:fld id="{86CB4B4D-7CA3-9044-876B-883B54F8677D}" type="slidenum">
              <a:rPr kern="0">
                <a:solidFill>
                  <a:srgbClr val="00882B">
                    <a:hueOff val="-554920"/>
                    <a:satOff val="-21482"/>
                    <a:lumOff val="-6228"/>
                  </a:srgbClr>
                </a:solidFill>
              </a:rPr>
              <a:pPr algn="ctr" defTabSz="412750" hangingPunct="0"/>
              <a:t>3</a:t>
            </a:fld>
            <a:endParaRPr kern="0" dirty="0">
              <a:solidFill>
                <a:srgbClr val="00882B">
                  <a:hueOff val="-554920"/>
                  <a:satOff val="-21482"/>
                  <a:lumOff val="-6228"/>
                </a:srgbClr>
              </a:solidFill>
            </a:endParaRPr>
          </a:p>
        </p:txBody>
      </p:sp>
      <p:sp>
        <p:nvSpPr>
          <p:cNvPr id="7" name="六边形 6"/>
          <p:cNvSpPr/>
          <p:nvPr/>
        </p:nvSpPr>
        <p:spPr>
          <a:xfrm>
            <a:off x="4151784" y="3059183"/>
            <a:ext cx="7100675" cy="1008112"/>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5031041" y="3157626"/>
            <a:ext cx="6085941" cy="81122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FF"/>
              </a:solidFill>
            </a:endParaRPr>
          </a:p>
        </p:txBody>
      </p:sp>
      <p:sp>
        <p:nvSpPr>
          <p:cNvPr id="15" name="Rectangle 7"/>
          <p:cNvSpPr>
            <a:spLocks noChangeArrowheads="1"/>
          </p:cNvSpPr>
          <p:nvPr/>
        </p:nvSpPr>
        <p:spPr bwMode="auto">
          <a:xfrm>
            <a:off x="5737977" y="3240073"/>
            <a:ext cx="5412238" cy="646331"/>
          </a:xfrm>
          <a:prstGeom prst="rect">
            <a:avLst/>
          </a:prstGeom>
          <a:noFill/>
          <a:ln w="9525">
            <a:noFill/>
            <a:miter lim="800000"/>
          </a:ln>
        </p:spPr>
        <p:txBody>
          <a:bodyPr wrap="square">
            <a:spAutoFit/>
          </a:bodyPr>
          <a:lstStyle/>
          <a:p>
            <a:pPr defTabSz="1218565">
              <a:spcBef>
                <a:spcPts val="0"/>
              </a:spcBef>
              <a:spcAft>
                <a:spcPts val="0"/>
              </a:spcAft>
              <a:defRPr/>
            </a:pPr>
            <a:r>
              <a:rPr lang="zh-CN" altLang="en-US" sz="3600" b="1" kern="0" dirty="0" smtClean="0">
                <a:solidFill>
                  <a:srgbClr val="009999"/>
                </a:solidFill>
                <a:latin typeface="Arial"/>
                <a:ea typeface="微软雅黑"/>
              </a:rPr>
              <a:t>内控报告管理及编报要求</a:t>
            </a:r>
            <a:endParaRPr lang="zh-CN" altLang="en-US" sz="3600" b="1" kern="0" dirty="0">
              <a:solidFill>
                <a:srgbClr val="009999"/>
              </a:solidFill>
              <a:latin typeface="Arial"/>
              <a:ea typeface="微软雅黑"/>
            </a:endParaRPr>
          </a:p>
        </p:txBody>
      </p:sp>
      <p:sp>
        <p:nvSpPr>
          <p:cNvPr id="19" name="Freeform 5"/>
          <p:cNvSpPr/>
          <p:nvPr/>
        </p:nvSpPr>
        <p:spPr bwMode="auto">
          <a:xfrm>
            <a:off x="985766" y="2369261"/>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91440" tIns="45720" rIns="91440" bIns="45720" numCol="1" anchor="t" anchorCtr="0" compatLnSpc="1"/>
          <a:lstStyle/>
          <a:p>
            <a:endParaRPr lang="zh-CN" altLang="en-US">
              <a:solidFill>
                <a:prstClr val="black"/>
              </a:solidFill>
            </a:endParaRPr>
          </a:p>
        </p:txBody>
      </p:sp>
      <p:sp>
        <p:nvSpPr>
          <p:cNvPr id="20" name="Freeform 5"/>
          <p:cNvSpPr/>
          <p:nvPr/>
        </p:nvSpPr>
        <p:spPr bwMode="auto">
          <a:xfrm>
            <a:off x="560249" y="2195124"/>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1" name="矩形 20"/>
          <p:cNvSpPr/>
          <p:nvPr/>
        </p:nvSpPr>
        <p:spPr>
          <a:xfrm>
            <a:off x="983432" y="2767283"/>
            <a:ext cx="2185008" cy="1046410"/>
          </a:xfrm>
          <a:prstGeom prst="rect">
            <a:avLst/>
          </a:prstGeom>
        </p:spPr>
        <p:txBody>
          <a:bodyPr wrap="square" lIns="121890" tIns="60945" rIns="121890" bIns="60945">
            <a:spAutoFit/>
          </a:bodyPr>
          <a:lstStyle/>
          <a:p>
            <a:pPr defTabSz="1245235">
              <a:spcBef>
                <a:spcPts val="0"/>
              </a:spcBef>
              <a:spcAft>
                <a:spcPts val="0"/>
              </a:spcAft>
              <a:defRPr/>
            </a:pPr>
            <a:r>
              <a:rPr lang="zh-CN" altLang="en-US" sz="6000" b="1" kern="0" dirty="0">
                <a:solidFill>
                  <a:schemeClr val="accent1"/>
                </a:solidFill>
                <a:latin typeface="微软雅黑" pitchFamily="34" charset="-122"/>
                <a:ea typeface="微软雅黑" pitchFamily="34" charset="-122"/>
              </a:rPr>
              <a:t>目 录</a:t>
            </a:r>
          </a:p>
        </p:txBody>
      </p:sp>
      <p:sp>
        <p:nvSpPr>
          <p:cNvPr id="22" name="Rectangle 4"/>
          <p:cNvSpPr txBox="1">
            <a:spLocks noChangeArrowheads="1"/>
          </p:cNvSpPr>
          <p:nvPr/>
        </p:nvSpPr>
        <p:spPr bwMode="auto">
          <a:xfrm>
            <a:off x="1026252" y="3703387"/>
            <a:ext cx="1973404"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2400" kern="0" dirty="0">
                <a:solidFill>
                  <a:schemeClr val="accent1"/>
                </a:solidFill>
                <a:latin typeface="微软雅黑" pitchFamily="34" charset="-122"/>
                <a:ea typeface="微软雅黑" pitchFamily="34" charset="-122"/>
              </a:rPr>
              <a:t>CONTENTS</a:t>
            </a:r>
            <a:endParaRPr lang="zh-CN" altLang="en-US" sz="2400" kern="0" dirty="0">
              <a:solidFill>
                <a:schemeClr val="accent1"/>
              </a:solidFill>
              <a:latin typeface="微软雅黑" pitchFamily="34" charset="-122"/>
              <a:ea typeface="微软雅黑" pitchFamily="34" charset="-122"/>
            </a:endParaRPr>
          </a:p>
        </p:txBody>
      </p:sp>
      <p:grpSp>
        <p:nvGrpSpPr>
          <p:cNvPr id="23" name="组合 22"/>
          <p:cNvGrpSpPr/>
          <p:nvPr/>
        </p:nvGrpSpPr>
        <p:grpSpPr>
          <a:xfrm rot="16200000">
            <a:off x="4463651" y="2903396"/>
            <a:ext cx="1134781" cy="1280370"/>
            <a:chOff x="8439634" y="3544648"/>
            <a:chExt cx="1611146" cy="1817848"/>
          </a:xfrm>
        </p:grpSpPr>
        <p:sp>
          <p:nvSpPr>
            <p:cNvPr id="2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6" name="Rectangle 7"/>
          <p:cNvSpPr>
            <a:spLocks noChangeArrowheads="1"/>
          </p:cNvSpPr>
          <p:nvPr/>
        </p:nvSpPr>
        <p:spPr bwMode="auto">
          <a:xfrm>
            <a:off x="4810469" y="3255523"/>
            <a:ext cx="418704" cy="646331"/>
          </a:xfrm>
          <a:prstGeom prst="rect">
            <a:avLst/>
          </a:prstGeom>
          <a:noFill/>
          <a:ln w="9525">
            <a:noFill/>
            <a:miter lim="800000"/>
          </a:ln>
        </p:spPr>
        <p:txBody>
          <a:bodyPr wrap="none">
            <a:spAutoFit/>
          </a:bodyPr>
          <a:lstStyle/>
          <a:p>
            <a:r>
              <a:rPr lang="en-US" altLang="zh-CN" sz="3600" b="1" dirty="0">
                <a:solidFill>
                  <a:srgbClr val="009999"/>
                </a:solidFill>
                <a:ea typeface="微软雅黑" pitchFamily="34" charset="-122"/>
              </a:rPr>
              <a:t>1</a:t>
            </a:r>
            <a:endParaRPr lang="zh-CN" altLang="en-US" sz="3600" b="1" dirty="0">
              <a:solidFill>
                <a:srgbClr val="009999"/>
              </a:solidFill>
              <a:ea typeface="微软雅黑" pitchFamily="34" charset="-122"/>
            </a:endParaRPr>
          </a:p>
        </p:txBody>
      </p:sp>
      <p:sp>
        <p:nvSpPr>
          <p:cNvPr id="39" name="TextBox 1"/>
          <p:cNvSpPr txBox="1">
            <a:spLocks noChangeArrowheads="1"/>
          </p:cNvSpPr>
          <p:nvPr/>
        </p:nvSpPr>
        <p:spPr bwMode="auto">
          <a:xfrm>
            <a:off x="709084" y="67734"/>
            <a:ext cx="10668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0033CC"/>
                </a:solidFill>
                <a:latin typeface="微软雅黑" pitchFamily="34" charset="-122"/>
                <a:ea typeface="微软雅黑" pitchFamily="34" charset="-122"/>
              </a:rPr>
              <a:t>目录</a:t>
            </a:r>
          </a:p>
        </p:txBody>
      </p:sp>
    </p:spTree>
    <p:extLst>
      <p:ext uri="{BB962C8B-B14F-4D97-AF65-F5344CB8AC3E}">
        <p14:creationId xmlns:p14="http://schemas.microsoft.com/office/powerpoint/2010/main" val="3726332863"/>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352916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报告填报</a:t>
            </a:r>
            <a:r>
              <a:rPr lang="zh-CN" altLang="en-US" sz="3200" b="1" dirty="0">
                <a:solidFill>
                  <a:srgbClr val="0033CC"/>
                </a:solidFill>
                <a:latin typeface="微软雅黑" pitchFamily="34" charset="-122"/>
                <a:ea typeface="微软雅黑" pitchFamily="34" charset="-122"/>
              </a:rPr>
              <a:t>变化</a:t>
            </a:r>
            <a:r>
              <a:rPr lang="zh-CN" altLang="en-US" sz="3200" b="1" dirty="0" smtClean="0">
                <a:solidFill>
                  <a:srgbClr val="0033CC"/>
                </a:solidFill>
                <a:latin typeface="微软雅黑" pitchFamily="34" charset="-122"/>
                <a:ea typeface="微软雅黑" pitchFamily="34" charset="-122"/>
              </a:rPr>
              <a:t>说明</a:t>
            </a:r>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7" y="927439"/>
            <a:ext cx="3802481"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smtClean="0">
                <a:solidFill>
                  <a:srgbClr val="FFFFFF"/>
                </a:solidFill>
                <a:latin typeface="华文中宋" pitchFamily="2" charset="-122"/>
                <a:ea typeface="华文中宋" pitchFamily="2" charset="-122"/>
                <a:sym typeface="Helvetica Light"/>
              </a:rPr>
              <a:t>4</a:t>
            </a:r>
            <a:r>
              <a:rPr lang="zh-CN" altLang="en-US" sz="2800" dirty="0" smtClean="0">
                <a:solidFill>
                  <a:srgbClr val="FFFFFF"/>
                </a:solidFill>
                <a:latin typeface="华文中宋" pitchFamily="2" charset="-122"/>
                <a:ea typeface="华文中宋" pitchFamily="2" charset="-122"/>
                <a:sym typeface="Helvetica Light"/>
              </a:rPr>
              <a:t>、落实“佐证”</a:t>
            </a:r>
            <a:r>
              <a:rPr lang="zh-CN" altLang="en-US" sz="2800" dirty="0">
                <a:solidFill>
                  <a:srgbClr val="FFFFFF"/>
                </a:solidFill>
                <a:latin typeface="华文中宋" pitchFamily="2" charset="-122"/>
                <a:ea typeface="华文中宋" pitchFamily="2" charset="-122"/>
                <a:sym typeface="Helvetica Light"/>
              </a:rPr>
              <a:t>材料</a:t>
            </a:r>
            <a:endParaRPr lang="zh-CN" altLang="en-US" sz="2800" dirty="0" smtClean="0">
              <a:solidFill>
                <a:srgbClr val="FFFFFF"/>
              </a:solidFill>
              <a:latin typeface="华文中宋" pitchFamily="2" charset="-122"/>
              <a:ea typeface="华文中宋" pitchFamily="2" charset="-122"/>
              <a:sym typeface="Helvetica Light"/>
            </a:endParaRP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graphicFrame>
        <p:nvGraphicFramePr>
          <p:cNvPr id="4" name="表格 3"/>
          <p:cNvGraphicFramePr>
            <a:graphicFrameLocks noGrp="1"/>
          </p:cNvGraphicFramePr>
          <p:nvPr>
            <p:extLst>
              <p:ext uri="{D42A27DB-BD31-4B8C-83A1-F6EECF244321}">
                <p14:modId xmlns:p14="http://schemas.microsoft.com/office/powerpoint/2010/main" val="3965203813"/>
              </p:ext>
            </p:extLst>
          </p:nvPr>
        </p:nvGraphicFramePr>
        <p:xfrm>
          <a:off x="278831" y="1678673"/>
          <a:ext cx="11690256" cy="4608061"/>
        </p:xfrm>
        <a:graphic>
          <a:graphicData uri="http://schemas.openxmlformats.org/drawingml/2006/table">
            <a:tbl>
              <a:tblPr>
                <a:tableStyleId>{5940675A-B579-460E-94D1-54222C63F5DA}</a:tableStyleId>
              </a:tblPr>
              <a:tblGrid>
                <a:gridCol w="1243644"/>
                <a:gridCol w="2762922"/>
                <a:gridCol w="5076967"/>
                <a:gridCol w="2606723"/>
              </a:tblGrid>
              <a:tr h="275099">
                <a:tc>
                  <a:txBody>
                    <a:bodyPr/>
                    <a:lstStyle/>
                    <a:p>
                      <a:pPr algn="ctr" fontAlgn="ctr"/>
                      <a:r>
                        <a:rPr lang="zh-CN" altLang="en-US" sz="1400" u="none" strike="noStrike" dirty="0">
                          <a:effectLst/>
                        </a:rPr>
                        <a:t>大类</a:t>
                      </a:r>
                      <a:endParaRPr lang="zh-CN" altLang="en-US" sz="1400" b="0" i="0" u="none" strike="noStrike" dirty="0">
                        <a:solidFill>
                          <a:srgbClr val="000000"/>
                        </a:solidFill>
                        <a:effectLst/>
                        <a:latin typeface="宋体"/>
                      </a:endParaRPr>
                    </a:p>
                  </a:txBody>
                  <a:tcPr marL="9525" marR="9525" marT="9525" marB="0" anchor="ctr"/>
                </a:tc>
                <a:tc>
                  <a:txBody>
                    <a:bodyPr/>
                    <a:lstStyle/>
                    <a:p>
                      <a:pPr algn="ctr" fontAlgn="ctr"/>
                      <a:r>
                        <a:rPr lang="zh-CN" altLang="en-US" sz="1400" u="none" strike="noStrike">
                          <a:effectLst/>
                        </a:rPr>
                        <a:t>指标</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a:effectLst/>
                        </a:rPr>
                        <a:t>佐证</a:t>
                      </a:r>
                      <a:r>
                        <a:rPr lang="zh-CN" altLang="en-US" sz="1400" u="none" strike="noStrike" dirty="0" smtClean="0">
                          <a:effectLst/>
                        </a:rPr>
                        <a:t>材料</a:t>
                      </a:r>
                      <a:endParaRPr lang="zh-CN" altLang="en-US" sz="1400" b="0" i="0" u="none" strike="noStrike" dirty="0">
                        <a:solidFill>
                          <a:srgbClr val="000000"/>
                        </a:solidFill>
                        <a:effectLst/>
                        <a:latin typeface="宋体"/>
                      </a:endParaRPr>
                    </a:p>
                  </a:txBody>
                  <a:tcPr marL="9525" marR="9525" marT="9525" marB="0" anchor="ctr"/>
                </a:tc>
                <a:tc>
                  <a:txBody>
                    <a:bodyPr/>
                    <a:lstStyle/>
                    <a:p>
                      <a:pPr algn="ctr" fontAlgn="ctr"/>
                      <a:r>
                        <a:rPr lang="zh-CN" altLang="en-US" sz="1400" b="1" i="0" u="none" strike="noStrike" dirty="0" smtClean="0">
                          <a:solidFill>
                            <a:schemeClr val="tx1"/>
                          </a:solidFill>
                          <a:effectLst/>
                          <a:latin typeface="+mn-lt"/>
                        </a:rPr>
                        <a:t>阶段</a:t>
                      </a:r>
                      <a:endParaRPr lang="zh-CN" altLang="en-US" sz="1400" b="0" i="0" u="none" strike="noStrike" dirty="0">
                        <a:solidFill>
                          <a:srgbClr val="000000"/>
                        </a:solidFill>
                        <a:effectLst/>
                        <a:latin typeface="宋体"/>
                      </a:endParaRPr>
                    </a:p>
                  </a:txBody>
                  <a:tcPr marL="9525" marR="9525" marT="9525" marB="0" anchor="ctr"/>
                </a:tc>
              </a:tr>
              <a:tr h="522509">
                <a:tc rowSpan="6">
                  <a:txBody>
                    <a:bodyPr/>
                    <a:lstStyle/>
                    <a:p>
                      <a:pPr algn="ctr" fontAlgn="ctr"/>
                      <a:r>
                        <a:rPr lang="zh-CN" altLang="en-US" sz="1400" u="none" strike="noStrike">
                          <a:effectLst/>
                        </a:rPr>
                        <a:t>组织部署</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a:effectLst/>
                        </a:rPr>
                        <a:t>单位内部控制领导小组会议次数</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a:effectLst/>
                        </a:rPr>
                        <a:t>会议纪要：内容应包含领导小组出席人员名单，对单位内控工作的规划、部署和总结内容</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a:effectLst/>
                        </a:rPr>
                        <a:t>　</a:t>
                      </a:r>
                      <a:r>
                        <a:rPr lang="zh-CN" altLang="en-US" sz="1400" u="none" strike="noStrike" dirty="0" smtClean="0">
                          <a:effectLst/>
                        </a:rPr>
                        <a:t>成立内控小组</a:t>
                      </a:r>
                      <a:endParaRPr lang="zh-CN" altLang="en-US" sz="1400" b="0" i="0" u="none" strike="noStrike" dirty="0">
                        <a:solidFill>
                          <a:srgbClr val="000000"/>
                        </a:solidFill>
                        <a:effectLst/>
                        <a:latin typeface="宋体"/>
                      </a:endParaRPr>
                    </a:p>
                  </a:txBody>
                  <a:tcPr marL="9525" marR="9525" marT="9525" marB="0" anchor="ctr"/>
                </a:tc>
              </a:tr>
              <a:tr h="535907">
                <a:tc vMerge="1">
                  <a:txBody>
                    <a:bodyPr/>
                    <a:lstStyle/>
                    <a:p>
                      <a:endParaRPr lang="zh-CN" altLang="en-US"/>
                    </a:p>
                  </a:txBody>
                  <a:tcPr/>
                </a:tc>
                <a:tc>
                  <a:txBody>
                    <a:bodyPr/>
                    <a:lstStyle/>
                    <a:p>
                      <a:pPr algn="l" fontAlgn="ctr"/>
                      <a:r>
                        <a:rPr lang="zh-CN" altLang="en-US" sz="1400" u="none" strike="noStrike" dirty="0">
                          <a:effectLst/>
                        </a:rPr>
                        <a:t>单位主要负责人参加会议次数</a:t>
                      </a:r>
                      <a:endParaRPr lang="zh-CN" altLang="en-US" sz="1400" b="0" i="0" u="none" strike="noStrike" dirty="0">
                        <a:solidFill>
                          <a:srgbClr val="000000"/>
                        </a:solidFill>
                        <a:effectLst/>
                        <a:latin typeface="宋体"/>
                      </a:endParaRPr>
                    </a:p>
                  </a:txBody>
                  <a:tcPr marL="9525" marR="9525" marT="9525" marB="0" anchor="ctr"/>
                </a:tc>
                <a:tc>
                  <a:txBody>
                    <a:bodyPr/>
                    <a:lstStyle/>
                    <a:p>
                      <a:pPr algn="l" fontAlgn="ctr"/>
                      <a:r>
                        <a:rPr lang="zh-CN" altLang="en-US" sz="1400" u="none" strike="noStrike">
                          <a:effectLst/>
                        </a:rPr>
                        <a:t>会议纪要：内容应包含单位主要负责人主持会议情况，对内控工作的部署、总结内容。</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a:effectLst/>
                        </a:rPr>
                        <a:t>　</a:t>
                      </a:r>
                      <a:r>
                        <a:rPr lang="zh-CN" altLang="en-US" sz="1400" u="none" strike="noStrike" dirty="0" smtClean="0">
                          <a:effectLst/>
                        </a:rPr>
                        <a:t>成立内控小组</a:t>
                      </a:r>
                      <a:endParaRPr lang="zh-CN" altLang="en-US" sz="1400" b="0" i="0" u="none" strike="noStrike" dirty="0">
                        <a:solidFill>
                          <a:srgbClr val="000000"/>
                        </a:solidFill>
                        <a:effectLst/>
                        <a:latin typeface="宋体"/>
                      </a:endParaRPr>
                    </a:p>
                  </a:txBody>
                  <a:tcPr marL="9525" marR="9525" marT="9525" marB="0" anchor="ctr"/>
                </a:tc>
              </a:tr>
              <a:tr h="602895">
                <a:tc vMerge="1">
                  <a:txBody>
                    <a:bodyPr/>
                    <a:lstStyle/>
                    <a:p>
                      <a:endParaRPr lang="zh-CN" altLang="en-US"/>
                    </a:p>
                  </a:txBody>
                  <a:tcPr/>
                </a:tc>
                <a:tc>
                  <a:txBody>
                    <a:bodyPr/>
                    <a:lstStyle/>
                    <a:p>
                      <a:pPr algn="l" fontAlgn="ctr"/>
                      <a:r>
                        <a:rPr lang="zh-CN" altLang="en-US" sz="1400" u="none" strike="noStrike">
                          <a:effectLst/>
                        </a:rPr>
                        <a:t>单位内部控制工作小组会议次数</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dirty="0">
                          <a:effectLst/>
                        </a:rPr>
                        <a:t>会议纪要：内容应包含单位内部控制工作小组汇报单位内控工作开展情况、遇到的问题和对内控工作提出的建议等。</a:t>
                      </a:r>
                      <a:endParaRPr lang="zh-CN" altLang="en-US" sz="1400" b="0" i="0" u="none" strike="noStrike" dirty="0">
                        <a:solidFill>
                          <a:srgbClr val="000000"/>
                        </a:solidFill>
                        <a:effectLst/>
                        <a:latin typeface="宋体"/>
                      </a:endParaRPr>
                    </a:p>
                  </a:txBody>
                  <a:tcPr marL="9525" marR="9525" marT="9525" marB="0" anchor="ctr"/>
                </a:tc>
                <a:tc>
                  <a:txBody>
                    <a:bodyPr/>
                    <a:lstStyle/>
                    <a:p>
                      <a:pPr algn="ctr" fontAlgn="ctr"/>
                      <a:r>
                        <a:rPr lang="zh-CN" altLang="en-US" sz="1400" u="none" strike="noStrike" dirty="0">
                          <a:effectLst/>
                        </a:rPr>
                        <a:t>　</a:t>
                      </a:r>
                      <a:r>
                        <a:rPr lang="zh-CN" altLang="en-US" sz="1400" u="none" strike="noStrike" dirty="0" smtClean="0">
                          <a:effectLst/>
                        </a:rPr>
                        <a:t>成立内控小组</a:t>
                      </a:r>
                      <a:endParaRPr lang="zh-CN" altLang="en-US" sz="1400" b="0" i="0" u="none" strike="noStrike" dirty="0">
                        <a:solidFill>
                          <a:srgbClr val="000000"/>
                        </a:solidFill>
                        <a:effectLst/>
                        <a:latin typeface="宋体"/>
                      </a:endParaRPr>
                    </a:p>
                  </a:txBody>
                  <a:tcPr marL="9525" marR="9525" marT="9525" marB="0" anchor="ctr"/>
                </a:tc>
              </a:tr>
              <a:tr h="616293">
                <a:tc vMerge="1">
                  <a:txBody>
                    <a:bodyPr/>
                    <a:lstStyle/>
                    <a:p>
                      <a:endParaRPr lang="zh-CN" altLang="en-US"/>
                    </a:p>
                  </a:txBody>
                  <a:tcPr/>
                </a:tc>
                <a:tc>
                  <a:txBody>
                    <a:bodyPr/>
                    <a:lstStyle/>
                    <a:p>
                      <a:pPr algn="l" fontAlgn="ctr"/>
                      <a:r>
                        <a:rPr lang="zh-CN" altLang="en-US" sz="1400" u="none" strike="noStrike">
                          <a:effectLst/>
                        </a:rPr>
                        <a:t>单位开展内部控制专题培训次数</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a:effectLst/>
                        </a:rPr>
                        <a:t>会议纪要：内容应包含单位内部控制专题培训的通知、培训教材、培训会签到表等</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dirty="0">
                          <a:effectLst/>
                        </a:rPr>
                        <a:t>　</a:t>
                      </a:r>
                      <a:r>
                        <a:rPr lang="zh-CN" altLang="en-US" sz="1400" u="none" strike="noStrike" dirty="0" smtClean="0">
                          <a:effectLst/>
                        </a:rPr>
                        <a:t>内部组织</a:t>
                      </a:r>
                      <a:r>
                        <a:rPr lang="zh-CN" altLang="en-US" sz="1400" u="none" strike="noStrike" baseline="0" dirty="0" smtClean="0">
                          <a:effectLst/>
                        </a:rPr>
                        <a:t> 、外部组织</a:t>
                      </a:r>
                      <a:endParaRPr lang="zh-CN" altLang="en-US" sz="1400" b="0" i="0" u="none" strike="noStrike" dirty="0">
                        <a:solidFill>
                          <a:srgbClr val="000000"/>
                        </a:solidFill>
                        <a:effectLst/>
                        <a:latin typeface="宋体"/>
                      </a:endParaRPr>
                    </a:p>
                  </a:txBody>
                  <a:tcPr marL="9525" marR="9525" marT="9525" marB="0" anchor="ctr"/>
                </a:tc>
              </a:tr>
              <a:tr h="656486">
                <a:tc vMerge="1">
                  <a:txBody>
                    <a:bodyPr/>
                    <a:lstStyle/>
                    <a:p>
                      <a:endParaRPr lang="zh-CN" altLang="en-US"/>
                    </a:p>
                  </a:txBody>
                  <a:tcPr/>
                </a:tc>
                <a:tc>
                  <a:txBody>
                    <a:bodyPr/>
                    <a:lstStyle/>
                    <a:p>
                      <a:pPr algn="l" fontAlgn="ctr"/>
                      <a:r>
                        <a:rPr lang="zh-CN" altLang="en-US" sz="1400" u="none" strike="noStrike">
                          <a:effectLst/>
                        </a:rPr>
                        <a:t>本年是否开展内部控制风险评估</a:t>
                      </a:r>
                      <a:endParaRPr lang="zh-CN" altLang="en-US" sz="1400" b="0" i="0" u="none" strike="noStrike">
                        <a:solidFill>
                          <a:srgbClr val="000000"/>
                        </a:solidFill>
                        <a:effectLst/>
                        <a:latin typeface="宋体"/>
                      </a:endParaRPr>
                    </a:p>
                  </a:txBody>
                  <a:tcPr marL="9525" marR="9525" marT="9525" marB="0" anchor="ctr"/>
                </a:tc>
                <a:tc>
                  <a:txBody>
                    <a:bodyPr/>
                    <a:lstStyle/>
                    <a:p>
                      <a:pPr marL="0" marR="0" indent="0" algn="l" defTabSz="412750" eaLnBrk="1" fontAlgn="ctr" latinLnBrk="0" hangingPunct="1">
                        <a:lnSpc>
                          <a:spcPct val="100000"/>
                        </a:lnSpc>
                        <a:spcBef>
                          <a:spcPts val="0"/>
                        </a:spcBef>
                        <a:spcAft>
                          <a:spcPts val="0"/>
                        </a:spcAft>
                        <a:buClrTx/>
                        <a:buSzTx/>
                        <a:buFontTx/>
                        <a:buNone/>
                        <a:tabLst/>
                        <a:defRPr/>
                      </a:pPr>
                      <a:r>
                        <a:rPr lang="zh-CN" altLang="en-US" sz="1400" u="none" strike="noStrike" dirty="0">
                          <a:effectLst/>
                        </a:rPr>
                        <a:t>佐证材料内容应当包含风险评估内容、周期及风险评估结果及结果利用情况，内控改进建议等内容</a:t>
                      </a:r>
                      <a:r>
                        <a:rPr lang="zh-CN" altLang="en-US" sz="1400" u="none" strike="noStrike" dirty="0" smtClean="0">
                          <a:effectLst/>
                        </a:rPr>
                        <a:t>。</a:t>
                      </a:r>
                      <a:r>
                        <a:rPr lang="en-US" altLang="zh-CN" sz="1400" u="none" strike="noStrike" dirty="0" smtClean="0">
                          <a:solidFill>
                            <a:srgbClr val="FF0000"/>
                          </a:solidFill>
                          <a:effectLst/>
                        </a:rPr>
                        <a:t>《XX</a:t>
                      </a:r>
                      <a:r>
                        <a:rPr lang="zh-CN" altLang="en-US" sz="1400" u="none" strike="noStrike" dirty="0" smtClean="0">
                          <a:solidFill>
                            <a:srgbClr val="FF0000"/>
                          </a:solidFill>
                          <a:effectLst/>
                        </a:rPr>
                        <a:t>单位内部控制风险评估报告</a:t>
                      </a:r>
                      <a:r>
                        <a:rPr lang="en-US" altLang="zh-CN" sz="1400" u="none" strike="noStrike" dirty="0" smtClean="0">
                          <a:solidFill>
                            <a:srgbClr val="FF0000"/>
                          </a:solidFill>
                          <a:effectLst/>
                        </a:rPr>
                        <a:t>》</a:t>
                      </a:r>
                      <a:endParaRPr lang="zh-CN" altLang="en-US" sz="1400" b="0" i="0" u="none" strike="noStrike" dirty="0" smtClean="0">
                        <a:solidFill>
                          <a:srgbClr val="FF0000"/>
                        </a:solidFill>
                        <a:effectLst/>
                        <a:latin typeface="宋体"/>
                      </a:endParaRPr>
                    </a:p>
                  </a:txBody>
                  <a:tcPr marL="9525" marR="9525" marT="9525" marB="0" anchor="ctr"/>
                </a:tc>
                <a:tc>
                  <a:txBody>
                    <a:bodyPr/>
                    <a:lstStyle/>
                    <a:p>
                      <a:pPr algn="ctr" fontAlgn="ctr"/>
                      <a:r>
                        <a:rPr lang="zh-CN" altLang="en-US" sz="1400" u="none" strike="noStrike" dirty="0">
                          <a:effectLst/>
                        </a:rPr>
                        <a:t>　</a:t>
                      </a:r>
                      <a:r>
                        <a:rPr lang="zh-CN" altLang="en-US" sz="1400" u="none" strike="noStrike" dirty="0" smtClean="0">
                          <a:effectLst/>
                        </a:rPr>
                        <a:t>内控建立阶段</a:t>
                      </a:r>
                      <a:endParaRPr lang="zh-CN" altLang="en-US" sz="1400" b="0" i="0" u="none" strike="noStrike" dirty="0">
                        <a:solidFill>
                          <a:srgbClr val="000000"/>
                        </a:solidFill>
                        <a:effectLst/>
                        <a:latin typeface="宋体"/>
                      </a:endParaRPr>
                    </a:p>
                  </a:txBody>
                  <a:tcPr marL="9525" marR="9525" marT="9525" marB="0" anchor="ctr"/>
                </a:tc>
              </a:tr>
              <a:tr h="844198">
                <a:tc vMerge="1">
                  <a:txBody>
                    <a:bodyPr/>
                    <a:lstStyle/>
                    <a:p>
                      <a:endParaRPr lang="zh-CN" altLang="en-US"/>
                    </a:p>
                  </a:txBody>
                  <a:tcPr/>
                </a:tc>
                <a:tc>
                  <a:txBody>
                    <a:bodyPr/>
                    <a:lstStyle/>
                    <a:p>
                      <a:pPr algn="l" fontAlgn="ctr"/>
                      <a:r>
                        <a:rPr lang="zh-CN" altLang="en-US" sz="1400" u="none" strike="noStrike">
                          <a:effectLst/>
                        </a:rPr>
                        <a:t>是否建立内部控制手册</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dirty="0">
                          <a:effectLst/>
                        </a:rPr>
                        <a:t>佐证材料内容应当包含（</a:t>
                      </a:r>
                      <a:r>
                        <a:rPr lang="en-US" altLang="zh-CN" sz="1400" u="none" strike="noStrike" dirty="0">
                          <a:effectLst/>
                        </a:rPr>
                        <a:t>1</a:t>
                      </a:r>
                      <a:r>
                        <a:rPr lang="zh-CN" altLang="en-US" sz="1400" u="none" strike="noStrike" dirty="0">
                          <a:effectLst/>
                        </a:rPr>
                        <a:t>）总则或内控手册概述；（</a:t>
                      </a:r>
                      <a:r>
                        <a:rPr lang="en-US" altLang="zh-CN" sz="1400" u="none" strike="noStrike" dirty="0">
                          <a:effectLst/>
                        </a:rPr>
                        <a:t>2</a:t>
                      </a:r>
                      <a:r>
                        <a:rPr lang="zh-CN" altLang="en-US" sz="1400" u="none" strike="noStrike" dirty="0">
                          <a:effectLst/>
                        </a:rPr>
                        <a:t>）风险评估与内部控制方法；（</a:t>
                      </a:r>
                      <a:r>
                        <a:rPr lang="en-US" altLang="zh-CN" sz="1400" u="none" strike="noStrike" dirty="0">
                          <a:effectLst/>
                        </a:rPr>
                        <a:t>3</a:t>
                      </a:r>
                      <a:r>
                        <a:rPr lang="zh-CN" altLang="en-US" sz="1400" u="none" strike="noStrike" dirty="0">
                          <a:effectLst/>
                        </a:rPr>
                        <a:t>）单位层面内部控制；（</a:t>
                      </a:r>
                      <a:r>
                        <a:rPr lang="en-US" altLang="zh-CN" sz="1400" u="none" strike="noStrike" dirty="0">
                          <a:effectLst/>
                        </a:rPr>
                        <a:t>4</a:t>
                      </a:r>
                      <a:r>
                        <a:rPr lang="zh-CN" altLang="en-US" sz="1400" u="none" strike="noStrike" dirty="0">
                          <a:effectLst/>
                        </a:rPr>
                        <a:t>）业务层面内部控制；（</a:t>
                      </a:r>
                      <a:r>
                        <a:rPr lang="en-US" altLang="zh-CN" sz="1400" u="none" strike="noStrike" dirty="0">
                          <a:effectLst/>
                        </a:rPr>
                        <a:t>5</a:t>
                      </a:r>
                      <a:r>
                        <a:rPr lang="zh-CN" altLang="en-US" sz="1400" u="none" strike="noStrike" dirty="0">
                          <a:effectLst/>
                        </a:rPr>
                        <a:t>）内部控制自我评价与监督</a:t>
                      </a:r>
                      <a:r>
                        <a:rPr lang="zh-CN" altLang="en-US" sz="1400" u="none" strike="noStrike" dirty="0" smtClean="0">
                          <a:effectLst/>
                        </a:rPr>
                        <a:t>。</a:t>
                      </a:r>
                      <a:r>
                        <a:rPr lang="en-US" altLang="zh-CN" sz="1400" u="none" strike="noStrike" dirty="0" smtClean="0">
                          <a:solidFill>
                            <a:srgbClr val="FF0000"/>
                          </a:solidFill>
                          <a:effectLst/>
                        </a:rPr>
                        <a:t>《XX</a:t>
                      </a:r>
                      <a:r>
                        <a:rPr lang="zh-CN" altLang="en-US" sz="1400" u="none" strike="noStrike" dirty="0" smtClean="0">
                          <a:solidFill>
                            <a:srgbClr val="FF0000"/>
                          </a:solidFill>
                          <a:effectLst/>
                        </a:rPr>
                        <a:t>单位内部控制手册</a:t>
                      </a:r>
                      <a:r>
                        <a:rPr lang="en-US" altLang="zh-CN" sz="1400" u="none" strike="noStrike" dirty="0" smtClean="0">
                          <a:solidFill>
                            <a:srgbClr val="FF0000"/>
                          </a:solidFill>
                          <a:effectLst/>
                        </a:rPr>
                        <a:t>》</a:t>
                      </a:r>
                      <a:endParaRPr lang="zh-CN" altLang="en-US" sz="1400" b="0" i="0" u="none" strike="noStrike" dirty="0">
                        <a:solidFill>
                          <a:srgbClr val="FF0000"/>
                        </a:solidFill>
                        <a:effectLst/>
                        <a:latin typeface="宋体"/>
                      </a:endParaRPr>
                    </a:p>
                  </a:txBody>
                  <a:tcPr marL="9525" marR="9525" marT="9525" marB="0" anchor="ctr"/>
                </a:tc>
                <a:tc>
                  <a:txBody>
                    <a:bodyPr/>
                    <a:lstStyle/>
                    <a:p>
                      <a:pPr algn="ctr" fontAlgn="ctr"/>
                      <a:r>
                        <a:rPr lang="zh-CN" altLang="en-US" sz="1400" u="none" strike="noStrike" dirty="0">
                          <a:effectLst/>
                        </a:rPr>
                        <a:t>　</a:t>
                      </a:r>
                      <a:r>
                        <a:rPr lang="zh-CN" altLang="en-US" sz="1400" u="none" strike="noStrike" dirty="0" smtClean="0">
                          <a:effectLst/>
                        </a:rPr>
                        <a:t>内控建立阶段</a:t>
                      </a:r>
                      <a:endParaRPr lang="zh-CN" altLang="en-US" sz="1400" b="0" i="0" u="none" strike="noStrike" dirty="0">
                        <a:solidFill>
                          <a:srgbClr val="000000"/>
                        </a:solidFill>
                        <a:effectLst/>
                        <a:latin typeface="宋体"/>
                      </a:endParaRPr>
                    </a:p>
                  </a:txBody>
                  <a:tcPr marL="9525" marR="9525" marT="9525" marB="0" anchor="ctr"/>
                </a:tc>
              </a:tr>
              <a:tr h="535907">
                <a:tc>
                  <a:txBody>
                    <a:bodyPr/>
                    <a:lstStyle/>
                    <a:p>
                      <a:pPr algn="l" fontAlgn="ctr"/>
                      <a:r>
                        <a:rPr lang="zh-CN" altLang="en-US" sz="1400" u="none" strike="noStrike">
                          <a:effectLst/>
                        </a:rPr>
                        <a:t>信息化建设</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a:effectLst/>
                        </a:rPr>
                        <a:t>内部控制信息系统是否建立</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a:effectLst/>
                        </a:rPr>
                        <a:t>单位基本经济业务领域是否建立内控内控信息系统并且是将各基本经济业务领域的内控要求嵌入在内控信息系统里</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a:effectLst/>
                        </a:rPr>
                        <a:t>　</a:t>
                      </a:r>
                      <a:r>
                        <a:rPr lang="zh-CN" altLang="en-US" sz="1400" u="none" strike="noStrike" dirty="0" smtClean="0">
                          <a:effectLst/>
                        </a:rPr>
                        <a:t>内控信息化阶段</a:t>
                      </a:r>
                      <a:endParaRPr lang="zh-CN" altLang="en-US" sz="1400" b="0" i="0" u="none" strike="noStrike" dirty="0">
                        <a:solidFill>
                          <a:srgbClr val="000000"/>
                        </a:solidFill>
                        <a:effectLst/>
                        <a:latin typeface="宋体"/>
                      </a:endParaRPr>
                    </a:p>
                  </a:txBody>
                  <a:tcPr marL="9525" marR="9525" marT="9525" marB="0" anchor="ctr"/>
                </a:tc>
              </a:tr>
            </a:tbl>
          </a:graphicData>
        </a:graphic>
      </p:graphicFrame>
    </p:spTree>
    <p:extLst>
      <p:ext uri="{BB962C8B-B14F-4D97-AF65-F5344CB8AC3E}">
        <p14:creationId xmlns:p14="http://schemas.microsoft.com/office/powerpoint/2010/main" val="1834729605"/>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3529165"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报告填报</a:t>
            </a:r>
            <a:r>
              <a:rPr lang="zh-CN" altLang="en-US" sz="3200" b="1" dirty="0">
                <a:solidFill>
                  <a:srgbClr val="0033CC"/>
                </a:solidFill>
                <a:latin typeface="微软雅黑" pitchFamily="34" charset="-122"/>
                <a:ea typeface="微软雅黑" pitchFamily="34" charset="-122"/>
              </a:rPr>
              <a:t>变化</a:t>
            </a:r>
            <a:r>
              <a:rPr lang="zh-CN" altLang="en-US" sz="3200" b="1" dirty="0" smtClean="0">
                <a:solidFill>
                  <a:srgbClr val="0033CC"/>
                </a:solidFill>
                <a:latin typeface="微软雅黑" pitchFamily="34" charset="-122"/>
                <a:ea typeface="微软雅黑" pitchFamily="34" charset="-122"/>
              </a:rPr>
              <a:t>说明</a:t>
            </a:r>
            <a:endParaRPr lang="zh-CN" altLang="en-US" sz="3200" b="1" dirty="0">
              <a:solidFill>
                <a:srgbClr val="0033CC"/>
              </a:solidFill>
              <a:latin typeface="微软雅黑" pitchFamily="34" charset="-122"/>
              <a:ea typeface="微软雅黑" pitchFamily="34" charset="-122"/>
            </a:endParaRPr>
          </a:p>
        </p:txBody>
      </p:sp>
      <p:sp>
        <p:nvSpPr>
          <p:cNvPr id="2" name="矩形 1"/>
          <p:cNvSpPr/>
          <p:nvPr/>
        </p:nvSpPr>
        <p:spPr>
          <a:xfrm>
            <a:off x="783167" y="927439"/>
            <a:ext cx="3802481"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smtClean="0">
                <a:solidFill>
                  <a:srgbClr val="FFFFFF"/>
                </a:solidFill>
                <a:latin typeface="华文中宋" pitchFamily="2" charset="-122"/>
                <a:ea typeface="华文中宋" pitchFamily="2" charset="-122"/>
                <a:sym typeface="Helvetica Light"/>
              </a:rPr>
              <a:t>4</a:t>
            </a:r>
            <a:r>
              <a:rPr lang="zh-CN" altLang="en-US" sz="2800" dirty="0" smtClean="0">
                <a:solidFill>
                  <a:srgbClr val="FFFFFF"/>
                </a:solidFill>
                <a:latin typeface="华文中宋" pitchFamily="2" charset="-122"/>
                <a:ea typeface="华文中宋" pitchFamily="2" charset="-122"/>
                <a:sym typeface="Helvetica Light"/>
              </a:rPr>
              <a:t>、落实“佐证”</a:t>
            </a:r>
            <a:r>
              <a:rPr lang="zh-CN" altLang="en-US" sz="2800" dirty="0">
                <a:solidFill>
                  <a:srgbClr val="FFFFFF"/>
                </a:solidFill>
                <a:latin typeface="华文中宋" pitchFamily="2" charset="-122"/>
                <a:ea typeface="华文中宋" pitchFamily="2" charset="-122"/>
                <a:sym typeface="Helvetica Light"/>
              </a:rPr>
              <a:t>材料</a:t>
            </a:r>
            <a:endParaRPr lang="zh-CN" altLang="en-US" sz="2800" dirty="0" smtClean="0">
              <a:solidFill>
                <a:srgbClr val="FFFFFF"/>
              </a:solidFill>
              <a:latin typeface="华文中宋" pitchFamily="2" charset="-122"/>
              <a:ea typeface="华文中宋" pitchFamily="2" charset="-122"/>
              <a:sym typeface="Helvetica Light"/>
            </a:endParaRP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graphicFrame>
        <p:nvGraphicFramePr>
          <p:cNvPr id="3" name="表格 2"/>
          <p:cNvGraphicFramePr>
            <a:graphicFrameLocks noGrp="1"/>
          </p:cNvGraphicFramePr>
          <p:nvPr>
            <p:extLst>
              <p:ext uri="{D42A27DB-BD31-4B8C-83A1-F6EECF244321}">
                <p14:modId xmlns:p14="http://schemas.microsoft.com/office/powerpoint/2010/main" val="479598671"/>
              </p:ext>
            </p:extLst>
          </p:nvPr>
        </p:nvGraphicFramePr>
        <p:xfrm>
          <a:off x="313899" y="1678670"/>
          <a:ext cx="11627891" cy="4799143"/>
        </p:xfrm>
        <a:graphic>
          <a:graphicData uri="http://schemas.openxmlformats.org/drawingml/2006/table">
            <a:tbl>
              <a:tblPr>
                <a:tableStyleId>{5940675A-B579-460E-94D1-54222C63F5DA}</a:tableStyleId>
              </a:tblPr>
              <a:tblGrid>
                <a:gridCol w="1237009"/>
                <a:gridCol w="1915623"/>
                <a:gridCol w="5451457"/>
                <a:gridCol w="3023802"/>
              </a:tblGrid>
              <a:tr h="312680">
                <a:tc rowSpan="8">
                  <a:txBody>
                    <a:bodyPr/>
                    <a:lstStyle/>
                    <a:p>
                      <a:pPr algn="l" fontAlgn="ctr"/>
                      <a:r>
                        <a:rPr lang="zh-CN" altLang="en-US" sz="1400" u="none" strike="noStrike" dirty="0">
                          <a:effectLst/>
                        </a:rPr>
                        <a:t>建立健全内部控制制度情况附件信息</a:t>
                      </a:r>
                      <a:endParaRPr lang="zh-CN" altLang="en-US" sz="1400" b="0" i="0" u="none" strike="noStrike" dirty="0">
                        <a:solidFill>
                          <a:srgbClr val="000000"/>
                        </a:solidFill>
                        <a:effectLst/>
                        <a:latin typeface="宋体"/>
                      </a:endParaRPr>
                    </a:p>
                  </a:txBody>
                  <a:tcPr marL="9525" marR="9525" marT="9525" marB="0" anchor="ctr"/>
                </a:tc>
                <a:tc>
                  <a:txBody>
                    <a:bodyPr/>
                    <a:lstStyle/>
                    <a:p>
                      <a:pPr algn="ctr" fontAlgn="ctr"/>
                      <a:r>
                        <a:rPr lang="zh-CN" altLang="en-US" sz="1400" u="none" strike="noStrike">
                          <a:effectLst/>
                        </a:rPr>
                        <a:t>指标</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smtClean="0">
                          <a:effectLst/>
                        </a:rPr>
                        <a:t>制度与流程佐证材料</a:t>
                      </a:r>
                      <a:endParaRPr lang="zh-CN" altLang="en-US" sz="1400" b="0" i="0" u="none" strike="noStrike" dirty="0">
                        <a:solidFill>
                          <a:srgbClr val="000000"/>
                        </a:solidFill>
                        <a:effectLst/>
                        <a:latin typeface="宋体"/>
                      </a:endParaRPr>
                    </a:p>
                  </a:txBody>
                  <a:tcPr marL="9525" marR="9525" marT="9525" marB="0" anchor="ctr"/>
                </a:tc>
                <a:tc>
                  <a:txBody>
                    <a:bodyPr/>
                    <a:lstStyle/>
                    <a:p>
                      <a:pPr algn="ctr" fontAlgn="ctr"/>
                      <a:r>
                        <a:rPr lang="zh-CN" altLang="en-US" sz="1400" b="1" i="0" u="none" strike="noStrike" dirty="0" smtClean="0">
                          <a:solidFill>
                            <a:schemeClr val="tx1"/>
                          </a:solidFill>
                          <a:effectLst/>
                          <a:latin typeface="+mn-lt"/>
                        </a:rPr>
                        <a:t>阶段</a:t>
                      </a:r>
                      <a:endParaRPr lang="zh-CN" altLang="en-US" sz="1400" b="0" i="0" u="none" strike="noStrike" dirty="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预算业务管理</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en-US" altLang="zh-CN" sz="1400" u="none" strike="noStrike">
                          <a:effectLst/>
                        </a:rPr>
                        <a:t>《XXX</a:t>
                      </a:r>
                      <a:r>
                        <a:rPr lang="zh-CN" altLang="en-US" sz="1400" u="none" strike="noStrike">
                          <a:effectLst/>
                        </a:rPr>
                        <a:t>预算管理内控制度</a:t>
                      </a:r>
                      <a:r>
                        <a:rPr lang="en-US" altLang="zh-CN" sz="1400" u="none" strike="noStrike">
                          <a:effectLst/>
                        </a:rPr>
                        <a:t>》</a:t>
                      </a:r>
                      <a:r>
                        <a:rPr lang="zh-CN" altLang="en-US" sz="1400" u="none" strike="noStrike">
                          <a:effectLst/>
                        </a:rPr>
                        <a:t>、</a:t>
                      </a:r>
                      <a:r>
                        <a:rPr lang="en-US" altLang="zh-CN" sz="1400" u="none" strike="noStrike">
                          <a:effectLst/>
                        </a:rPr>
                        <a:t>《XXX</a:t>
                      </a:r>
                      <a:r>
                        <a:rPr lang="zh-CN" altLang="en-US" sz="1400" u="none" strike="noStrike">
                          <a:effectLst/>
                        </a:rPr>
                        <a:t>预算管理内控流程</a:t>
                      </a:r>
                      <a:r>
                        <a:rPr lang="en-US" altLang="zh-CN" sz="1400" u="none" strike="noStrike">
                          <a:effectLst/>
                        </a:rPr>
                        <a:t>》</a:t>
                      </a:r>
                      <a:endParaRPr lang="en-US" altLang="zh-CN"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smtClean="0">
                          <a:effectLst/>
                        </a:rPr>
                        <a:t>内控建立阶段</a:t>
                      </a:r>
                      <a:endParaRPr lang="zh-CN" altLang="en-US" sz="1400" b="0" i="0" u="none" strike="noStrike" dirty="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收支业务管理</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en-US" altLang="zh-CN" sz="1400" u="none" strike="noStrike">
                          <a:effectLst/>
                        </a:rPr>
                        <a:t>《XXX</a:t>
                      </a:r>
                      <a:r>
                        <a:rPr lang="zh-CN" altLang="en-US" sz="1400" u="none" strike="noStrike">
                          <a:effectLst/>
                        </a:rPr>
                        <a:t>收支管理内控制度</a:t>
                      </a:r>
                      <a:r>
                        <a:rPr lang="en-US" altLang="zh-CN" sz="1400" u="none" strike="noStrike">
                          <a:effectLst/>
                        </a:rPr>
                        <a:t>》</a:t>
                      </a:r>
                      <a:r>
                        <a:rPr lang="zh-CN" altLang="en-US" sz="1400" u="none" strike="noStrike">
                          <a:effectLst/>
                        </a:rPr>
                        <a:t>、</a:t>
                      </a:r>
                      <a:r>
                        <a:rPr lang="en-US" altLang="zh-CN" sz="1400" u="none" strike="noStrike">
                          <a:effectLst/>
                        </a:rPr>
                        <a:t>《XXX</a:t>
                      </a:r>
                      <a:r>
                        <a:rPr lang="zh-CN" altLang="en-US" sz="1400" u="none" strike="noStrike">
                          <a:effectLst/>
                        </a:rPr>
                        <a:t>收支管理内控流程</a:t>
                      </a:r>
                      <a:r>
                        <a:rPr lang="en-US" altLang="zh-CN" sz="1400" u="none" strike="noStrike">
                          <a:effectLst/>
                        </a:rPr>
                        <a:t>》</a:t>
                      </a:r>
                      <a:endParaRPr lang="en-US" altLang="zh-CN"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smtClean="0">
                          <a:effectLst/>
                        </a:rPr>
                        <a:t>内控建立阶段</a:t>
                      </a:r>
                      <a:endParaRPr lang="zh-CN" altLang="en-US" sz="1400" b="0" i="0" u="none" strike="noStrike" dirty="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政府采购业务管理</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en-US" altLang="zh-CN" sz="1400" u="none" strike="noStrike">
                          <a:effectLst/>
                        </a:rPr>
                        <a:t>《XXX</a:t>
                      </a:r>
                      <a:r>
                        <a:rPr lang="zh-CN" altLang="en-US" sz="1400" u="none" strike="noStrike">
                          <a:effectLst/>
                        </a:rPr>
                        <a:t>采购管理内控制度</a:t>
                      </a:r>
                      <a:r>
                        <a:rPr lang="en-US" altLang="zh-CN" sz="1400" u="none" strike="noStrike">
                          <a:effectLst/>
                        </a:rPr>
                        <a:t>》</a:t>
                      </a:r>
                      <a:r>
                        <a:rPr lang="zh-CN" altLang="en-US" sz="1400" u="none" strike="noStrike">
                          <a:effectLst/>
                        </a:rPr>
                        <a:t>、</a:t>
                      </a:r>
                      <a:r>
                        <a:rPr lang="en-US" altLang="zh-CN" sz="1400" u="none" strike="noStrike">
                          <a:effectLst/>
                        </a:rPr>
                        <a:t>《XXX</a:t>
                      </a:r>
                      <a:r>
                        <a:rPr lang="zh-CN" altLang="en-US" sz="1400" u="none" strike="noStrike">
                          <a:effectLst/>
                        </a:rPr>
                        <a:t>采购管理内控流程</a:t>
                      </a:r>
                      <a:r>
                        <a:rPr lang="en-US" altLang="zh-CN" sz="1400" u="none" strike="noStrike">
                          <a:effectLst/>
                        </a:rPr>
                        <a:t>》</a:t>
                      </a:r>
                      <a:endParaRPr lang="en-US" altLang="zh-CN"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smtClean="0">
                          <a:effectLst/>
                        </a:rPr>
                        <a:t>内控建立阶段</a:t>
                      </a:r>
                      <a:endParaRPr lang="zh-CN" altLang="en-US" sz="1400" b="0" i="0" u="none" strike="noStrike" dirty="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资产管理</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en-US" altLang="zh-CN" sz="1400" u="none" strike="noStrike">
                          <a:effectLst/>
                        </a:rPr>
                        <a:t>《XXX</a:t>
                      </a:r>
                      <a:r>
                        <a:rPr lang="zh-CN" altLang="en-US" sz="1400" u="none" strike="noStrike">
                          <a:effectLst/>
                        </a:rPr>
                        <a:t>资产管理内控制度</a:t>
                      </a:r>
                      <a:r>
                        <a:rPr lang="en-US" altLang="zh-CN" sz="1400" u="none" strike="noStrike">
                          <a:effectLst/>
                        </a:rPr>
                        <a:t>》</a:t>
                      </a:r>
                      <a:r>
                        <a:rPr lang="zh-CN" altLang="en-US" sz="1400" u="none" strike="noStrike">
                          <a:effectLst/>
                        </a:rPr>
                        <a:t>、</a:t>
                      </a:r>
                      <a:r>
                        <a:rPr lang="en-US" altLang="zh-CN" sz="1400" u="none" strike="noStrike">
                          <a:effectLst/>
                        </a:rPr>
                        <a:t>《XXX</a:t>
                      </a:r>
                      <a:r>
                        <a:rPr lang="zh-CN" altLang="en-US" sz="1400" u="none" strike="noStrike">
                          <a:effectLst/>
                        </a:rPr>
                        <a:t>资产管理内控流程</a:t>
                      </a:r>
                      <a:r>
                        <a:rPr lang="en-US" altLang="zh-CN" sz="1400" u="none" strike="noStrike">
                          <a:effectLst/>
                        </a:rPr>
                        <a:t>》</a:t>
                      </a:r>
                      <a:endParaRPr lang="en-US" altLang="zh-CN"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smtClean="0">
                          <a:effectLst/>
                        </a:rPr>
                        <a:t>内控建立阶段</a:t>
                      </a:r>
                      <a:endParaRPr lang="zh-CN" altLang="en-US" sz="1400" b="0" i="0" u="none" strike="noStrike" dirty="0">
                        <a:solidFill>
                          <a:srgbClr val="000000"/>
                        </a:solidFill>
                        <a:effectLst/>
                        <a:latin typeface="宋体"/>
                      </a:endParaRPr>
                    </a:p>
                  </a:txBody>
                  <a:tcPr marL="9525" marR="9525" marT="9525" marB="0" anchor="ctr"/>
                </a:tc>
              </a:tr>
              <a:tr h="453791">
                <a:tc vMerge="1">
                  <a:txBody>
                    <a:bodyPr/>
                    <a:lstStyle/>
                    <a:p>
                      <a:endParaRPr lang="zh-CN" altLang="en-US"/>
                    </a:p>
                  </a:txBody>
                  <a:tcPr/>
                </a:tc>
                <a:tc>
                  <a:txBody>
                    <a:bodyPr/>
                    <a:lstStyle/>
                    <a:p>
                      <a:pPr algn="l" fontAlgn="ctr"/>
                      <a:r>
                        <a:rPr lang="zh-CN" altLang="en-US" sz="1400" u="none" strike="noStrike">
                          <a:effectLst/>
                        </a:rPr>
                        <a:t>建设项目管理</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en-US" altLang="zh-CN" sz="1400" u="none" strike="noStrike">
                          <a:effectLst/>
                        </a:rPr>
                        <a:t>《XXX</a:t>
                      </a:r>
                      <a:r>
                        <a:rPr lang="zh-CN" altLang="en-US" sz="1400" u="none" strike="noStrike">
                          <a:effectLst/>
                        </a:rPr>
                        <a:t>建设项目管理内控制度</a:t>
                      </a:r>
                      <a:r>
                        <a:rPr lang="en-US" altLang="zh-CN" sz="1400" u="none" strike="noStrike">
                          <a:effectLst/>
                        </a:rPr>
                        <a:t>》</a:t>
                      </a:r>
                      <a:r>
                        <a:rPr lang="zh-CN" altLang="en-US" sz="1400" u="none" strike="noStrike">
                          <a:effectLst/>
                        </a:rPr>
                        <a:t>、</a:t>
                      </a:r>
                      <a:r>
                        <a:rPr lang="en-US" altLang="zh-CN" sz="1400" u="none" strike="noStrike">
                          <a:effectLst/>
                        </a:rPr>
                        <a:t>《XXX</a:t>
                      </a:r>
                      <a:r>
                        <a:rPr lang="zh-CN" altLang="en-US" sz="1400" u="none" strike="noStrike">
                          <a:effectLst/>
                        </a:rPr>
                        <a:t>建设项目管理内控流程</a:t>
                      </a:r>
                      <a:r>
                        <a:rPr lang="en-US" altLang="zh-CN" sz="1400" u="none" strike="noStrike">
                          <a:effectLst/>
                        </a:rPr>
                        <a:t>》</a:t>
                      </a:r>
                      <a:endParaRPr lang="en-US" altLang="zh-CN"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smtClean="0">
                          <a:effectLst/>
                        </a:rPr>
                        <a:t>内控建立阶段</a:t>
                      </a:r>
                      <a:endParaRPr lang="zh-CN" altLang="en-US" sz="1400" b="0" i="0" u="none" strike="noStrike" dirty="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合同管理</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en-US" altLang="zh-CN" sz="1400" u="none" strike="noStrike">
                          <a:effectLst/>
                        </a:rPr>
                        <a:t>《XXX</a:t>
                      </a:r>
                      <a:r>
                        <a:rPr lang="zh-CN" altLang="en-US" sz="1400" u="none" strike="noStrike">
                          <a:effectLst/>
                        </a:rPr>
                        <a:t>合同管理内控制度</a:t>
                      </a:r>
                      <a:r>
                        <a:rPr lang="en-US" altLang="zh-CN" sz="1400" u="none" strike="noStrike">
                          <a:effectLst/>
                        </a:rPr>
                        <a:t>》</a:t>
                      </a:r>
                      <a:r>
                        <a:rPr lang="zh-CN" altLang="en-US" sz="1400" u="none" strike="noStrike">
                          <a:effectLst/>
                        </a:rPr>
                        <a:t>、</a:t>
                      </a:r>
                      <a:r>
                        <a:rPr lang="en-US" altLang="zh-CN" sz="1400" u="none" strike="noStrike">
                          <a:effectLst/>
                        </a:rPr>
                        <a:t>《XXX</a:t>
                      </a:r>
                      <a:r>
                        <a:rPr lang="zh-CN" altLang="en-US" sz="1400" u="none" strike="noStrike">
                          <a:effectLst/>
                        </a:rPr>
                        <a:t>合同管理内控流程</a:t>
                      </a:r>
                      <a:r>
                        <a:rPr lang="en-US" altLang="zh-CN" sz="1400" u="none" strike="noStrike">
                          <a:effectLst/>
                        </a:rPr>
                        <a:t>》</a:t>
                      </a:r>
                      <a:endParaRPr lang="en-US" altLang="zh-CN"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smtClean="0">
                          <a:effectLst/>
                        </a:rPr>
                        <a:t>内控建立阶段</a:t>
                      </a:r>
                      <a:endParaRPr lang="zh-CN" altLang="en-US" sz="1400" b="0" i="0" u="none" strike="noStrike" dirty="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其他管理领域</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c>
                  <a:txBody>
                    <a:bodyPr/>
                    <a:lstStyle/>
                    <a:p>
                      <a:pPr algn="l" fontAlgn="ctr"/>
                      <a:r>
                        <a:rPr lang="zh-CN" altLang="en-US" sz="1400" u="none" strike="noStrike">
                          <a:effectLst/>
                        </a:rPr>
                        <a:t>　</a:t>
                      </a:r>
                      <a:endParaRPr lang="zh-CN" altLang="en-US" sz="1400" b="0" i="0" u="none" strike="noStrike">
                        <a:solidFill>
                          <a:srgbClr val="000000"/>
                        </a:solidFill>
                        <a:effectLst/>
                        <a:latin typeface="宋体"/>
                      </a:endParaRPr>
                    </a:p>
                  </a:txBody>
                  <a:tcPr marL="9525" marR="9525" marT="9525" marB="0" anchor="ctr"/>
                </a:tc>
              </a:tr>
              <a:tr h="312680">
                <a:tc rowSpan="7">
                  <a:txBody>
                    <a:bodyPr/>
                    <a:lstStyle/>
                    <a:p>
                      <a:pPr algn="l" fontAlgn="ctr"/>
                      <a:r>
                        <a:rPr lang="zh-CN" altLang="en-US" sz="1400" u="none" strike="noStrike">
                          <a:effectLst/>
                        </a:rPr>
                        <a:t>内部控制制度执行情况表附件信息统计</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a:effectLst/>
                        </a:rPr>
                        <a:t>指标</a:t>
                      </a:r>
                      <a:endParaRPr lang="zh-CN" altLang="en-US" sz="1400" b="0" i="0" u="none" strike="noStrike" dirty="0">
                        <a:solidFill>
                          <a:srgbClr val="000000"/>
                        </a:solidFill>
                        <a:effectLst/>
                        <a:latin typeface="宋体"/>
                      </a:endParaRPr>
                    </a:p>
                  </a:txBody>
                  <a:tcPr marL="9525" marR="9525" marT="9525" marB="0" anchor="ctr"/>
                </a:tc>
                <a:tc>
                  <a:txBody>
                    <a:bodyPr/>
                    <a:lstStyle/>
                    <a:p>
                      <a:pPr algn="ctr" fontAlgn="ctr"/>
                      <a:r>
                        <a:rPr lang="zh-CN" altLang="en-US" sz="1400" u="none" strike="noStrike" dirty="0">
                          <a:effectLst/>
                        </a:rPr>
                        <a:t>佐证</a:t>
                      </a:r>
                      <a:r>
                        <a:rPr lang="zh-CN" altLang="en-US" sz="1400" u="none" strike="noStrike" dirty="0" smtClean="0">
                          <a:effectLst/>
                        </a:rPr>
                        <a:t>材料</a:t>
                      </a:r>
                      <a:endParaRPr lang="zh-CN" altLang="en-US" sz="1400" b="0" i="0" u="none" strike="noStrike" dirty="0">
                        <a:solidFill>
                          <a:srgbClr val="000000"/>
                        </a:solidFill>
                        <a:effectLst/>
                        <a:latin typeface="宋体"/>
                      </a:endParaRPr>
                    </a:p>
                  </a:txBody>
                  <a:tcPr marL="9525" marR="9525" marT="9525" marB="0" anchor="ctr"/>
                </a:tc>
                <a:tc>
                  <a:txBody>
                    <a:bodyPr/>
                    <a:lstStyle/>
                    <a:p>
                      <a:pPr algn="ctr" fontAlgn="ctr"/>
                      <a:r>
                        <a:rPr lang="zh-CN" altLang="en-US" sz="1400" b="1" i="0" u="none" strike="noStrike" dirty="0" smtClean="0">
                          <a:solidFill>
                            <a:schemeClr val="tx1"/>
                          </a:solidFill>
                          <a:effectLst/>
                          <a:latin typeface="+mn-lt"/>
                        </a:rPr>
                        <a:t>阶段</a:t>
                      </a:r>
                      <a:endParaRPr lang="zh-CN" altLang="en-US" sz="1400" b="0" i="0" u="none" strike="noStrike" dirty="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预算业务管理</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smtClean="0">
                          <a:effectLst/>
                        </a:rPr>
                        <a:t>相关数据来源资料或系统截图　</a:t>
                      </a:r>
                      <a:endParaRPr lang="zh-CN" altLang="en-US" sz="1400" b="0" i="0" u="none" strike="noStrike" dirty="0">
                        <a:solidFill>
                          <a:srgbClr val="000000"/>
                        </a:solidFill>
                        <a:effectLst/>
                        <a:latin typeface="宋体"/>
                      </a:endParaRPr>
                    </a:p>
                  </a:txBody>
                  <a:tcPr marL="9525" marR="9525" marT="9525" marB="0" anchor="ctr"/>
                </a:tc>
                <a:tc>
                  <a:txBody>
                    <a:bodyPr/>
                    <a:lstStyle/>
                    <a:p>
                      <a:pPr algn="ctr" fontAlgn="ctr"/>
                      <a:r>
                        <a:rPr lang="zh-CN" altLang="en-US" sz="1400" u="none" strike="noStrike" smtClean="0">
                          <a:effectLst/>
                        </a:rPr>
                        <a:t>内控实施或信息化阶段</a:t>
                      </a:r>
                      <a:endParaRPr lang="zh-CN" altLang="en-US" sz="1400" b="0" i="0" u="none" strike="noStrike" dirty="0">
                        <a:solidFill>
                          <a:srgbClr val="000000"/>
                        </a:solidFill>
                        <a:effectLst/>
                        <a:latin typeface="宋体"/>
                      </a:endParaRPr>
                    </a:p>
                  </a:txBody>
                  <a:tcPr marL="9525" marR="9525" marT="9525" marB="0" anchor="ctr"/>
                </a:tc>
              </a:tr>
              <a:tr h="280512">
                <a:tc vMerge="1">
                  <a:txBody>
                    <a:bodyPr/>
                    <a:lstStyle/>
                    <a:p>
                      <a:endParaRPr lang="zh-CN" altLang="en-US"/>
                    </a:p>
                  </a:txBody>
                  <a:tcPr/>
                </a:tc>
                <a:tc>
                  <a:txBody>
                    <a:bodyPr/>
                    <a:lstStyle/>
                    <a:p>
                      <a:pPr algn="l" fontAlgn="ctr"/>
                      <a:r>
                        <a:rPr lang="zh-CN" altLang="en-US" sz="1400" u="none" strike="noStrike">
                          <a:effectLst/>
                        </a:rPr>
                        <a:t>收支业务管理</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smtClean="0">
                          <a:effectLst/>
                        </a:rPr>
                        <a:t>相关数据来源资料或系统截图　</a:t>
                      </a:r>
                      <a:endParaRPr lang="zh-CN" altLang="en-US" sz="1400" b="0" i="0" u="none" strike="noStrike" dirty="0">
                        <a:solidFill>
                          <a:srgbClr val="000000"/>
                        </a:solidFill>
                        <a:effectLst/>
                        <a:latin typeface="宋体"/>
                      </a:endParaRPr>
                    </a:p>
                  </a:txBody>
                  <a:tcPr marL="9525" marR="9525" marT="9525" marB="0" anchor="ctr"/>
                </a:tc>
                <a:tc>
                  <a:txBody>
                    <a:bodyPr/>
                    <a:lstStyle/>
                    <a:p>
                      <a:pPr marL="0" marR="0" indent="0" algn="ctr" defTabSz="412750" eaLnBrk="1" fontAlgn="ctr" latinLnBrk="0" hangingPunct="1">
                        <a:lnSpc>
                          <a:spcPct val="100000"/>
                        </a:lnSpc>
                        <a:spcBef>
                          <a:spcPts val="0"/>
                        </a:spcBef>
                        <a:spcAft>
                          <a:spcPts val="0"/>
                        </a:spcAft>
                        <a:buClrTx/>
                        <a:buSzTx/>
                        <a:buFontTx/>
                        <a:buNone/>
                        <a:tabLst/>
                        <a:defRPr/>
                      </a:pPr>
                      <a:r>
                        <a:rPr lang="zh-CN" altLang="en-US" sz="1400" u="none" strike="noStrike" smtClean="0">
                          <a:effectLst/>
                        </a:rPr>
                        <a:t>内控实施或信息化阶段</a:t>
                      </a:r>
                      <a:endParaRPr lang="zh-CN" altLang="en-US" sz="1400" b="0" i="0" u="none" strike="noStrike" dirty="0" smtClean="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政府采购业务管理</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smtClean="0">
                          <a:effectLst/>
                        </a:rPr>
                        <a:t>相关数据来源资料或系统截图　</a:t>
                      </a:r>
                      <a:endParaRPr lang="zh-CN" altLang="en-US" sz="1400" b="0" i="0" u="none" strike="noStrike" dirty="0">
                        <a:solidFill>
                          <a:srgbClr val="000000"/>
                        </a:solidFill>
                        <a:effectLst/>
                        <a:latin typeface="宋体"/>
                      </a:endParaRPr>
                    </a:p>
                  </a:txBody>
                  <a:tcPr marL="9525" marR="9525" marT="9525" marB="0" anchor="ctr"/>
                </a:tc>
                <a:tc>
                  <a:txBody>
                    <a:bodyPr/>
                    <a:lstStyle/>
                    <a:p>
                      <a:pPr marL="0" marR="0" indent="0" algn="ctr" defTabSz="412750" eaLnBrk="1" fontAlgn="ctr" latinLnBrk="0" hangingPunct="1">
                        <a:lnSpc>
                          <a:spcPct val="100000"/>
                        </a:lnSpc>
                        <a:spcBef>
                          <a:spcPts val="0"/>
                        </a:spcBef>
                        <a:spcAft>
                          <a:spcPts val="0"/>
                        </a:spcAft>
                        <a:buClrTx/>
                        <a:buSzTx/>
                        <a:buFontTx/>
                        <a:buNone/>
                        <a:tabLst/>
                        <a:defRPr/>
                      </a:pPr>
                      <a:r>
                        <a:rPr lang="zh-CN" altLang="en-US" sz="1400" u="none" strike="noStrike" smtClean="0">
                          <a:effectLst/>
                        </a:rPr>
                        <a:t>内控实施或信息化阶段</a:t>
                      </a:r>
                      <a:endParaRPr lang="zh-CN" altLang="en-US" sz="1400" b="0" i="0" u="none" strike="noStrike" dirty="0" smtClean="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资产管理</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smtClean="0">
                          <a:effectLst/>
                        </a:rPr>
                        <a:t>相关数据来源资料或系统截图　</a:t>
                      </a:r>
                      <a:endParaRPr lang="zh-CN" altLang="en-US" sz="1400" b="0" i="0" u="none" strike="noStrike" dirty="0">
                        <a:solidFill>
                          <a:srgbClr val="000000"/>
                        </a:solidFill>
                        <a:effectLst/>
                        <a:latin typeface="宋体"/>
                      </a:endParaRPr>
                    </a:p>
                  </a:txBody>
                  <a:tcPr marL="9525" marR="9525" marT="9525" marB="0" anchor="ctr"/>
                </a:tc>
                <a:tc>
                  <a:txBody>
                    <a:bodyPr/>
                    <a:lstStyle/>
                    <a:p>
                      <a:pPr marL="0" marR="0" indent="0" algn="ctr" defTabSz="412750" eaLnBrk="1" fontAlgn="ctr" latinLnBrk="0" hangingPunct="1">
                        <a:lnSpc>
                          <a:spcPct val="100000"/>
                        </a:lnSpc>
                        <a:spcBef>
                          <a:spcPts val="0"/>
                        </a:spcBef>
                        <a:spcAft>
                          <a:spcPts val="0"/>
                        </a:spcAft>
                        <a:buClrTx/>
                        <a:buSzTx/>
                        <a:buFontTx/>
                        <a:buNone/>
                        <a:tabLst/>
                        <a:defRPr/>
                      </a:pPr>
                      <a:r>
                        <a:rPr lang="zh-CN" altLang="en-US" sz="1400" u="none" strike="noStrike" smtClean="0">
                          <a:effectLst/>
                        </a:rPr>
                        <a:t>内控实施或信息化阶段</a:t>
                      </a:r>
                      <a:endParaRPr lang="zh-CN" altLang="en-US" sz="1400" b="0" i="0" u="none" strike="noStrike" dirty="0" smtClean="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建设项目管理</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smtClean="0">
                          <a:effectLst/>
                        </a:rPr>
                        <a:t>相关数据来源资料或系统截图　</a:t>
                      </a:r>
                      <a:endParaRPr lang="zh-CN" altLang="en-US" sz="1400" b="0" i="0" u="none" strike="noStrike" dirty="0">
                        <a:solidFill>
                          <a:srgbClr val="000000"/>
                        </a:solidFill>
                        <a:effectLst/>
                        <a:latin typeface="宋体"/>
                      </a:endParaRPr>
                    </a:p>
                  </a:txBody>
                  <a:tcPr marL="9525" marR="9525" marT="9525" marB="0" anchor="ctr"/>
                </a:tc>
                <a:tc>
                  <a:txBody>
                    <a:bodyPr/>
                    <a:lstStyle/>
                    <a:p>
                      <a:pPr marL="0" marR="0" indent="0" algn="ctr" defTabSz="412750" eaLnBrk="1" fontAlgn="ctr" latinLnBrk="0" hangingPunct="1">
                        <a:lnSpc>
                          <a:spcPct val="100000"/>
                        </a:lnSpc>
                        <a:spcBef>
                          <a:spcPts val="0"/>
                        </a:spcBef>
                        <a:spcAft>
                          <a:spcPts val="0"/>
                        </a:spcAft>
                        <a:buClrTx/>
                        <a:buSzTx/>
                        <a:buFontTx/>
                        <a:buNone/>
                        <a:tabLst/>
                        <a:defRPr/>
                      </a:pPr>
                      <a:r>
                        <a:rPr lang="zh-CN" altLang="en-US" sz="1400" u="none" strike="noStrike" smtClean="0">
                          <a:effectLst/>
                        </a:rPr>
                        <a:t>内控实施或信息化阶段</a:t>
                      </a:r>
                      <a:endParaRPr lang="zh-CN" altLang="en-US" sz="1400" b="0" i="0" u="none" strike="noStrike" dirty="0" smtClean="0">
                        <a:solidFill>
                          <a:srgbClr val="000000"/>
                        </a:solidFill>
                        <a:effectLst/>
                        <a:latin typeface="宋体"/>
                      </a:endParaRPr>
                    </a:p>
                  </a:txBody>
                  <a:tcPr marL="9525" marR="9525" marT="9525" marB="0" anchor="ctr"/>
                </a:tc>
              </a:tr>
              <a:tr h="312680">
                <a:tc vMerge="1">
                  <a:txBody>
                    <a:bodyPr/>
                    <a:lstStyle/>
                    <a:p>
                      <a:endParaRPr lang="zh-CN" altLang="en-US"/>
                    </a:p>
                  </a:txBody>
                  <a:tcPr/>
                </a:tc>
                <a:tc>
                  <a:txBody>
                    <a:bodyPr/>
                    <a:lstStyle/>
                    <a:p>
                      <a:pPr algn="l" fontAlgn="ctr"/>
                      <a:r>
                        <a:rPr lang="zh-CN" altLang="en-US" sz="1400" u="none" strike="noStrike">
                          <a:effectLst/>
                        </a:rPr>
                        <a:t>合同管理</a:t>
                      </a:r>
                      <a:endParaRPr lang="zh-CN" altLang="en-US" sz="1400" b="0" i="0" u="none" strike="noStrike">
                        <a:solidFill>
                          <a:srgbClr val="000000"/>
                        </a:solidFill>
                        <a:effectLst/>
                        <a:latin typeface="宋体"/>
                      </a:endParaRPr>
                    </a:p>
                  </a:txBody>
                  <a:tcPr marL="9525" marR="9525" marT="9525" marB="0" anchor="ctr"/>
                </a:tc>
                <a:tc>
                  <a:txBody>
                    <a:bodyPr/>
                    <a:lstStyle/>
                    <a:p>
                      <a:pPr algn="ctr" fontAlgn="ctr"/>
                      <a:r>
                        <a:rPr lang="zh-CN" altLang="en-US" sz="1400" u="none" strike="noStrike" dirty="0" smtClean="0">
                          <a:effectLst/>
                        </a:rPr>
                        <a:t>相关数据来源资料或系统截图　</a:t>
                      </a:r>
                      <a:endParaRPr lang="zh-CN" altLang="en-US" sz="1400" b="0" i="0" u="none" strike="noStrike" dirty="0">
                        <a:solidFill>
                          <a:srgbClr val="000000"/>
                        </a:solidFill>
                        <a:effectLst/>
                        <a:latin typeface="宋体"/>
                      </a:endParaRPr>
                    </a:p>
                  </a:txBody>
                  <a:tcPr marL="9525" marR="9525" marT="9525" marB="0" anchor="ctr"/>
                </a:tc>
                <a:tc>
                  <a:txBody>
                    <a:bodyPr/>
                    <a:lstStyle/>
                    <a:p>
                      <a:pPr marL="0" marR="0" indent="0" algn="ctr" defTabSz="412750" eaLnBrk="1" fontAlgn="ctr" latinLnBrk="0" hangingPunct="1">
                        <a:lnSpc>
                          <a:spcPct val="100000"/>
                        </a:lnSpc>
                        <a:spcBef>
                          <a:spcPts val="0"/>
                        </a:spcBef>
                        <a:spcAft>
                          <a:spcPts val="0"/>
                        </a:spcAft>
                        <a:buClrTx/>
                        <a:buSzTx/>
                        <a:buFontTx/>
                        <a:buNone/>
                        <a:tabLst/>
                        <a:defRPr/>
                      </a:pPr>
                      <a:r>
                        <a:rPr lang="zh-CN" altLang="en-US" sz="1400" u="none" strike="noStrike" dirty="0" smtClean="0">
                          <a:effectLst/>
                        </a:rPr>
                        <a:t>内控实施或信息化阶段</a:t>
                      </a:r>
                      <a:endParaRPr lang="zh-CN" altLang="en-US" sz="1400" b="0" i="0" u="none" strike="noStrike" dirty="0" smtClean="0">
                        <a:solidFill>
                          <a:srgbClr val="000000"/>
                        </a:solidFill>
                        <a:effectLst/>
                        <a:latin typeface="宋体"/>
                      </a:endParaRPr>
                    </a:p>
                  </a:txBody>
                  <a:tcPr marL="9525" marR="9525" marT="9525" marB="0" anchor="ctr"/>
                </a:tc>
              </a:tr>
            </a:tbl>
          </a:graphicData>
        </a:graphic>
      </p:graphicFrame>
    </p:spTree>
    <p:extLst>
      <p:ext uri="{BB962C8B-B14F-4D97-AF65-F5344CB8AC3E}">
        <p14:creationId xmlns:p14="http://schemas.microsoft.com/office/powerpoint/2010/main" val="1675215701"/>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一…"/>
          <p:cNvSpPr txBox="1">
            <a:spLocks/>
          </p:cNvSpPr>
          <p:nvPr/>
        </p:nvSpPr>
        <p:spPr>
          <a:xfrm>
            <a:off x="961976" y="2437052"/>
            <a:ext cx="5534357" cy="251499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marL="0" marR="0" indent="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1pPr>
            <a:lvl2pPr marL="0" marR="0" indent="1143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2pPr>
            <a:lvl3pPr marL="0" marR="0" indent="2286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3pPr>
            <a:lvl4pPr marL="0" marR="0" indent="3429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4pPr>
            <a:lvl5pPr marL="0" marR="0" indent="4572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5pPr>
            <a:lvl6pPr marL="0" marR="0" indent="5715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6pPr>
            <a:lvl7pPr marL="0" marR="0" indent="6858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7pPr>
            <a:lvl8pPr marL="0" marR="0" indent="8001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8pPr>
            <a:lvl9pPr marL="0" marR="0" indent="9144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9pPr>
          </a:lstStyle>
          <a:p>
            <a:pPr algn="ctr"/>
            <a:r>
              <a:rPr lang="zh-CN" altLang="en-US" sz="4000" b="1" dirty="0"/>
              <a:t>二</a:t>
            </a:r>
            <a:endParaRPr lang="zh-CN" altLang="en-US" sz="4000" b="1" dirty="0" smtClean="0"/>
          </a:p>
          <a:p>
            <a:pPr algn="ctr"/>
            <a:r>
              <a:rPr lang="zh-CN" altLang="en-US" sz="4000" b="1" dirty="0" smtClean="0"/>
              <a:t>内控报告填报说明</a:t>
            </a:r>
            <a:endParaRPr lang="zh-CN" altLang="en-US" sz="4000" b="1" dirty="0"/>
          </a:p>
        </p:txBody>
      </p:sp>
      <p:sp>
        <p:nvSpPr>
          <p:cNvPr id="4" name="幻灯片编号"/>
          <p:cNvSpPr txBox="1">
            <a:spLocks noGrp="1"/>
          </p:cNvSpPr>
          <p:nvPr>
            <p:ph type="sldNum" sz="quarter" idx="2"/>
          </p:nvPr>
        </p:nvSpPr>
        <p:spPr>
          <a:xfrm>
            <a:off x="5979516" y="6540500"/>
            <a:ext cx="179536"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32</a:t>
            </a:fld>
            <a:endParaRPr dirty="0"/>
          </a:p>
        </p:txBody>
      </p:sp>
      <p:grpSp>
        <p:nvGrpSpPr>
          <p:cNvPr id="5" name="成组"/>
          <p:cNvGrpSpPr/>
          <p:nvPr/>
        </p:nvGrpSpPr>
        <p:grpSpPr>
          <a:xfrm>
            <a:off x="7974252" y="2437052"/>
            <a:ext cx="1983897" cy="1983896"/>
            <a:chOff x="0" y="0"/>
            <a:chExt cx="3967791" cy="3967791"/>
          </a:xfrm>
        </p:grpSpPr>
        <p:sp>
          <p:nvSpPr>
            <p:cNvPr id="6"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7"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
        <p:nvSpPr>
          <p:cNvPr id="8" name="TextBox 1"/>
          <p:cNvSpPr txBox="1">
            <a:spLocks noChangeArrowheads="1"/>
          </p:cNvSpPr>
          <p:nvPr/>
        </p:nvSpPr>
        <p:spPr bwMode="auto">
          <a:xfrm>
            <a:off x="709084" y="67734"/>
            <a:ext cx="10668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目录</a:t>
            </a:r>
          </a:p>
        </p:txBody>
      </p:sp>
    </p:spTree>
    <p:extLst>
      <p:ext uri="{BB962C8B-B14F-4D97-AF65-F5344CB8AC3E}">
        <p14:creationId xmlns:p14="http://schemas.microsoft.com/office/powerpoint/2010/main" val="1538726600"/>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一…"/>
          <p:cNvSpPr txBox="1">
            <a:spLocks noGrp="1"/>
          </p:cNvSpPr>
          <p:nvPr>
            <p:ph type="title"/>
          </p:nvPr>
        </p:nvSpPr>
        <p:spPr>
          <a:prstGeom prst="rect">
            <a:avLst/>
          </a:prstGeom>
        </p:spPr>
        <p:txBody>
          <a:bodyPr/>
          <a:lstStyle/>
          <a:p>
            <a:endParaRPr dirty="0"/>
          </a:p>
          <a:p>
            <a:r>
              <a:rPr lang="en-US" sz="3200" dirty="0" smtClean="0"/>
              <a:t>1</a:t>
            </a:r>
            <a:r>
              <a:rPr lang="zh-CN" altLang="en-US" sz="3200" dirty="0" smtClean="0"/>
              <a:t>、</a:t>
            </a:r>
            <a:r>
              <a:rPr sz="3200" dirty="0" err="1" smtClean="0"/>
              <a:t>单位层面编报说明</a:t>
            </a:r>
            <a:endParaRPr sz="3200" dirty="0"/>
          </a:p>
        </p:txBody>
      </p:sp>
      <p:sp>
        <p:nvSpPr>
          <p:cNvPr id="582" name="幻灯片编号"/>
          <p:cNvSpPr txBox="1">
            <a:spLocks noGrp="1"/>
          </p:cNvSpPr>
          <p:nvPr>
            <p:ph type="sldNum" sz="quarter" idx="2"/>
          </p:nvPr>
        </p:nvSpPr>
        <p:spPr>
          <a:xfrm>
            <a:off x="5979516" y="6540500"/>
            <a:ext cx="179536"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33</a:t>
            </a:fld>
            <a:endParaRPr dirty="0"/>
          </a:p>
        </p:txBody>
      </p:sp>
      <p:grpSp>
        <p:nvGrpSpPr>
          <p:cNvPr id="585" name="成组"/>
          <p:cNvGrpSpPr/>
          <p:nvPr/>
        </p:nvGrpSpPr>
        <p:grpSpPr>
          <a:xfrm>
            <a:off x="7974252" y="2437052"/>
            <a:ext cx="1983897" cy="1983896"/>
            <a:chOff x="0" y="0"/>
            <a:chExt cx="3967791" cy="3967791"/>
          </a:xfrm>
        </p:grpSpPr>
        <p:sp>
          <p:nvSpPr>
            <p:cNvPr id="583"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584"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Tree>
    <p:extLst>
      <p:ext uri="{BB962C8B-B14F-4D97-AF65-F5344CB8AC3E}">
        <p14:creationId xmlns:p14="http://schemas.microsoft.com/office/powerpoint/2010/main" val="297993089"/>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 name="Shape 132"/>
          <p:cNvSpPr txBox="1">
            <a:spLocks noGrp="1"/>
          </p:cNvSpPr>
          <p:nvPr>
            <p:ph type="title"/>
          </p:nvPr>
        </p:nvSpPr>
        <p:spPr>
          <a:prstGeom prst="rect">
            <a:avLst/>
          </a:prstGeom>
        </p:spPr>
        <p:txBody>
          <a:bodyPr/>
          <a:lstStyle/>
          <a:p>
            <a:r>
              <a:rPr dirty="0"/>
              <a:t>单位层面编报要求说明（1~5）</a:t>
            </a:r>
          </a:p>
        </p:txBody>
      </p:sp>
      <p:sp>
        <p:nvSpPr>
          <p:cNvPr id="588" name="Shape 134"/>
          <p:cNvSpPr txBox="1">
            <a:spLocks noGrp="1"/>
          </p:cNvSpPr>
          <p:nvPr>
            <p:ph type="sldNum" sz="quarter" idx="2"/>
          </p:nvPr>
        </p:nvSpPr>
        <p:spPr>
          <a:xfrm>
            <a:off x="5982667" y="6427262"/>
            <a:ext cx="187552"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34</a:t>
            </a:fld>
            <a:endParaRPr dirty="0"/>
          </a:p>
        </p:txBody>
      </p:sp>
      <p:graphicFrame>
        <p:nvGraphicFramePr>
          <p:cNvPr id="589" name="表格"/>
          <p:cNvGraphicFramePr/>
          <p:nvPr>
            <p:extLst>
              <p:ext uri="{D42A27DB-BD31-4B8C-83A1-F6EECF244321}">
                <p14:modId xmlns:p14="http://schemas.microsoft.com/office/powerpoint/2010/main" val="2332466791"/>
              </p:ext>
            </p:extLst>
          </p:nvPr>
        </p:nvGraphicFramePr>
        <p:xfrm>
          <a:off x="95535" y="907202"/>
          <a:ext cx="12096466" cy="5653766"/>
        </p:xfrm>
        <a:graphic>
          <a:graphicData uri="http://schemas.openxmlformats.org/drawingml/2006/table">
            <a:tbl>
              <a:tblPr/>
              <a:tblGrid>
                <a:gridCol w="835033"/>
                <a:gridCol w="3264067"/>
                <a:gridCol w="7997366"/>
              </a:tblGrid>
              <a:tr h="422340">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73170">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1</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单位内部控制领导小组负责人</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重点报告单位内控领导小组负责人情况，是单位一把手（法人）或分管财务领导或是其他分管领导。</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883088">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2</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单位内部控制领导小组会议次数</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重点报告单位内控领导小组会议情况：未召开会议、召开1次会议或召开2次以上会议。</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927406">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3</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单位主要负责人主持会议次数</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重点报告单位负责人主持内控领导小组会议情况：未主持会议、主持1次会议或主持2次以上会议。</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927406">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4</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班子成员是否在单位内部控制领导机构中任职</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重点报告除了单位负责人外的单位班子成员在领导小组中任职并承担工作职责的情况，明确分工。</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388932">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5</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单位内部控制工作小组负责人</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重点报告单位内控工作小组成立情况及负责人情况：是由行政管理部门负责人、财务部门负责人还是其他部门负责人承担；是否与内控监督部门负责人进行了分离设置。</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886045788"/>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132"/>
          <p:cNvSpPr txBox="1">
            <a:spLocks noGrp="1"/>
          </p:cNvSpPr>
          <p:nvPr>
            <p:ph type="title"/>
          </p:nvPr>
        </p:nvSpPr>
        <p:spPr>
          <a:prstGeom prst="rect">
            <a:avLst/>
          </a:prstGeom>
        </p:spPr>
        <p:txBody>
          <a:bodyPr/>
          <a:lstStyle/>
          <a:p>
            <a:r>
              <a:rPr dirty="0"/>
              <a:t>单位层面编报要求说明（6~10）</a:t>
            </a:r>
          </a:p>
        </p:txBody>
      </p:sp>
      <p:sp>
        <p:nvSpPr>
          <p:cNvPr id="594" name="Shape 134"/>
          <p:cNvSpPr txBox="1">
            <a:spLocks noGrp="1"/>
          </p:cNvSpPr>
          <p:nvPr>
            <p:ph type="sldNum" sz="quarter" idx="2"/>
          </p:nvPr>
        </p:nvSpPr>
        <p:spPr>
          <a:xfrm>
            <a:off x="5982667" y="6427262"/>
            <a:ext cx="187552"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35</a:t>
            </a:fld>
            <a:endParaRPr dirty="0"/>
          </a:p>
        </p:txBody>
      </p:sp>
      <p:graphicFrame>
        <p:nvGraphicFramePr>
          <p:cNvPr id="595" name="表格"/>
          <p:cNvGraphicFramePr/>
          <p:nvPr>
            <p:extLst>
              <p:ext uri="{D42A27DB-BD31-4B8C-83A1-F6EECF244321}">
                <p14:modId xmlns:p14="http://schemas.microsoft.com/office/powerpoint/2010/main" val="337957580"/>
              </p:ext>
            </p:extLst>
          </p:nvPr>
        </p:nvGraphicFramePr>
        <p:xfrm>
          <a:off x="95534" y="907202"/>
          <a:ext cx="11941791" cy="6097832"/>
        </p:xfrm>
        <a:graphic>
          <a:graphicData uri="http://schemas.openxmlformats.org/drawingml/2006/table">
            <a:tbl>
              <a:tblPr/>
              <a:tblGrid>
                <a:gridCol w="927155"/>
                <a:gridCol w="3274904"/>
                <a:gridCol w="7739732"/>
              </a:tblGrid>
              <a:tr h="681282">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637894">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6</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单位内部控制工作小组会议次数</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重点报告单位内控工作小组会议情况：未召开会议、召开1次会议或2次以上会议。</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37894">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7</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单位开展内部控制专题培训次数</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重点报告单位开展内部控制专题培训情况：未开展专题培训、开展1次培训或开展2次以上培训。</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269827">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8</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本年是否开展内部控制风险评估</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重点报告单位风险评估工作的开展情况：（1）明确风险评估内容、周期；（2）风险评估结果及结果利用情况；（3）风险评估报告；（4）内控改进建议等内容；</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269827">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9</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是否建立内部控制手册</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重点报告单位内部控制手册建立的情况：（1）总则或内控手册概述；（2）风险评估与内部控制方法；（3）单位层面内部控制；（4）业务层面内部控制；（5）内部控制自我评价与监督</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269827">
                <a:tc>
                  <a:txBody>
                    <a:bodyPr/>
                    <a:lstStyle/>
                    <a:p>
                      <a:pPr defTabSz="457200">
                        <a:lnSpc>
                          <a:spcPts val="4800"/>
                        </a:lnSpc>
                        <a:defRPr sz="1800"/>
                      </a:pPr>
                      <a:r>
                        <a:rPr sz="1400" b="0" dirty="0">
                          <a:latin typeface="黑体" pitchFamily="49" charset="-122"/>
                          <a:ea typeface="黑体" pitchFamily="49" charset="-122"/>
                          <a:cs typeface="FZQingKeBenYueSongS-R-GB"/>
                          <a:sym typeface="FZQingKeBenYueSongS-R-GB"/>
                        </a:rPr>
                        <a:t>10</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内部控制牵头部门情况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ts val="5300"/>
                        </a:lnSpc>
                        <a:defRPr sz="1800"/>
                      </a:pPr>
                      <a:r>
                        <a:rPr sz="1400" b="0" dirty="0">
                          <a:latin typeface="黑体" pitchFamily="49" charset="-122"/>
                          <a:ea typeface="黑体" pitchFamily="49" charset="-122"/>
                          <a:cs typeface="FZQingKeBenYueSongS-R-GB"/>
                          <a:sym typeface="FZQingKeBenYueSongS-R-GB"/>
                        </a:rPr>
                        <a:t>重点报告内控牵头部门是否落实：是由行政管理部门、财务部门还是其他部门承担；是否与内控监督部门进行了分离设置；</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528409409"/>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Shape 132"/>
          <p:cNvSpPr txBox="1">
            <a:spLocks noGrp="1"/>
          </p:cNvSpPr>
          <p:nvPr>
            <p:ph type="title"/>
          </p:nvPr>
        </p:nvSpPr>
        <p:spPr>
          <a:prstGeom prst="rect">
            <a:avLst/>
          </a:prstGeom>
        </p:spPr>
        <p:txBody>
          <a:bodyPr/>
          <a:lstStyle/>
          <a:p>
            <a:r>
              <a:rPr dirty="0"/>
              <a:t>单位层面编报要求说明（11~15）</a:t>
            </a:r>
          </a:p>
        </p:txBody>
      </p:sp>
      <p:sp>
        <p:nvSpPr>
          <p:cNvPr id="600" name="Shape 134"/>
          <p:cNvSpPr txBox="1">
            <a:spLocks noGrp="1"/>
          </p:cNvSpPr>
          <p:nvPr>
            <p:ph type="sldNum" sz="quarter" idx="2"/>
          </p:nvPr>
        </p:nvSpPr>
        <p:spPr>
          <a:xfrm>
            <a:off x="5982667" y="6427262"/>
            <a:ext cx="187552"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36</a:t>
            </a:fld>
            <a:endParaRPr dirty="0"/>
          </a:p>
        </p:txBody>
      </p:sp>
      <p:graphicFrame>
        <p:nvGraphicFramePr>
          <p:cNvPr id="601" name="表格"/>
          <p:cNvGraphicFramePr/>
          <p:nvPr>
            <p:extLst>
              <p:ext uri="{D42A27DB-BD31-4B8C-83A1-F6EECF244321}">
                <p14:modId xmlns:p14="http://schemas.microsoft.com/office/powerpoint/2010/main" val="1769847098"/>
              </p:ext>
            </p:extLst>
          </p:nvPr>
        </p:nvGraphicFramePr>
        <p:xfrm>
          <a:off x="109183" y="831547"/>
          <a:ext cx="11928142" cy="5756896"/>
        </p:xfrm>
        <a:graphic>
          <a:graphicData uri="http://schemas.openxmlformats.org/drawingml/2006/table">
            <a:tbl>
              <a:tblPr/>
              <a:tblGrid>
                <a:gridCol w="929576"/>
                <a:gridCol w="2901447"/>
                <a:gridCol w="8097119"/>
              </a:tblGrid>
              <a:tr h="729749">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890875">
                <a:tc>
                  <a:txBody>
                    <a:bodyPr/>
                    <a:lstStyle/>
                    <a:p>
                      <a:pPr defTabSz="457200">
                        <a:lnSpc>
                          <a:spcPct val="200000"/>
                        </a:lnSpc>
                        <a:defRPr sz="1800"/>
                      </a:pPr>
                      <a:r>
                        <a:rPr sz="1400" b="0" dirty="0">
                          <a:latin typeface="黑体" pitchFamily="49" charset="-122"/>
                          <a:ea typeface="黑体" pitchFamily="49" charset="-122"/>
                          <a:cs typeface="FZQingKeBenYueSongS-R-GB"/>
                          <a:sym typeface="FZQingKeBenYueSongS-R-GB"/>
                        </a:rPr>
                        <a:t>11</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内部控制监督部门情况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重点报告内控监督部门是否落实：是由纪检部门、内审部门还是其他部门承担；是否与内控牵头部门进行了分离设置；</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422847">
                <a:tc>
                  <a:txBody>
                    <a:bodyPr/>
                    <a:lstStyle/>
                    <a:p>
                      <a:pPr defTabSz="457200">
                        <a:lnSpc>
                          <a:spcPct val="200000"/>
                        </a:lnSpc>
                        <a:defRPr sz="1800"/>
                      </a:pPr>
                      <a:r>
                        <a:rPr sz="1400" b="0" dirty="0">
                          <a:latin typeface="黑体" pitchFamily="49" charset="-122"/>
                          <a:ea typeface="黑体" pitchFamily="49" charset="-122"/>
                          <a:cs typeface="FZQingKeBenYueSongS-R-GB"/>
                          <a:sym typeface="FZQingKeBenYueSongS-R-GB"/>
                        </a:rPr>
                        <a:t>12</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内部控制建设方式</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重点报告单位内控建设方式：是自行建设还是外部协助建设，如果外部协助建设报告协助单位名称。</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890875">
                <a:tc>
                  <a:txBody>
                    <a:bodyPr/>
                    <a:lstStyle/>
                    <a:p>
                      <a:pPr defTabSz="457200">
                        <a:lnSpc>
                          <a:spcPct val="200000"/>
                        </a:lnSpc>
                        <a:defRPr sz="1800"/>
                      </a:pPr>
                      <a:r>
                        <a:rPr sz="1400" b="0" dirty="0">
                          <a:latin typeface="黑体" pitchFamily="49" charset="-122"/>
                          <a:ea typeface="黑体" pitchFamily="49" charset="-122"/>
                          <a:cs typeface="FZQingKeBenYueSongS-R-GB"/>
                          <a:sym typeface="FZQingKeBenYueSongS-R-GB"/>
                        </a:rPr>
                        <a:t>13</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内部控制开展进度</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重点报告内控建设阶段：（1）内部控制建立阶段；（2）内部控制实施阶段；（3）内部控制信息化阶段。</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890875">
                <a:tc>
                  <a:txBody>
                    <a:bodyPr/>
                    <a:lstStyle/>
                    <a:p>
                      <a:pPr defTabSz="457200">
                        <a:lnSpc>
                          <a:spcPct val="200000"/>
                        </a:lnSpc>
                        <a:defRPr sz="1800"/>
                      </a:pPr>
                      <a:r>
                        <a:rPr sz="1400" b="0" dirty="0">
                          <a:latin typeface="黑体" pitchFamily="49" charset="-122"/>
                          <a:ea typeface="黑体" pitchFamily="49" charset="-122"/>
                          <a:cs typeface="FZQingKeBenYueSongS-R-GB"/>
                          <a:sym typeface="FZQingKeBenYueSongS-R-GB"/>
                        </a:rPr>
                        <a:t>14</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内部控制适用的管理业务领域</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重点报告业务层面内控建设适用的业务领域：（1）预算业务管理；（2）收支业务管理；（3）政府采购业务管理；（4）资产管理；（5）建设项目管理；（6）合同管理。</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921452">
                <a:tc>
                  <a:txBody>
                    <a:bodyPr/>
                    <a:lstStyle/>
                    <a:p>
                      <a:pPr defTabSz="457200">
                        <a:lnSpc>
                          <a:spcPct val="200000"/>
                        </a:lnSpc>
                        <a:defRPr sz="1800"/>
                      </a:pPr>
                      <a:r>
                        <a:rPr sz="1400" b="0" dirty="0">
                          <a:latin typeface="黑体" pitchFamily="49" charset="-122"/>
                          <a:ea typeface="黑体" pitchFamily="49" charset="-122"/>
                          <a:cs typeface="FZQingKeBenYueSongS-R-GB"/>
                          <a:sym typeface="FZQingKeBenYueSongS-R-GB"/>
                        </a:rPr>
                        <a:t>15</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内控信息系统建立及内控要求嵌入信息系统情况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200000"/>
                        </a:lnSpc>
                        <a:defRPr sz="1800"/>
                      </a:pPr>
                      <a:r>
                        <a:rPr sz="1400" b="0" dirty="0">
                          <a:latin typeface="黑体" pitchFamily="49" charset="-122"/>
                          <a:ea typeface="黑体" pitchFamily="49" charset="-122"/>
                          <a:cs typeface="FZQingKeBenYueSongS-R-GB"/>
                          <a:sym typeface="FZQingKeBenYueSongS-R-GB"/>
                        </a:rPr>
                        <a:t>重点报告内控信息系统建立情况及是否将内控要求嵌入在内控信息系统情况：（1）是否明确将单位层面及业务层面内部控制要求（分事行权、分岗设权、分级授权、不相容岗位分离等）要求嵌入信息系统；（2）是否将流程控制中的编制岗、审核岗、审批岗等不相容岗位嵌入系统；（3）是否将各不相容岗位的控制要素、控制要素的审批要求、审批要求的政策依据等嵌入系统；</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2260674975"/>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 name="二…"/>
          <p:cNvSpPr txBox="1">
            <a:spLocks noGrp="1"/>
          </p:cNvSpPr>
          <p:nvPr>
            <p:ph type="title"/>
          </p:nvPr>
        </p:nvSpPr>
        <p:spPr>
          <a:prstGeom prst="rect">
            <a:avLst/>
          </a:prstGeom>
        </p:spPr>
        <p:txBody>
          <a:bodyPr/>
          <a:lstStyle/>
          <a:p>
            <a:endParaRPr dirty="0"/>
          </a:p>
          <a:p>
            <a:r>
              <a:rPr lang="en-US" dirty="0" smtClean="0"/>
              <a:t>2</a:t>
            </a:r>
            <a:r>
              <a:rPr lang="zh-CN" altLang="en-US" dirty="0" smtClean="0"/>
              <a:t>、</a:t>
            </a:r>
            <a:r>
              <a:rPr dirty="0" err="1" smtClean="0"/>
              <a:t>机制层面编报说明</a:t>
            </a:r>
            <a:endParaRPr dirty="0"/>
          </a:p>
        </p:txBody>
      </p:sp>
      <p:sp>
        <p:nvSpPr>
          <p:cNvPr id="607" name="幻灯片编号"/>
          <p:cNvSpPr txBox="1">
            <a:spLocks noGrp="1"/>
          </p:cNvSpPr>
          <p:nvPr>
            <p:ph type="sldNum" sz="quarter" idx="2"/>
          </p:nvPr>
        </p:nvSpPr>
        <p:spPr>
          <a:xfrm>
            <a:off x="5979516" y="6540500"/>
            <a:ext cx="179536"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37</a:t>
            </a:fld>
            <a:endParaRPr dirty="0"/>
          </a:p>
        </p:txBody>
      </p:sp>
      <p:grpSp>
        <p:nvGrpSpPr>
          <p:cNvPr id="610" name="成组"/>
          <p:cNvGrpSpPr/>
          <p:nvPr/>
        </p:nvGrpSpPr>
        <p:grpSpPr>
          <a:xfrm>
            <a:off x="7974252" y="2437052"/>
            <a:ext cx="1983897" cy="1983896"/>
            <a:chOff x="0" y="0"/>
            <a:chExt cx="3967791" cy="3967791"/>
          </a:xfrm>
        </p:grpSpPr>
        <p:sp>
          <p:nvSpPr>
            <p:cNvPr id="608"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609"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Tree>
    <p:extLst>
      <p:ext uri="{BB962C8B-B14F-4D97-AF65-F5344CB8AC3E}">
        <p14:creationId xmlns:p14="http://schemas.microsoft.com/office/powerpoint/2010/main" val="1657634906"/>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Shape 132"/>
          <p:cNvSpPr txBox="1">
            <a:spLocks noGrp="1"/>
          </p:cNvSpPr>
          <p:nvPr>
            <p:ph type="title"/>
          </p:nvPr>
        </p:nvSpPr>
        <p:spPr>
          <a:prstGeom prst="rect">
            <a:avLst/>
          </a:prstGeom>
        </p:spPr>
        <p:txBody>
          <a:bodyPr/>
          <a:lstStyle/>
          <a:p>
            <a:r>
              <a:rPr dirty="0"/>
              <a:t>机制建设层面编报要求说明（16~20）</a:t>
            </a:r>
          </a:p>
        </p:txBody>
      </p:sp>
      <p:sp>
        <p:nvSpPr>
          <p:cNvPr id="613" name="Shape 134"/>
          <p:cNvSpPr txBox="1">
            <a:spLocks noGrp="1"/>
          </p:cNvSpPr>
          <p:nvPr>
            <p:ph type="sldNum" sz="quarter" idx="2"/>
          </p:nvPr>
        </p:nvSpPr>
        <p:spPr>
          <a:xfrm>
            <a:off x="5982667" y="6427262"/>
            <a:ext cx="187552"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38</a:t>
            </a:fld>
            <a:endParaRPr dirty="0"/>
          </a:p>
        </p:txBody>
      </p:sp>
      <p:graphicFrame>
        <p:nvGraphicFramePr>
          <p:cNvPr id="614" name="表格"/>
          <p:cNvGraphicFramePr/>
          <p:nvPr>
            <p:extLst>
              <p:ext uri="{D42A27DB-BD31-4B8C-83A1-F6EECF244321}">
                <p14:modId xmlns:p14="http://schemas.microsoft.com/office/powerpoint/2010/main" val="1277790230"/>
              </p:ext>
            </p:extLst>
          </p:nvPr>
        </p:nvGraphicFramePr>
        <p:xfrm>
          <a:off x="122829" y="907202"/>
          <a:ext cx="11900849" cy="5832751"/>
        </p:xfrm>
        <a:graphic>
          <a:graphicData uri="http://schemas.openxmlformats.org/drawingml/2006/table">
            <a:tbl>
              <a:tblPr/>
              <a:tblGrid>
                <a:gridCol w="927449"/>
                <a:gridCol w="2894808"/>
                <a:gridCol w="8078592"/>
              </a:tblGrid>
              <a:tr h="641504">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1689100">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16</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分事行权机制建设情况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重点报告六大经济业务活动的决策、执行、监督，是否明确分工、相互分离、分别行权进行明确：
（1）是否实现了单位层面的决策、管理、执行与监督的分离设置；
（2）是否明确六大基本经济活动内部控制的决策、管理、执行与监督机构的分离设置；</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863164">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17</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分岗设权情况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重点报告六大经济业务活动的相关岗位，是否依职定岗、分岗定权、权责明确：六大经济业务活动中是否设置相关岗位并明确各个岗位的职责。</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016000">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18</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分级授权情况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重点检查分级授权落实情况。（1）是否在决策、管理、执行与监督各类权限范围内明确授权范围、授权对象、授权期限、授权与行权责任；（2）是否明确了一般授权与特殊授权界限等；</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741857">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19</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关键岗位轮岗机制建设情况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重点报告：六大经济业务活动的关键业务岗位中是否设置了关键岗位轮岗机制；</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881126">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20</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专项审计机制建设情况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重点报告：在不能实现关键岗位轮岗机制时，是否设置了专项审计的机制；</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2019403790"/>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三…"/>
          <p:cNvSpPr txBox="1">
            <a:spLocks noGrp="1"/>
          </p:cNvSpPr>
          <p:nvPr>
            <p:ph type="title"/>
          </p:nvPr>
        </p:nvSpPr>
        <p:spPr>
          <a:prstGeom prst="rect">
            <a:avLst/>
          </a:prstGeom>
        </p:spPr>
        <p:txBody>
          <a:bodyPr/>
          <a:lstStyle/>
          <a:p>
            <a:endParaRPr dirty="0"/>
          </a:p>
          <a:p>
            <a:r>
              <a:rPr lang="en-US" dirty="0" smtClean="0"/>
              <a:t>3</a:t>
            </a:r>
            <a:r>
              <a:rPr lang="zh-CN" altLang="en-US" dirty="0" smtClean="0"/>
              <a:t>、</a:t>
            </a:r>
            <a:r>
              <a:rPr dirty="0" err="1" smtClean="0"/>
              <a:t>职责分离编报说明</a:t>
            </a:r>
            <a:endParaRPr dirty="0"/>
          </a:p>
        </p:txBody>
      </p:sp>
      <p:sp>
        <p:nvSpPr>
          <p:cNvPr id="620" name="幻灯片编号"/>
          <p:cNvSpPr txBox="1">
            <a:spLocks noGrp="1"/>
          </p:cNvSpPr>
          <p:nvPr>
            <p:ph type="sldNum" sz="quarter" idx="2"/>
          </p:nvPr>
        </p:nvSpPr>
        <p:spPr>
          <a:xfrm>
            <a:off x="5979516" y="6540500"/>
            <a:ext cx="179536"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39</a:t>
            </a:fld>
            <a:endParaRPr dirty="0"/>
          </a:p>
        </p:txBody>
      </p:sp>
      <p:grpSp>
        <p:nvGrpSpPr>
          <p:cNvPr id="623" name="成组"/>
          <p:cNvGrpSpPr/>
          <p:nvPr/>
        </p:nvGrpSpPr>
        <p:grpSpPr>
          <a:xfrm>
            <a:off x="7974252" y="2437052"/>
            <a:ext cx="1983897" cy="1983896"/>
            <a:chOff x="0" y="0"/>
            <a:chExt cx="3967791" cy="3967791"/>
          </a:xfrm>
        </p:grpSpPr>
        <p:sp>
          <p:nvSpPr>
            <p:cNvPr id="621"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622"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Tree>
    <p:extLst>
      <p:ext uri="{BB962C8B-B14F-4D97-AF65-F5344CB8AC3E}">
        <p14:creationId xmlns:p14="http://schemas.microsoft.com/office/powerpoint/2010/main" val="999406949"/>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一…"/>
          <p:cNvSpPr txBox="1">
            <a:spLocks/>
          </p:cNvSpPr>
          <p:nvPr/>
        </p:nvSpPr>
        <p:spPr>
          <a:xfrm>
            <a:off x="961977" y="2437052"/>
            <a:ext cx="5111750" cy="2514997"/>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lvl1pPr marL="0" marR="0" indent="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1pPr>
            <a:lvl2pPr marL="0" marR="0" indent="1143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2pPr>
            <a:lvl3pPr marL="0" marR="0" indent="2286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3pPr>
            <a:lvl4pPr marL="0" marR="0" indent="3429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4pPr>
            <a:lvl5pPr marL="0" marR="0" indent="4572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5pPr>
            <a:lvl6pPr marL="0" marR="0" indent="5715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6pPr>
            <a:lvl7pPr marL="0" marR="0" indent="6858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7pPr>
            <a:lvl8pPr marL="0" marR="0" indent="8001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8pPr>
            <a:lvl9pPr marL="0" marR="0" indent="914400" algn="l" defTabSz="412750" latinLnBrk="0">
              <a:lnSpc>
                <a:spcPct val="100000"/>
              </a:lnSpc>
              <a:spcBef>
                <a:spcPts val="0"/>
              </a:spcBef>
              <a:spcAft>
                <a:spcPts val="0"/>
              </a:spcAft>
              <a:buClrTx/>
              <a:buSzTx/>
              <a:buFontTx/>
              <a:buNone/>
              <a:tabLst/>
              <a:defRPr sz="3400" b="0" i="0" u="none" strike="noStrike" cap="none" spc="0" baseline="0">
                <a:ln>
                  <a:noFill/>
                </a:ln>
                <a:solidFill>
                  <a:schemeClr val="accent1">
                    <a:hueOff val="47394"/>
                    <a:satOff val="-25753"/>
                    <a:lumOff val="-7544"/>
                  </a:schemeClr>
                </a:solidFill>
                <a:uFillTx/>
                <a:latin typeface="FZQingKeBenYueSongS-R-GB"/>
                <a:ea typeface="FZQingKeBenYueSongS-R-GB"/>
                <a:cs typeface="FZQingKeBenYueSongS-R-GB"/>
                <a:sym typeface="FZQingKeBenYueSongS-R-GB"/>
              </a:defRPr>
            </a:lvl9pPr>
          </a:lstStyle>
          <a:p>
            <a:pPr algn="ctr"/>
            <a:r>
              <a:rPr lang="zh-CN" altLang="en-US" sz="4000" b="1" dirty="0" smtClean="0"/>
              <a:t>一</a:t>
            </a:r>
          </a:p>
          <a:p>
            <a:pPr algn="ctr"/>
            <a:r>
              <a:rPr lang="zh-CN" altLang="en-US" sz="4000" b="1" dirty="0" smtClean="0"/>
              <a:t>内控报告管理要求</a:t>
            </a:r>
            <a:endParaRPr lang="zh-CN" altLang="en-US" sz="4000" b="1" dirty="0"/>
          </a:p>
        </p:txBody>
      </p:sp>
      <p:sp>
        <p:nvSpPr>
          <p:cNvPr id="4" name="幻灯片编号"/>
          <p:cNvSpPr txBox="1">
            <a:spLocks noGrp="1"/>
          </p:cNvSpPr>
          <p:nvPr>
            <p:ph type="sldNum" sz="quarter" idx="2"/>
          </p:nvPr>
        </p:nvSpPr>
        <p:spPr>
          <a:xfrm>
            <a:off x="5979516" y="6540500"/>
            <a:ext cx="179536"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a:t>
            </a:fld>
            <a:endParaRPr dirty="0"/>
          </a:p>
        </p:txBody>
      </p:sp>
      <p:grpSp>
        <p:nvGrpSpPr>
          <p:cNvPr id="5" name="成组"/>
          <p:cNvGrpSpPr/>
          <p:nvPr/>
        </p:nvGrpSpPr>
        <p:grpSpPr>
          <a:xfrm>
            <a:off x="7974252" y="2437052"/>
            <a:ext cx="1983897" cy="1983896"/>
            <a:chOff x="0" y="0"/>
            <a:chExt cx="3967791" cy="3967791"/>
          </a:xfrm>
        </p:grpSpPr>
        <p:sp>
          <p:nvSpPr>
            <p:cNvPr id="6"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7"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
        <p:nvSpPr>
          <p:cNvPr id="8" name="TextBox 1"/>
          <p:cNvSpPr txBox="1">
            <a:spLocks noChangeArrowheads="1"/>
          </p:cNvSpPr>
          <p:nvPr/>
        </p:nvSpPr>
        <p:spPr bwMode="auto">
          <a:xfrm>
            <a:off x="709084" y="67734"/>
            <a:ext cx="10668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目录</a:t>
            </a:r>
          </a:p>
        </p:txBody>
      </p:sp>
    </p:spTree>
    <p:extLst>
      <p:ext uri="{BB962C8B-B14F-4D97-AF65-F5344CB8AC3E}">
        <p14:creationId xmlns:p14="http://schemas.microsoft.com/office/powerpoint/2010/main" val="3062254695"/>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132"/>
          <p:cNvSpPr txBox="1">
            <a:spLocks noGrp="1"/>
          </p:cNvSpPr>
          <p:nvPr>
            <p:ph type="title"/>
          </p:nvPr>
        </p:nvSpPr>
        <p:spPr>
          <a:prstGeom prst="rect">
            <a:avLst/>
          </a:prstGeom>
        </p:spPr>
        <p:txBody>
          <a:bodyPr/>
          <a:lstStyle/>
          <a:p>
            <a:r>
              <a:rPr dirty="0"/>
              <a:t>工作职责分离情况编报要求说明（21~22）</a:t>
            </a:r>
          </a:p>
        </p:txBody>
      </p:sp>
      <p:sp>
        <p:nvSpPr>
          <p:cNvPr id="626" name="Shape 134"/>
          <p:cNvSpPr txBox="1">
            <a:spLocks noGrp="1"/>
          </p:cNvSpPr>
          <p:nvPr>
            <p:ph type="sldNum" sz="quarter" idx="2"/>
          </p:nvPr>
        </p:nvSpPr>
        <p:spPr>
          <a:xfrm>
            <a:off x="5982667" y="6427262"/>
            <a:ext cx="187552"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40</a:t>
            </a:fld>
            <a:endParaRPr dirty="0"/>
          </a:p>
        </p:txBody>
      </p:sp>
      <p:graphicFrame>
        <p:nvGraphicFramePr>
          <p:cNvPr id="627" name="表格"/>
          <p:cNvGraphicFramePr/>
          <p:nvPr>
            <p:extLst>
              <p:ext uri="{D42A27DB-BD31-4B8C-83A1-F6EECF244321}">
                <p14:modId xmlns:p14="http://schemas.microsoft.com/office/powerpoint/2010/main" val="1742324516"/>
              </p:ext>
            </p:extLst>
          </p:nvPr>
        </p:nvGraphicFramePr>
        <p:xfrm>
          <a:off x="109182" y="792462"/>
          <a:ext cx="11969087" cy="5913069"/>
        </p:xfrm>
        <a:graphic>
          <a:graphicData uri="http://schemas.openxmlformats.org/drawingml/2006/table">
            <a:tbl>
              <a:tblPr/>
              <a:tblGrid>
                <a:gridCol w="2136857"/>
                <a:gridCol w="953367"/>
                <a:gridCol w="2415958"/>
                <a:gridCol w="6462905"/>
              </a:tblGrid>
              <a:tr h="471983">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684936">
                <a:tc rowSpan="4">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预算业务管理不相容岗位分离情况</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21.1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预算编制与预算审批</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重点报告是否明确：预算编制岗位及人员与预算编制结果批复的岗位及人员，且两个岗位为不同的人员；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21.2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预算审批与预算执行</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重点报告是否明确：预算编制结果批复的岗位及人员与预算执行的岗位及人员，且两个岗位为不同的人员；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21.3</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预算执行与分析评价</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重点报告是否明确：预算执行岗位及人员与预算执行结果分析评价的岗位及人员，且两个岗位为不同的人员；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21.4</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决算编制与审核</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重点报告是否明确：决算编制岗位及人员与决算编制结果审核的岗位及人员，且两个岗位为不同的人员；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rowSpan="4">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收支业务管理不相容岗位分离情况</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22.1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收款与会计核算</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重点报告是否明确：收款岗位及人员与会计核算的岗位及人员，且两个岗位为不同的人员；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22.2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支出申请与内部审批</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重点报告是否明确：支出申请岗位及人员与支出申请审核（批复）的岗位及人员，且两个岗位为不同的人员；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22.3</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付款审批与付款执行</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重点报告是否明确：付款申请、批复岗位及人员与付款执行的岗位及人员，且为不同的人员；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22.4</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业务经办与会计核算</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重点报告是否明确：收款、付款岗位及人员与会计核算的岗位及人员，且为不同的人员；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3940669379"/>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 name="Shape 132"/>
          <p:cNvSpPr txBox="1">
            <a:spLocks noGrp="1"/>
          </p:cNvSpPr>
          <p:nvPr>
            <p:ph type="title"/>
          </p:nvPr>
        </p:nvSpPr>
        <p:spPr>
          <a:prstGeom prst="rect">
            <a:avLst/>
          </a:prstGeom>
        </p:spPr>
        <p:txBody>
          <a:bodyPr/>
          <a:lstStyle/>
          <a:p>
            <a:r>
              <a:rPr dirty="0"/>
              <a:t>工作职责分离情况编报要求说明（23~24）</a:t>
            </a:r>
          </a:p>
        </p:txBody>
      </p:sp>
      <p:sp>
        <p:nvSpPr>
          <p:cNvPr id="632" name="Shape 134"/>
          <p:cNvSpPr txBox="1">
            <a:spLocks noGrp="1"/>
          </p:cNvSpPr>
          <p:nvPr>
            <p:ph type="sldNum" sz="quarter" idx="2"/>
          </p:nvPr>
        </p:nvSpPr>
        <p:spPr>
          <a:xfrm>
            <a:off x="5982667" y="6427262"/>
            <a:ext cx="187552"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41</a:t>
            </a:fld>
            <a:endParaRPr dirty="0"/>
          </a:p>
        </p:txBody>
      </p:sp>
      <p:graphicFrame>
        <p:nvGraphicFramePr>
          <p:cNvPr id="633" name="表格"/>
          <p:cNvGraphicFramePr/>
          <p:nvPr>
            <p:extLst>
              <p:ext uri="{D42A27DB-BD31-4B8C-83A1-F6EECF244321}">
                <p14:modId xmlns:p14="http://schemas.microsoft.com/office/powerpoint/2010/main" val="3341834407"/>
              </p:ext>
            </p:extLst>
          </p:nvPr>
        </p:nvGraphicFramePr>
        <p:xfrm>
          <a:off x="150126" y="806110"/>
          <a:ext cx="11928143" cy="6036169"/>
        </p:xfrm>
        <a:graphic>
          <a:graphicData uri="http://schemas.openxmlformats.org/drawingml/2006/table">
            <a:tbl>
              <a:tblPr/>
              <a:tblGrid>
                <a:gridCol w="2129547"/>
                <a:gridCol w="950106"/>
                <a:gridCol w="2407693"/>
                <a:gridCol w="6440797"/>
              </a:tblGrid>
              <a:tr h="458271">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579128">
                <a:tc rowSpan="4">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政府采购业务管理不相容岗位分离情况</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23.1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采购需求制定与内部审核</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重点报告是否明确：采购需求编制岗位及人员与采购需求审核的岗位及人员，且两个岗位为不同的人员；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59711">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23.2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采购文件编制与复核</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重点报告是否明确：采购文件编制岗位及人员与采购文件的复审、审核的岗位及人员，且两个岗位为不同的人员；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59711">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23.3</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采购合同签订与验收</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重点报告是否明确：采购合同签订岗位及人员与采购验收的岗位及人员，且两个岗位为不同的人员；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59711">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23.4</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验收与保管</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重点报告是否明确：采购验收岗位及人员与资产管理的岗位及人员，且两个岗位为不同的人员；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13450">
                <a:tc rowSpan="4">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资产管理不相容岗位分离情况</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24.1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办理货币资金业务的全过程</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重点报告是否明确：资金申请岗位及人员、资金审核批复的岗位及人员、资金支付的方位及人员等岗位信息，且各个岗位为不同的人员；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59711">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24.2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无形资产的研发与管理</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重点报告是否明确：无形资产的研发岗位与无形资产的管理岗位及人员，且两个岗位为不同的人员；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59711">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24.3</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对外投资的可行性研究与评估</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重点报告是否明确：对外投资的可行性研究报告编制岗位及人员与审核批复的岗位及人员，且两个岗位为不同的人员；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986483">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24.4</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资产配置、使用和处置的决策、执行与监督</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重点报告是否明确：资产配置/使用/处置的申请编制岗位及人员、审核的岗位及人员、批复的岗位及人员与监督检查的岗位及人员，且各个岗位为不同的人员；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278779235"/>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 name="Shape 132"/>
          <p:cNvSpPr txBox="1">
            <a:spLocks noGrp="1"/>
          </p:cNvSpPr>
          <p:nvPr>
            <p:ph type="title"/>
          </p:nvPr>
        </p:nvSpPr>
        <p:spPr>
          <a:prstGeom prst="rect">
            <a:avLst/>
          </a:prstGeom>
        </p:spPr>
        <p:txBody>
          <a:bodyPr/>
          <a:lstStyle/>
          <a:p>
            <a:r>
              <a:rPr dirty="0"/>
              <a:t>工作职责分离情况编报要求说明（25~26）</a:t>
            </a:r>
          </a:p>
        </p:txBody>
      </p:sp>
      <p:sp>
        <p:nvSpPr>
          <p:cNvPr id="638" name="Shape 134"/>
          <p:cNvSpPr txBox="1">
            <a:spLocks noGrp="1"/>
          </p:cNvSpPr>
          <p:nvPr>
            <p:ph type="sldNum" sz="quarter" idx="2"/>
          </p:nvPr>
        </p:nvSpPr>
        <p:spPr>
          <a:xfrm>
            <a:off x="5982667" y="6427262"/>
            <a:ext cx="27251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42</a:t>
            </a:fld>
            <a:endParaRPr dirty="0"/>
          </a:p>
        </p:txBody>
      </p:sp>
      <p:graphicFrame>
        <p:nvGraphicFramePr>
          <p:cNvPr id="639" name="表格"/>
          <p:cNvGraphicFramePr/>
          <p:nvPr>
            <p:extLst>
              <p:ext uri="{D42A27DB-BD31-4B8C-83A1-F6EECF244321}">
                <p14:modId xmlns:p14="http://schemas.microsoft.com/office/powerpoint/2010/main" val="2699699194"/>
              </p:ext>
            </p:extLst>
          </p:nvPr>
        </p:nvGraphicFramePr>
        <p:xfrm>
          <a:off x="122829" y="778814"/>
          <a:ext cx="11955440" cy="5913069"/>
        </p:xfrm>
        <a:graphic>
          <a:graphicData uri="http://schemas.openxmlformats.org/drawingml/2006/table">
            <a:tbl>
              <a:tblPr/>
              <a:tblGrid>
                <a:gridCol w="2134421"/>
                <a:gridCol w="952280"/>
                <a:gridCol w="2413203"/>
                <a:gridCol w="6455536"/>
              </a:tblGrid>
              <a:tr h="471983">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684936">
                <a:tc rowSpan="4">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建设项目管理不相容岗位分离情况</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25.1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项目建议和可行性研究与项目决策</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重点报告是否明确：项目可行性研究报告编制岗位及人员与审核批复的岗位及人员，且两个岗位为不同的人员；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25.2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概预算编制与审核</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重点报告是否明确：项目概算编制岗位及人员与审核批复的岗位及人员，且两个岗位为不同的人员；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25.3</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项目实施与价款支付</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重点报告是否明确：项目价款支付申请岗位及人员与审核批复的岗位及人员，且两个岗位为不同的人员；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25.4</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竣工决算与竣工审计</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重点报告是否明确：项目竣工决算岗位及人员与竣工审计的岗位及人员，且两个岗位为不同的人员；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rowSpan="4">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合同管理不相容岗位分离情况</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26.1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合同的拟订与审核</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重点报告是否明确：合同拟定岗位及人员与审核的岗位及人员，且两个岗位为不同的人员；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26.2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合同的审核与审批</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重点报告是否明确：合同审核岗位及人员与合同批复岗位及人员，且两个岗位为不同的人员；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26.3</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合同的审批与订立</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重点报告是否明确：合同审核岗位及人员与合同签订岗位及人员，且两个岗位为不同的人员；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6794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26.4</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合同的执行与监督</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重点报告是否明确：合同执行岗位及人员与合同的监督岗位及人员，且两个岗位为不同的人员；</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1800502333"/>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四…"/>
          <p:cNvSpPr txBox="1">
            <a:spLocks noGrp="1"/>
          </p:cNvSpPr>
          <p:nvPr>
            <p:ph type="title"/>
          </p:nvPr>
        </p:nvSpPr>
        <p:spPr>
          <a:prstGeom prst="rect">
            <a:avLst/>
          </a:prstGeom>
        </p:spPr>
        <p:txBody>
          <a:bodyPr/>
          <a:lstStyle/>
          <a:p>
            <a:endParaRPr dirty="0"/>
          </a:p>
          <a:p>
            <a:r>
              <a:rPr lang="en-US" dirty="0" smtClean="0"/>
              <a:t>4</a:t>
            </a:r>
            <a:r>
              <a:rPr lang="zh-CN" altLang="en-US" dirty="0" smtClean="0"/>
              <a:t>、</a:t>
            </a:r>
            <a:r>
              <a:rPr dirty="0" err="1" smtClean="0"/>
              <a:t>建立健全编报说明</a:t>
            </a:r>
            <a:endParaRPr dirty="0"/>
          </a:p>
        </p:txBody>
      </p:sp>
      <p:sp>
        <p:nvSpPr>
          <p:cNvPr id="645" name="幻灯片编号"/>
          <p:cNvSpPr txBox="1">
            <a:spLocks noGrp="1"/>
          </p:cNvSpPr>
          <p:nvPr>
            <p:ph type="sldNum" sz="quarter" idx="2"/>
          </p:nvPr>
        </p:nvSpPr>
        <p:spPr>
          <a:xfrm>
            <a:off x="5979516" y="6540500"/>
            <a:ext cx="25648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43</a:t>
            </a:fld>
            <a:endParaRPr dirty="0"/>
          </a:p>
        </p:txBody>
      </p:sp>
      <p:grpSp>
        <p:nvGrpSpPr>
          <p:cNvPr id="648" name="成组"/>
          <p:cNvGrpSpPr/>
          <p:nvPr/>
        </p:nvGrpSpPr>
        <p:grpSpPr>
          <a:xfrm>
            <a:off x="7974252" y="2437052"/>
            <a:ext cx="1983897" cy="1983896"/>
            <a:chOff x="0" y="0"/>
            <a:chExt cx="3967791" cy="3967791"/>
          </a:xfrm>
        </p:grpSpPr>
        <p:sp>
          <p:nvSpPr>
            <p:cNvPr id="646"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647"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Tree>
    <p:extLst>
      <p:ext uri="{BB962C8B-B14F-4D97-AF65-F5344CB8AC3E}">
        <p14:creationId xmlns:p14="http://schemas.microsoft.com/office/powerpoint/2010/main" val="2072271642"/>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 name="Shape 132"/>
          <p:cNvSpPr txBox="1">
            <a:spLocks noGrp="1"/>
          </p:cNvSpPr>
          <p:nvPr>
            <p:ph type="title"/>
          </p:nvPr>
        </p:nvSpPr>
        <p:spPr>
          <a:prstGeom prst="rect">
            <a:avLst/>
          </a:prstGeom>
        </p:spPr>
        <p:txBody>
          <a:bodyPr/>
          <a:lstStyle/>
          <a:p>
            <a:r>
              <a:rPr dirty="0"/>
              <a:t>制度流程建立健全情况编报要求说明（27.1~27.2）</a:t>
            </a:r>
          </a:p>
        </p:txBody>
      </p:sp>
      <p:sp>
        <p:nvSpPr>
          <p:cNvPr id="651" name="Shape 134"/>
          <p:cNvSpPr txBox="1">
            <a:spLocks noGrp="1"/>
          </p:cNvSpPr>
          <p:nvPr>
            <p:ph type="sldNum" sz="quarter" idx="2"/>
          </p:nvPr>
        </p:nvSpPr>
        <p:spPr>
          <a:xfrm>
            <a:off x="5982667" y="6427262"/>
            <a:ext cx="27251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44</a:t>
            </a:fld>
            <a:endParaRPr dirty="0"/>
          </a:p>
        </p:txBody>
      </p:sp>
      <p:graphicFrame>
        <p:nvGraphicFramePr>
          <p:cNvPr id="652" name="表格"/>
          <p:cNvGraphicFramePr/>
          <p:nvPr>
            <p:extLst>
              <p:ext uri="{D42A27DB-BD31-4B8C-83A1-F6EECF244321}">
                <p14:modId xmlns:p14="http://schemas.microsoft.com/office/powerpoint/2010/main" val="673408411"/>
              </p:ext>
            </p:extLst>
          </p:nvPr>
        </p:nvGraphicFramePr>
        <p:xfrm>
          <a:off x="136479" y="874349"/>
          <a:ext cx="11928142" cy="5653613"/>
        </p:xfrm>
        <a:graphic>
          <a:graphicData uri="http://schemas.openxmlformats.org/drawingml/2006/table">
            <a:tbl>
              <a:tblPr/>
              <a:tblGrid>
                <a:gridCol w="913667"/>
                <a:gridCol w="1679310"/>
                <a:gridCol w="9335165"/>
              </a:tblGrid>
              <a:tr h="513594">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1676599">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27.1</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预算业务控制建立健全情况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1）是否明确预算管理领域内部控制的决策、管理、执行、监督机构的职责；（2）是否明确了本业务领域的关键业务环节，包括：预算编审与批复、预算执行与分析、预算调整、决算管理、绩效评价；（3）是否明确了各业务环节的控制目标、控制要求、与其他环节的衔接控制要求等；（4）是否编制了流程图，包括：项目申报及审批流程、部门三年滚动财政规划编制及审批流程、年度预算编制及审批流程、预算内部分解下达流程、预算执行与分析流程、预算调整流程、预算调剂流程、决算编制及审批流程、预算绩效评价流程等关键业务流程；（5）是否明确了每个关键业务流程所防控的风险点。</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3213429">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27.2</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收支业务控制建立健全情况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1）是否明确收支管理领域内部控制的决策、管理、执行、监督机构的职责；（2）是否明确了本业务领域的关键业务环节：收入管理、票据管理、借款管理、报销管理、支出程序与资金支付、公务卡管理、银行账户管理、财务印章管理；（3）是否明确了各业务环节的控制目标、控制要求、与其他环节的衔接控制要求等；（4）是否编制了流程图，主要包括：收入登记及入账流程、非税收入收取及缴库流程、支出事前申请及审批流程、用款计划申请及审批流程、借款申请及审批流程、报销申请及审批流程、财政直接支付申请及审批流程、财政授权支付申请及审批流程、财政票据年度用票计划申报及审核流程、财政票据申领流程、财政票据核销流程、财政票据销毁流程、公务卡申领及注销流程、公务卡报销及还款流程、银行账户开立申请及审批流程、银行账户变更、延期与撤销申请及备案流程、财务印章借用与使用流程、财务印章更换流程、收入、支出分析报告审批流程、会计档案建立与保管流程、会计档案借阅流程、会计档案销毁流程等关键业务流程；（5）是否明确了每个关键业务流程所防控的风险点。</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1098315054"/>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Shape 132"/>
          <p:cNvSpPr txBox="1">
            <a:spLocks noGrp="1"/>
          </p:cNvSpPr>
          <p:nvPr>
            <p:ph type="title"/>
          </p:nvPr>
        </p:nvSpPr>
        <p:spPr>
          <a:prstGeom prst="rect">
            <a:avLst/>
          </a:prstGeom>
        </p:spPr>
        <p:txBody>
          <a:bodyPr/>
          <a:lstStyle/>
          <a:p>
            <a:r>
              <a:rPr dirty="0"/>
              <a:t>制度流程建立健全情况编报要求说明（27.3~27.4）</a:t>
            </a:r>
          </a:p>
        </p:txBody>
      </p:sp>
      <p:sp>
        <p:nvSpPr>
          <p:cNvPr id="657" name="Shape 134"/>
          <p:cNvSpPr txBox="1">
            <a:spLocks noGrp="1"/>
          </p:cNvSpPr>
          <p:nvPr>
            <p:ph type="sldNum" sz="quarter" idx="2"/>
          </p:nvPr>
        </p:nvSpPr>
        <p:spPr>
          <a:xfrm>
            <a:off x="5982667" y="6427262"/>
            <a:ext cx="27251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45</a:t>
            </a:fld>
            <a:endParaRPr dirty="0"/>
          </a:p>
        </p:txBody>
      </p:sp>
      <p:graphicFrame>
        <p:nvGraphicFramePr>
          <p:cNvPr id="658" name="表格"/>
          <p:cNvGraphicFramePr/>
          <p:nvPr>
            <p:extLst>
              <p:ext uri="{D42A27DB-BD31-4B8C-83A1-F6EECF244321}">
                <p14:modId xmlns:p14="http://schemas.microsoft.com/office/powerpoint/2010/main" val="4224531668"/>
              </p:ext>
            </p:extLst>
          </p:nvPr>
        </p:nvGraphicFramePr>
        <p:xfrm>
          <a:off x="100083" y="710575"/>
          <a:ext cx="11982735" cy="5826702"/>
        </p:xfrm>
        <a:graphic>
          <a:graphicData uri="http://schemas.openxmlformats.org/drawingml/2006/table">
            <a:tbl>
              <a:tblPr/>
              <a:tblGrid>
                <a:gridCol w="917849"/>
                <a:gridCol w="1603607"/>
                <a:gridCol w="9461279"/>
              </a:tblGrid>
              <a:tr h="343265">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2365111">
                <a:tc>
                  <a:txBody>
                    <a:bodyPr/>
                    <a:lstStyle/>
                    <a:p>
                      <a:pPr defTabSz="457200">
                        <a:lnSpc>
                          <a:spcPct val="100000"/>
                        </a:lnSpc>
                        <a:defRPr sz="1800"/>
                      </a:pPr>
                      <a:r>
                        <a:rPr sz="1400" b="0" dirty="0">
                          <a:latin typeface="黑体" pitchFamily="49" charset="-122"/>
                          <a:ea typeface="黑体" pitchFamily="49" charset="-122"/>
                          <a:cs typeface="FZQingKeBenYueSongS-R-GB"/>
                          <a:sym typeface="FZQingKeBenYueSongS-R-GB"/>
                        </a:rPr>
                        <a:t>27.3</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00000"/>
                        </a:lnSpc>
                        <a:defRPr sz="1800"/>
                      </a:pPr>
                      <a:r>
                        <a:rPr sz="1400" b="0" dirty="0">
                          <a:latin typeface="黑体" pitchFamily="49" charset="-122"/>
                          <a:ea typeface="黑体" pitchFamily="49" charset="-122"/>
                          <a:cs typeface="FZQingKeBenYueSongS-R-GB"/>
                          <a:sym typeface="FZQingKeBenYueSongS-R-GB"/>
                        </a:rPr>
                        <a:t>政府采购业务控制建立健全情况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00000"/>
                        </a:lnSpc>
                        <a:defRPr sz="1800"/>
                      </a:pPr>
                      <a:r>
                        <a:rPr sz="1400" b="0" dirty="0">
                          <a:latin typeface="黑体" pitchFamily="49" charset="-122"/>
                          <a:ea typeface="黑体" pitchFamily="49" charset="-122"/>
                          <a:cs typeface="FZQingKeBenYueSongS-R-GB"/>
                          <a:sym typeface="FZQingKeBenYueSongS-R-GB"/>
                        </a:rPr>
                        <a:t>重点报告：（1）是否明确采购管理领域内部控制的决策、管理、执行、监督机构的职责；（2）是否明确了本业务领域的关键业务环节，包括：采购预算管理、采购计划管理、采购方式变更管理、采购需求论证、采购组织形式管理（集中采购管理、分散采购管理）、采购实施管理（采购执行申请、公开招标、邀请招标、竞争性谈判采购、单一来源采购、询价采购、竞争性磋商采购、政府采购服务管理、进口产品政府采购）、采购验收管理、采购质疑答复与投诉管理、采购合同与采购档案管理；（3）是否明确了各业务环节的控制目标、控制要求、与其他环节的衔接控制要求等；（4）是否编制了流程图包括:政府采购预算编制及审批流程、年度政府采购实施计划与备案审批流程、采购方式变更申请及审批流程、采购需求论证流程、公开招标流程、邀请招标流程、竞争性谈判采购流程、单一来源采购流程、询价采购流程、竞争性磋商采购流程、政府购买服务流程、进口产品政府采购流程、采购履约验收与结算流程、采购质疑答复与投诉受理流程等关键业务流程；（5）是否明确了每个关键业务流程所防控的风险点。</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3118326">
                <a:tc>
                  <a:txBody>
                    <a:bodyPr/>
                    <a:lstStyle/>
                    <a:p>
                      <a:pPr defTabSz="457200">
                        <a:lnSpc>
                          <a:spcPct val="100000"/>
                        </a:lnSpc>
                        <a:defRPr sz="1800"/>
                      </a:pPr>
                      <a:r>
                        <a:rPr sz="1400" b="0" dirty="0">
                          <a:latin typeface="黑体" pitchFamily="49" charset="-122"/>
                          <a:ea typeface="黑体" pitchFamily="49" charset="-122"/>
                          <a:cs typeface="FZQingKeBenYueSongS-R-GB"/>
                          <a:sym typeface="FZQingKeBenYueSongS-R-GB"/>
                        </a:rPr>
                        <a:t>27.4</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00000"/>
                        </a:lnSpc>
                        <a:defRPr sz="1800"/>
                      </a:pPr>
                      <a:r>
                        <a:rPr sz="1400" b="0" dirty="0">
                          <a:latin typeface="黑体" pitchFamily="49" charset="-122"/>
                          <a:ea typeface="黑体" pitchFamily="49" charset="-122"/>
                          <a:cs typeface="FZQingKeBenYueSongS-R-GB"/>
                          <a:sym typeface="FZQingKeBenYueSongS-R-GB"/>
                        </a:rPr>
                        <a:t>资产控制建立健全情况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00000"/>
                        </a:lnSpc>
                        <a:defRPr sz="1800"/>
                      </a:pPr>
                      <a:r>
                        <a:rPr sz="1400" b="0" dirty="0">
                          <a:latin typeface="黑体" pitchFamily="49" charset="-122"/>
                          <a:ea typeface="黑体" pitchFamily="49" charset="-122"/>
                          <a:cs typeface="FZQingKeBenYueSongS-R-GB"/>
                          <a:sym typeface="FZQingKeBenYueSongS-R-GB"/>
                        </a:rPr>
                        <a:t>重点报告：（1）是否明确资产管理领域内部控制的决策、管理、执行、监督机构的职责；（2）是否明确了本业务领域的关键业务环节，包括：库存现金管理、实物资产配置管理（资产配置计划管理、资产配置预算管理）、自产自用管理（国有资产领用、国有资产调剂、国有资产盘点）、资产对外有偿使用（国有资产资产出租、出借、事业单位国有资产对外投资、提供担保）、资产处置管理（国有资产调拨（划转）、捐赠、出售（出让、转让）和置换、国有资产报损、报废）、国有资产产权管理（产权登记、变更、注销、产权纠纷调处）、国有资产评估与清查核实、国有资产年度报告；（3）是否明确了各业务环节的控制目标、控制要求、与其他环节的衔接控制要求等；（4）是否编制流程图包括：国有资产配置计划申报及审核流程、国有资产领用流程、国有资产调剂流程、资产盘点流程、国有资产出租出借流程、国有资产对外投资及提供担保（事业单位）流程、国有资产调拨（划转）、捐赠流程、国有资产出售（出让、转让）和置换流程、国有资产报损报废流程、国有资产产权登记申报及办理流程、国有资产产权纠纷调处流程、资产评估流程、国有资产清查、资产核实申请及审批流程、国有资产年度报告编制及审批流程等关键业务流程；（5）是否明确了每个关键业务流程所防控的风险点。</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1097112722"/>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 name="Shape 132"/>
          <p:cNvSpPr txBox="1">
            <a:spLocks noGrp="1"/>
          </p:cNvSpPr>
          <p:nvPr>
            <p:ph type="title"/>
          </p:nvPr>
        </p:nvSpPr>
        <p:spPr>
          <a:prstGeom prst="rect">
            <a:avLst/>
          </a:prstGeom>
        </p:spPr>
        <p:txBody>
          <a:bodyPr/>
          <a:lstStyle/>
          <a:p>
            <a:r>
              <a:rPr dirty="0"/>
              <a:t>制度流程建立健全情况编报要求说明（27.5~27.7）</a:t>
            </a:r>
          </a:p>
        </p:txBody>
      </p:sp>
      <p:sp>
        <p:nvSpPr>
          <p:cNvPr id="663" name="Shape 134"/>
          <p:cNvSpPr txBox="1">
            <a:spLocks noGrp="1"/>
          </p:cNvSpPr>
          <p:nvPr>
            <p:ph type="sldNum" sz="quarter" idx="2"/>
          </p:nvPr>
        </p:nvSpPr>
        <p:spPr>
          <a:xfrm>
            <a:off x="5982667" y="6427262"/>
            <a:ext cx="27251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46</a:t>
            </a:fld>
            <a:endParaRPr dirty="0"/>
          </a:p>
        </p:txBody>
      </p:sp>
      <p:graphicFrame>
        <p:nvGraphicFramePr>
          <p:cNvPr id="664" name="表格"/>
          <p:cNvGraphicFramePr/>
          <p:nvPr>
            <p:extLst>
              <p:ext uri="{D42A27DB-BD31-4B8C-83A1-F6EECF244321}">
                <p14:modId xmlns:p14="http://schemas.microsoft.com/office/powerpoint/2010/main" val="4155322930"/>
              </p:ext>
            </p:extLst>
          </p:nvPr>
        </p:nvGraphicFramePr>
        <p:xfrm>
          <a:off x="150126" y="833405"/>
          <a:ext cx="11859904" cy="6040577"/>
        </p:xfrm>
        <a:graphic>
          <a:graphicData uri="http://schemas.openxmlformats.org/drawingml/2006/table">
            <a:tbl>
              <a:tblPr/>
              <a:tblGrid>
                <a:gridCol w="908441"/>
                <a:gridCol w="1587169"/>
                <a:gridCol w="9364294"/>
              </a:tblGrid>
              <a:tr h="310408">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3078889">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27.5</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建设项目管理建立健全情况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1）是否明确建设项目管理领域内部控制的决策、管理、执行、监督机构的职责；（2）是否明确了本业务领域的关键业务环节，包括：建设项目立项管理（项目建议书、项目可行性研究报告、建设项目勘察、设计与概预算管理）、项目实施方式管理（公开招标、邀请招标、建设项目比选）、建设项目实施管理（建设项目施工与结算、建设项目设计变更、洽商签证）、建设项目竣工验收与（结算）决算管理、修缮/维修管理、资金与财务管理（建设成本管理、结算管理、结余结转资金管理）、绩效评价管理等；（3）是否明确了各业务环节的控制目标、控制要求、与其他环节的衔接控制要求等；（4）是否编制流程图，包括:项目建议书的编制与审批流程、项目可行性研究报告的编制与审批流程、建设项目勘察设计与概预算的编制与审批流程、建设项目公开招标流程、建设项目邀请招标流程、建设项目比选流程、建设项目施工与结算流程、建设项目设计变更洽商签证流程、建设项目竣工验收与（结算）决算流程、修缮/维修申请及审批流程等关键业务流程；（5）是否明确了每个关键业务流程所防控的风险点。</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621722">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27.6</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合同管理建立健全情况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1）是否明确合同管理领域内部控制的决策、管理、执行、监督机构的职责；（2）是否明确了本业务领域的关键业务环节，包括：合同订立管理、合同履行、合同纠纷调处、合同归档管理等；（3）是否明确了各业务环节的控制目标、控制要求、与其他环节的衔接控制要求等；（4）是否编制流程图，包括；合同订立与审批流程、合同履行与结算流程、合同纠纷调节与处理流程、合同档案建立及归档流程等关键业务流程；（5）是否明确了每个关键业务流程所防控的风险点。</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r h="1013576">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27.7</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其他业务领域制度流程建立健全情况</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1）是否明确业务领域内部控制的决策、管理、执行、监督机构的职责；（2）是否明确了本业务领域的业务环节；（3）是否明确了各业务环节的控制目标、控制要求、与其他环节的衔接控制要求等；（4）是否编制流程图；（5）是否明确了每个环节所防控的风险点。</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2707784409"/>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五…"/>
          <p:cNvSpPr txBox="1">
            <a:spLocks noGrp="1"/>
          </p:cNvSpPr>
          <p:nvPr>
            <p:ph type="title"/>
          </p:nvPr>
        </p:nvSpPr>
        <p:spPr>
          <a:prstGeom prst="rect">
            <a:avLst/>
          </a:prstGeom>
        </p:spPr>
        <p:txBody>
          <a:bodyPr/>
          <a:lstStyle/>
          <a:p>
            <a:endParaRPr dirty="0"/>
          </a:p>
          <a:p>
            <a:r>
              <a:rPr lang="en-US" dirty="0" smtClean="0"/>
              <a:t>5</a:t>
            </a:r>
            <a:r>
              <a:rPr lang="zh-CN" altLang="en-US" dirty="0" smtClean="0"/>
              <a:t>、</a:t>
            </a:r>
            <a:r>
              <a:rPr dirty="0" err="1" smtClean="0"/>
              <a:t>运行情况编报说明</a:t>
            </a:r>
            <a:endParaRPr dirty="0"/>
          </a:p>
        </p:txBody>
      </p:sp>
      <p:sp>
        <p:nvSpPr>
          <p:cNvPr id="670" name="幻灯片编号"/>
          <p:cNvSpPr txBox="1">
            <a:spLocks noGrp="1"/>
          </p:cNvSpPr>
          <p:nvPr>
            <p:ph type="sldNum" sz="quarter" idx="2"/>
          </p:nvPr>
        </p:nvSpPr>
        <p:spPr>
          <a:xfrm>
            <a:off x="5979516" y="6540500"/>
            <a:ext cx="25648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47</a:t>
            </a:fld>
            <a:endParaRPr dirty="0"/>
          </a:p>
        </p:txBody>
      </p:sp>
      <p:grpSp>
        <p:nvGrpSpPr>
          <p:cNvPr id="673" name="成组"/>
          <p:cNvGrpSpPr/>
          <p:nvPr/>
        </p:nvGrpSpPr>
        <p:grpSpPr>
          <a:xfrm>
            <a:off x="7974252" y="2437052"/>
            <a:ext cx="1983897" cy="1983896"/>
            <a:chOff x="0" y="0"/>
            <a:chExt cx="3967791" cy="3967791"/>
          </a:xfrm>
        </p:grpSpPr>
        <p:sp>
          <p:nvSpPr>
            <p:cNvPr id="671"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672"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Tree>
    <p:extLst>
      <p:ext uri="{BB962C8B-B14F-4D97-AF65-F5344CB8AC3E}">
        <p14:creationId xmlns:p14="http://schemas.microsoft.com/office/powerpoint/2010/main" val="3778396090"/>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 name="Shape 132"/>
          <p:cNvSpPr txBox="1">
            <a:spLocks noGrp="1"/>
          </p:cNvSpPr>
          <p:nvPr>
            <p:ph type="title"/>
          </p:nvPr>
        </p:nvSpPr>
        <p:spPr>
          <a:prstGeom prst="rect">
            <a:avLst/>
          </a:prstGeom>
        </p:spPr>
        <p:txBody>
          <a:bodyPr/>
          <a:lstStyle/>
          <a:p>
            <a:r>
              <a:rPr dirty="0"/>
              <a:t>流程及制度执行情况编报要求说明（28）</a:t>
            </a:r>
          </a:p>
        </p:txBody>
      </p:sp>
      <p:sp>
        <p:nvSpPr>
          <p:cNvPr id="676" name="Shape 134"/>
          <p:cNvSpPr txBox="1">
            <a:spLocks noGrp="1"/>
          </p:cNvSpPr>
          <p:nvPr>
            <p:ph type="sldNum" sz="quarter" idx="2"/>
          </p:nvPr>
        </p:nvSpPr>
        <p:spPr>
          <a:xfrm>
            <a:off x="5982667" y="6427262"/>
            <a:ext cx="27251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48</a:t>
            </a:fld>
            <a:endParaRPr dirty="0"/>
          </a:p>
        </p:txBody>
      </p:sp>
      <p:graphicFrame>
        <p:nvGraphicFramePr>
          <p:cNvPr id="677" name="表格"/>
          <p:cNvGraphicFramePr/>
          <p:nvPr>
            <p:extLst>
              <p:ext uri="{D42A27DB-BD31-4B8C-83A1-F6EECF244321}">
                <p14:modId xmlns:p14="http://schemas.microsoft.com/office/powerpoint/2010/main" val="279080567"/>
              </p:ext>
            </p:extLst>
          </p:nvPr>
        </p:nvGraphicFramePr>
        <p:xfrm>
          <a:off x="109183" y="1133656"/>
          <a:ext cx="11941791" cy="5550271"/>
        </p:xfrm>
        <a:graphic>
          <a:graphicData uri="http://schemas.openxmlformats.org/drawingml/2006/table">
            <a:tbl>
              <a:tblPr/>
              <a:tblGrid>
                <a:gridCol w="1348443"/>
                <a:gridCol w="901394"/>
                <a:gridCol w="2096393"/>
                <a:gridCol w="7595561"/>
              </a:tblGrid>
              <a:tr h="596675">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1108403">
                <a:tc rowSpan="4">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预算业务管理</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28.1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1.预算绩效目标设定比例</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重点报告预算项目绩效目标设定情况：
（1）预算项目数（标注口径）（是指纳入单位项目库管理范围的财政拨款预算事项数）；
（2）设定绩效目标的预算项目数（是指根据财政支出绩效评价管理要求设定绩效目标的项目数量）。</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373121">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28.2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2.预算批复细化程度</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重点报告支出预算金额细化至部门情况：
（1）内部预算分解指标总金额（是指单位支出预算总金额）；
（2）预算细化分解至各部门（或附属单位）项目的指标金额（是指结合业务实际开展计划，严格按照功能科目和经济科目分类要求，将支出预算细化至资金使用责任主体的指标金额）。</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01600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28.3</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3.预算执行情况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重点报告预算执行分析执行情况：
预算执行分析的月份数（按照财政布置的月份填写，没有布置的选择“不适用”）。</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277965">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28.4</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4.绩效评价工作执行情况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重点报告预算项目进行绩效评价情况：
（1）预算项目总数（填写按照财政要求需编制预算绩效目标的项目数）；
（2）实施绩效评价的项目数（按照单位实际执行绩效评价的项目数填报）。</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395496411"/>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 name="Shape 132"/>
          <p:cNvSpPr txBox="1">
            <a:spLocks noGrp="1"/>
          </p:cNvSpPr>
          <p:nvPr>
            <p:ph type="title"/>
          </p:nvPr>
        </p:nvSpPr>
        <p:spPr>
          <a:prstGeom prst="rect">
            <a:avLst/>
          </a:prstGeom>
        </p:spPr>
        <p:txBody>
          <a:bodyPr/>
          <a:lstStyle/>
          <a:p>
            <a:r>
              <a:rPr dirty="0"/>
              <a:t>流程及制度执行情况编报要求说明（29~30）</a:t>
            </a:r>
          </a:p>
        </p:txBody>
      </p:sp>
      <p:sp>
        <p:nvSpPr>
          <p:cNvPr id="682" name="Shape 134"/>
          <p:cNvSpPr txBox="1">
            <a:spLocks noGrp="1"/>
          </p:cNvSpPr>
          <p:nvPr>
            <p:ph type="sldNum" sz="quarter" idx="2"/>
          </p:nvPr>
        </p:nvSpPr>
        <p:spPr>
          <a:xfrm>
            <a:off x="5982667" y="6427262"/>
            <a:ext cx="27251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49</a:t>
            </a:fld>
            <a:endParaRPr dirty="0"/>
          </a:p>
        </p:txBody>
      </p:sp>
      <p:graphicFrame>
        <p:nvGraphicFramePr>
          <p:cNvPr id="683" name="表格"/>
          <p:cNvGraphicFramePr/>
          <p:nvPr>
            <p:extLst>
              <p:ext uri="{D42A27DB-BD31-4B8C-83A1-F6EECF244321}">
                <p14:modId xmlns:p14="http://schemas.microsoft.com/office/powerpoint/2010/main" val="424010321"/>
              </p:ext>
            </p:extLst>
          </p:nvPr>
        </p:nvGraphicFramePr>
        <p:xfrm>
          <a:off x="177421" y="1133656"/>
          <a:ext cx="11859903" cy="5083122"/>
        </p:xfrm>
        <a:graphic>
          <a:graphicData uri="http://schemas.openxmlformats.org/drawingml/2006/table">
            <a:tbl>
              <a:tblPr/>
              <a:tblGrid>
                <a:gridCol w="1339196"/>
                <a:gridCol w="895212"/>
                <a:gridCol w="2082018"/>
                <a:gridCol w="7543477"/>
              </a:tblGrid>
              <a:tr h="696098">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1751969">
                <a:tc rowSpan="2">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收支业务管理</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29.1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1.非税收入执行情况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重点报告存在非税收入的行政事业单位非税收入上缴情况:
（1）应上缴非税收入（按照规定项目和标准征收政府非税收入的金额）；
（2）实际上缴非税收入（单位年度实际上缴的非税收入金额）；</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358223">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29.2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2.支出执行情况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重点报告支出预算实际执行情况：
（1）财政资金支出预算批复总金额；
（2）财政资金年度支出总金额；</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276832">
                <a:tc>
                  <a:txBody>
                    <a:bodyPr/>
                    <a:lstStyle/>
                    <a:p>
                      <a:pPr defTabSz="914400">
                        <a:lnSpc>
                          <a:spcPct val="150000"/>
                        </a:lnSpc>
                        <a:defRPr sz="1800"/>
                      </a:pPr>
                      <a:r>
                        <a:rPr sz="1400" b="0" dirty="0">
                          <a:latin typeface="黑体" pitchFamily="49" charset="-122"/>
                          <a:ea typeface="黑体" pitchFamily="49" charset="-122"/>
                        </a:rPr>
                        <a:t>政府采购业务管理</a:t>
                      </a:r>
                    </a:p>
                  </a:txBody>
                  <a:tcPr marL="25400" marR="25400" marT="25400" marB="2540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30.1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1.采购预算完成情况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重点报告采购预算实际执行情况:
（1）本年度采购预算批复总金额；
（2）本年实际采购执行总金额；</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2078720662"/>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Shape 133"/>
          <p:cNvSpPr>
            <a:spLocks noGrp="1"/>
          </p:cNvSpPr>
          <p:nvPr>
            <p:ph type="title"/>
          </p:nvPr>
        </p:nvSpPr>
        <p:spPr>
          <a:prstGeom prst="rect">
            <a:avLst/>
          </a:prstGeom>
        </p:spPr>
        <p:txBody>
          <a:bodyPr>
            <a:normAutofit/>
          </a:bodyPr>
          <a:lstStyle/>
          <a:p>
            <a:r>
              <a:rPr lang="zh-CN" altLang="en-US" sz="3200" b="1" dirty="0">
                <a:solidFill>
                  <a:srgbClr val="1A04BC"/>
                </a:solidFill>
                <a:latin typeface="黑体" pitchFamily="49" charset="-122"/>
                <a:ea typeface="黑体" pitchFamily="49" charset="-122"/>
              </a:rPr>
              <a:t>文件解读</a:t>
            </a:r>
            <a:r>
              <a:rPr lang="en-US" altLang="zh-CN" sz="3200" b="1" dirty="0">
                <a:solidFill>
                  <a:srgbClr val="1A04BC"/>
                </a:solidFill>
                <a:latin typeface="黑体" pitchFamily="49" charset="-122"/>
                <a:ea typeface="黑体" pitchFamily="49" charset="-122"/>
              </a:rPr>
              <a:t>--</a:t>
            </a:r>
            <a:r>
              <a:rPr lang="zh-CN" altLang="en-US" sz="3200" b="1" dirty="0">
                <a:solidFill>
                  <a:srgbClr val="1A04BC"/>
                </a:solidFill>
                <a:latin typeface="黑体" pitchFamily="49" charset="-122"/>
                <a:ea typeface="黑体" pitchFamily="49" charset="-122"/>
              </a:rPr>
              <a:t>总体情况</a:t>
            </a:r>
            <a:endParaRPr sz="3200" b="1" dirty="0">
              <a:solidFill>
                <a:srgbClr val="1A04BC"/>
              </a:solidFill>
              <a:latin typeface="黑体" pitchFamily="49" charset="-122"/>
              <a:ea typeface="黑体" pitchFamily="49" charset="-122"/>
            </a:endParaRPr>
          </a:p>
        </p:txBody>
      </p:sp>
      <p:sp>
        <p:nvSpPr>
          <p:cNvPr id="134" name="Shape 134"/>
          <p:cNvSpPr>
            <a:spLocks noGrp="1"/>
          </p:cNvSpPr>
          <p:nvPr>
            <p:ph type="sldNum" sz="quarter" idx="2"/>
          </p:nvPr>
        </p:nvSpPr>
        <p:spPr>
          <a:xfrm>
            <a:off x="5999049" y="6540500"/>
            <a:ext cx="187552" cy="287258"/>
          </a:xfrm>
          <a:prstGeom prst="rect">
            <a:avLst/>
          </a:prstGeom>
          <a:extLst>
            <a:ext uri="{C572A759-6A51-4108-AA02-DFA0A04FC94B}">
              <ma14:wrappingTextBoxFlag xmlns="" xmlns:ma14="http://schemas.microsoft.com/office/mac/drawingml/2011/main" val="1"/>
            </a:ext>
          </a:extLst>
        </p:spPr>
        <p:txBody>
          <a:bodyPr/>
          <a:lstStyle/>
          <a:p>
            <a:pPr algn="ctr" defTabSz="412750" hangingPunct="0"/>
            <a:fld id="{86CB4B4D-7CA3-9044-876B-883B54F8677D}" type="slidenum">
              <a:rPr kern="0">
                <a:solidFill>
                  <a:srgbClr val="00882B">
                    <a:hueOff val="-554920"/>
                    <a:satOff val="-21482"/>
                    <a:lumOff val="-6228"/>
                  </a:srgbClr>
                </a:solidFill>
              </a:rPr>
              <a:pPr algn="ctr" defTabSz="412750" hangingPunct="0"/>
              <a:t>5</a:t>
            </a:fld>
            <a:endParaRPr kern="0">
              <a:solidFill>
                <a:srgbClr val="00882B">
                  <a:hueOff val="-554920"/>
                  <a:satOff val="-21482"/>
                  <a:lumOff val="-6228"/>
                </a:srgbClr>
              </a:solidFill>
            </a:endParaRPr>
          </a:p>
        </p:txBody>
      </p:sp>
      <p:grpSp>
        <p:nvGrpSpPr>
          <p:cNvPr id="7" name="组合 6"/>
          <p:cNvGrpSpPr/>
          <p:nvPr/>
        </p:nvGrpSpPr>
        <p:grpSpPr>
          <a:xfrm>
            <a:off x="689113" y="2621301"/>
            <a:ext cx="2602253" cy="1841692"/>
            <a:chOff x="5739994" y="2019817"/>
            <a:chExt cx="2806380" cy="2492144"/>
          </a:xfrm>
        </p:grpSpPr>
        <p:sp>
          <p:nvSpPr>
            <p:cNvPr id="8" name="Rectangle 4"/>
            <p:cNvSpPr>
              <a:spLocks noChangeArrowheads="1"/>
            </p:cNvSpPr>
            <p:nvPr/>
          </p:nvSpPr>
          <p:spPr bwMode="auto">
            <a:xfrm rot="10800000" flipV="1">
              <a:off x="5925782" y="2019817"/>
              <a:ext cx="2555640" cy="2120244"/>
            </a:xfrm>
            <a:prstGeom prst="rect">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sysClr val="window" lastClr="FFFFFF"/>
                </a:solidFill>
                <a:latin typeface="Calibri"/>
                <a:ea typeface="宋体"/>
              </a:endParaRPr>
            </a:p>
          </p:txBody>
        </p:sp>
        <p:sp>
          <p:nvSpPr>
            <p:cNvPr id="9" name="AutoShape 5"/>
            <p:cNvSpPr>
              <a:spLocks noChangeArrowheads="1"/>
            </p:cNvSpPr>
            <p:nvPr/>
          </p:nvSpPr>
          <p:spPr bwMode="auto">
            <a:xfrm rot="10800000">
              <a:off x="5739994" y="4241974"/>
              <a:ext cx="2806380" cy="269987"/>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E87071">
                    <a:alpha val="0"/>
                  </a:srgbClr>
                </a:gs>
                <a:gs pos="100000">
                  <a:srgbClr val="E87071"/>
                </a:gs>
              </a:gsLst>
              <a:lin ang="5400000" scaled="1"/>
            </a:gradFill>
            <a:ln>
              <a:noFill/>
            </a:ln>
            <a:effectLst/>
            <a:extLst/>
          </p:spPr>
          <p:txBody>
            <a:bodyPr wrap="none" anchor="ctr"/>
            <a:lstStyle/>
            <a:p>
              <a:pPr defTabSz="914354">
                <a:defRPr/>
              </a:pPr>
              <a:endParaRPr lang="zh-CN" altLang="en-US" kern="0" dirty="0">
                <a:solidFill>
                  <a:sysClr val="windowText" lastClr="000000"/>
                </a:solidFill>
                <a:latin typeface="Impact" pitchFamily="34" charset="0"/>
                <a:ea typeface="微软雅黑" pitchFamily="34" charset="-122"/>
              </a:endParaRPr>
            </a:p>
          </p:txBody>
        </p:sp>
      </p:grpSp>
      <p:grpSp>
        <p:nvGrpSpPr>
          <p:cNvPr id="10" name="组合 9"/>
          <p:cNvGrpSpPr/>
          <p:nvPr/>
        </p:nvGrpSpPr>
        <p:grpSpPr>
          <a:xfrm>
            <a:off x="689114" y="793011"/>
            <a:ext cx="2542204" cy="1720342"/>
            <a:chOff x="1602195" y="1766764"/>
            <a:chExt cx="2669198" cy="2369463"/>
          </a:xfrm>
        </p:grpSpPr>
        <p:sp>
          <p:nvSpPr>
            <p:cNvPr id="11" name="Rectangle 8"/>
            <p:cNvSpPr>
              <a:spLocks noChangeArrowheads="1"/>
            </p:cNvSpPr>
            <p:nvPr/>
          </p:nvSpPr>
          <p:spPr bwMode="auto">
            <a:xfrm rot="10800000" flipV="1">
              <a:off x="1783075" y="1766764"/>
              <a:ext cx="2488128" cy="2016724"/>
            </a:xfrm>
            <a:prstGeom prst="rect">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139700" dist="889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sysClr val="window" lastClr="FFFFFF"/>
                </a:solidFill>
                <a:latin typeface="Calibri"/>
                <a:ea typeface="宋体"/>
              </a:endParaRPr>
            </a:p>
          </p:txBody>
        </p:sp>
        <p:sp>
          <p:nvSpPr>
            <p:cNvPr id="12" name="AutoShape 9"/>
            <p:cNvSpPr>
              <a:spLocks noChangeArrowheads="1"/>
            </p:cNvSpPr>
            <p:nvPr/>
          </p:nvSpPr>
          <p:spPr bwMode="auto">
            <a:xfrm rot="10800000">
              <a:off x="1602195" y="3842903"/>
              <a:ext cx="2669198" cy="29332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FFBF52">
                    <a:alpha val="0"/>
                  </a:srgbClr>
                </a:gs>
                <a:gs pos="100000">
                  <a:srgbClr val="FFBF52"/>
                </a:gs>
              </a:gsLst>
              <a:lin ang="5400000" scaled="1"/>
            </a:gradFill>
            <a:ln>
              <a:noFill/>
            </a:ln>
            <a:effectLst/>
            <a:extLst/>
          </p:spPr>
          <p:txBody>
            <a:bodyPr wrap="none" anchor="ctr"/>
            <a:lstStyle/>
            <a:p>
              <a:pPr defTabSz="914354">
                <a:defRPr/>
              </a:pPr>
              <a:endParaRPr lang="zh-CN" altLang="en-US" kern="0" dirty="0">
                <a:solidFill>
                  <a:sysClr val="windowText" lastClr="000000"/>
                </a:solidFill>
                <a:latin typeface="Impact" pitchFamily="34" charset="0"/>
                <a:ea typeface="微软雅黑" pitchFamily="34" charset="-122"/>
              </a:endParaRPr>
            </a:p>
          </p:txBody>
        </p:sp>
      </p:grpSp>
      <p:grpSp>
        <p:nvGrpSpPr>
          <p:cNvPr id="13" name="组合 12"/>
          <p:cNvGrpSpPr/>
          <p:nvPr/>
        </p:nvGrpSpPr>
        <p:grpSpPr>
          <a:xfrm>
            <a:off x="689113" y="4754997"/>
            <a:ext cx="2703444" cy="1712062"/>
            <a:chOff x="3284157" y="2292029"/>
            <a:chExt cx="3498543" cy="3117098"/>
          </a:xfrm>
        </p:grpSpPr>
        <p:sp>
          <p:nvSpPr>
            <p:cNvPr id="14" name="Rectangle 10"/>
            <p:cNvSpPr>
              <a:spLocks noChangeArrowheads="1"/>
            </p:cNvSpPr>
            <p:nvPr/>
          </p:nvSpPr>
          <p:spPr bwMode="auto">
            <a:xfrm rot="10800000" flipV="1">
              <a:off x="3500731" y="2292029"/>
              <a:ext cx="2979087" cy="2653179"/>
            </a:xfrm>
            <a:prstGeom prst="rect">
              <a:avLst/>
            </a:prstGeom>
            <a:solidFill>
              <a:srgbClr val="F5F5F5"/>
            </a:solidFill>
            <a:ln w="22225" cap="flat" cmpd="sng" algn="ctr">
              <a:gradFill flip="none" rotWithShape="1">
                <a:gsLst>
                  <a:gs pos="39000">
                    <a:sysClr val="window" lastClr="FFFFFF"/>
                  </a:gs>
                  <a:gs pos="100000">
                    <a:sysClr val="window" lastClr="FFFFFF">
                      <a:lumMod val="85000"/>
                    </a:sysClr>
                  </a:gs>
                </a:gsLst>
                <a:lin ang="2700000" scaled="1"/>
                <a:tileRect/>
              </a:gradFill>
              <a:prstDash val="solid"/>
              <a:miter lim="800000"/>
            </a:ln>
            <a:effectLst>
              <a:outerShdw blurRad="228600" dist="88900" dir="2700000" algn="tl" rotWithShape="0">
                <a:prstClr val="black">
                  <a:alpha val="14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dirty="0">
                <a:solidFill>
                  <a:sysClr val="window" lastClr="FFFFFF"/>
                </a:solidFill>
                <a:latin typeface="Calibri"/>
                <a:ea typeface="宋体"/>
              </a:endParaRPr>
            </a:p>
          </p:txBody>
        </p:sp>
        <p:sp>
          <p:nvSpPr>
            <p:cNvPr id="15" name="AutoShape 11"/>
            <p:cNvSpPr>
              <a:spLocks noChangeArrowheads="1"/>
            </p:cNvSpPr>
            <p:nvPr/>
          </p:nvSpPr>
          <p:spPr bwMode="auto">
            <a:xfrm rot="10800000">
              <a:off x="3284157" y="5027304"/>
              <a:ext cx="3498543" cy="38182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1ACBE"/>
                </a:gs>
                <a:gs pos="2000">
                  <a:srgbClr val="01ACBE">
                    <a:alpha val="0"/>
                  </a:srgbClr>
                </a:gs>
              </a:gsLst>
              <a:lin ang="5400000" scaled="0"/>
            </a:gradFill>
            <a:ln>
              <a:noFill/>
            </a:ln>
            <a:effectLst/>
          </p:spPr>
          <p:txBody>
            <a:bodyPr wrap="none" anchor="ctr"/>
            <a:lstStyle/>
            <a:p>
              <a:pPr defTabSz="914354">
                <a:defRPr/>
              </a:pPr>
              <a:endParaRPr lang="zh-CN" altLang="en-US" kern="0" dirty="0">
                <a:solidFill>
                  <a:sysClr val="windowText" lastClr="000000"/>
                </a:solidFill>
                <a:latin typeface="Impact" pitchFamily="34" charset="0"/>
                <a:ea typeface="微软雅黑" pitchFamily="34" charset="-122"/>
              </a:endParaRPr>
            </a:p>
          </p:txBody>
        </p:sp>
      </p:grpSp>
      <p:sp>
        <p:nvSpPr>
          <p:cNvPr id="17" name="TextBox 6"/>
          <p:cNvSpPr txBox="1"/>
          <p:nvPr/>
        </p:nvSpPr>
        <p:spPr>
          <a:xfrm>
            <a:off x="861388" y="2742083"/>
            <a:ext cx="2262386" cy="1292662"/>
          </a:xfrm>
          <a:prstGeom prst="rect">
            <a:avLst/>
          </a:prstGeom>
          <a:noFill/>
        </p:spPr>
        <p:txBody>
          <a:bodyPr vert="horz" wrap="square" lIns="0" tIns="0" rIns="0" bIns="0" rtlCol="0" anchor="ctr">
            <a:spAutoFit/>
          </a:bodyPr>
          <a:lstStyle/>
          <a:p>
            <a:pPr algn="ctr">
              <a:lnSpc>
                <a:spcPct val="150000"/>
              </a:lnSpc>
            </a:pPr>
            <a:r>
              <a:rPr lang="zh-CN" altLang="en-US" sz="1400" b="1" dirty="0" smtClean="0">
                <a:solidFill>
                  <a:srgbClr val="E87071"/>
                </a:solidFill>
                <a:latin typeface="微软雅黑" pitchFamily="34" charset="-122"/>
                <a:ea typeface="微软雅黑" pitchFamily="34" charset="-122"/>
                <a:hlinkClick r:id="rId3" action="ppaction://hlinkfile"/>
              </a:rPr>
              <a:t>财政部</a:t>
            </a:r>
            <a:r>
              <a:rPr lang="en-US" altLang="zh-CN" sz="1400" b="1" dirty="0" smtClean="0">
                <a:solidFill>
                  <a:srgbClr val="E87071"/>
                </a:solidFill>
                <a:latin typeface="微软雅黑" pitchFamily="34" charset="-122"/>
                <a:ea typeface="微软雅黑" pitchFamily="34" charset="-122"/>
                <a:hlinkClick r:id="rId3" action="ppaction://hlinkfile"/>
              </a:rPr>
              <a:t>《</a:t>
            </a:r>
            <a:r>
              <a:rPr lang="zh-CN" altLang="en-US" sz="1400" b="1" dirty="0" smtClean="0">
                <a:solidFill>
                  <a:srgbClr val="E87071"/>
                </a:solidFill>
                <a:latin typeface="微软雅黑" pitchFamily="34" charset="-122"/>
                <a:ea typeface="微软雅黑" pitchFamily="34" charset="-122"/>
                <a:hlinkClick r:id="rId3" action="ppaction://hlinkfile"/>
              </a:rPr>
              <a:t>关于</a:t>
            </a:r>
            <a:r>
              <a:rPr lang="zh-CN" altLang="en-US" sz="1400" b="1" dirty="0">
                <a:solidFill>
                  <a:srgbClr val="E87071"/>
                </a:solidFill>
                <a:latin typeface="微软雅黑" pitchFamily="34" charset="-122"/>
                <a:ea typeface="微软雅黑" pitchFamily="34" charset="-122"/>
                <a:hlinkClick r:id="rId3" action="ppaction://hlinkfile"/>
              </a:rPr>
              <a:t>开展</a:t>
            </a:r>
            <a:r>
              <a:rPr lang="en-US" altLang="zh-CN" sz="1400" b="1" dirty="0" smtClean="0">
                <a:solidFill>
                  <a:srgbClr val="E87071"/>
                </a:solidFill>
                <a:latin typeface="微软雅黑" pitchFamily="34" charset="-122"/>
                <a:ea typeface="微软雅黑" pitchFamily="34" charset="-122"/>
                <a:hlinkClick r:id="rId3" action="ppaction://hlinkfile"/>
              </a:rPr>
              <a:t>2017</a:t>
            </a:r>
            <a:r>
              <a:rPr lang="zh-CN" altLang="en-US" sz="1400" b="1" dirty="0" smtClean="0">
                <a:solidFill>
                  <a:srgbClr val="E87071"/>
                </a:solidFill>
                <a:latin typeface="微软雅黑" pitchFamily="34" charset="-122"/>
                <a:ea typeface="微软雅黑" pitchFamily="34" charset="-122"/>
                <a:hlinkClick r:id="rId3" action="ppaction://hlinkfile"/>
              </a:rPr>
              <a:t>年度</a:t>
            </a:r>
            <a:r>
              <a:rPr lang="zh-CN" altLang="en-US" sz="1400" b="1" dirty="0">
                <a:solidFill>
                  <a:srgbClr val="E87071"/>
                </a:solidFill>
                <a:latin typeface="微软雅黑" pitchFamily="34" charset="-122"/>
                <a:ea typeface="微软雅黑" pitchFamily="34" charset="-122"/>
                <a:hlinkClick r:id="rId3" action="ppaction://hlinkfile"/>
              </a:rPr>
              <a:t>行政事业单位内部控制报告编报</a:t>
            </a:r>
            <a:r>
              <a:rPr lang="zh-CN" altLang="en-US" sz="1400" b="1" dirty="0" smtClean="0">
                <a:solidFill>
                  <a:srgbClr val="E87071"/>
                </a:solidFill>
                <a:latin typeface="微软雅黑" pitchFamily="34" charset="-122"/>
                <a:ea typeface="微软雅黑" pitchFamily="34" charset="-122"/>
                <a:hlinkClick r:id="rId3" action="ppaction://hlinkfile"/>
              </a:rPr>
              <a:t>工作</a:t>
            </a:r>
            <a:r>
              <a:rPr lang="en-US" altLang="zh-CN" sz="1400" b="1" dirty="0" smtClean="0">
                <a:solidFill>
                  <a:srgbClr val="E87071"/>
                </a:solidFill>
                <a:latin typeface="微软雅黑" pitchFamily="34" charset="-122"/>
                <a:ea typeface="微软雅黑" pitchFamily="34" charset="-122"/>
                <a:hlinkClick r:id="rId3" action="ppaction://hlinkfile"/>
              </a:rPr>
              <a:t>》</a:t>
            </a:r>
            <a:r>
              <a:rPr lang="zh-CN" altLang="en-US" sz="1400" b="1" dirty="0" smtClean="0">
                <a:solidFill>
                  <a:srgbClr val="E87071"/>
                </a:solidFill>
                <a:latin typeface="微软雅黑" pitchFamily="34" charset="-122"/>
                <a:ea typeface="微软雅黑" pitchFamily="34" charset="-122"/>
                <a:hlinkClick r:id="rId3" action="ppaction://hlinkfile"/>
              </a:rPr>
              <a:t>的</a:t>
            </a:r>
            <a:r>
              <a:rPr lang="zh-CN" altLang="en-US" sz="1400" b="1" dirty="0">
                <a:solidFill>
                  <a:srgbClr val="E87071"/>
                </a:solidFill>
                <a:latin typeface="微软雅黑" pitchFamily="34" charset="-122"/>
                <a:ea typeface="微软雅黑" pitchFamily="34" charset="-122"/>
                <a:hlinkClick r:id="rId3" action="ppaction://hlinkfile"/>
              </a:rPr>
              <a:t>通知 </a:t>
            </a:r>
            <a:r>
              <a:rPr lang="en-US" altLang="zh-CN" sz="1400" b="1" dirty="0">
                <a:solidFill>
                  <a:srgbClr val="E87071"/>
                </a:solidFill>
                <a:latin typeface="微软雅黑" pitchFamily="34" charset="-122"/>
                <a:ea typeface="微软雅黑" pitchFamily="34" charset="-122"/>
                <a:hlinkClick r:id="rId3" action="ppaction://hlinkfile"/>
              </a:rPr>
              <a:t>--</a:t>
            </a:r>
            <a:r>
              <a:rPr lang="zh-CN" altLang="en-US" sz="1400" b="1" dirty="0">
                <a:solidFill>
                  <a:srgbClr val="E87071"/>
                </a:solidFill>
                <a:latin typeface="微软雅黑" pitchFamily="34" charset="-122"/>
                <a:ea typeface="微软雅黑" pitchFamily="34" charset="-122"/>
                <a:hlinkClick r:id="rId3" action="ppaction://hlinkfile"/>
              </a:rPr>
              <a:t>财会函</a:t>
            </a:r>
            <a:r>
              <a:rPr lang="en-US" altLang="zh-CN" sz="1400" b="1" dirty="0">
                <a:solidFill>
                  <a:srgbClr val="E87071"/>
                </a:solidFill>
                <a:latin typeface="微软雅黑" pitchFamily="34" charset="-122"/>
                <a:ea typeface="微软雅黑" pitchFamily="34" charset="-122"/>
                <a:hlinkClick r:id="rId3" action="ppaction://hlinkfile"/>
              </a:rPr>
              <a:t>[</a:t>
            </a:r>
            <a:r>
              <a:rPr lang="en-US" altLang="zh-CN" sz="1400" b="1" dirty="0" smtClean="0">
                <a:solidFill>
                  <a:srgbClr val="E87071"/>
                </a:solidFill>
                <a:latin typeface="微软雅黑" pitchFamily="34" charset="-122"/>
                <a:ea typeface="微软雅黑" pitchFamily="34" charset="-122"/>
                <a:hlinkClick r:id="rId3" action="ppaction://hlinkfile"/>
              </a:rPr>
              <a:t>2017]15</a:t>
            </a:r>
            <a:r>
              <a:rPr lang="zh-CN" altLang="en-US" sz="1400" b="1" dirty="0" smtClean="0">
                <a:solidFill>
                  <a:srgbClr val="E87071"/>
                </a:solidFill>
                <a:latin typeface="微软雅黑" pitchFamily="34" charset="-122"/>
                <a:ea typeface="微软雅黑" pitchFamily="34" charset="-122"/>
                <a:hlinkClick r:id="rId3" action="ppaction://hlinkfile"/>
              </a:rPr>
              <a:t>号</a:t>
            </a:r>
            <a:endParaRPr lang="zh-CN" altLang="en-US" sz="1400" b="1" dirty="0">
              <a:solidFill>
                <a:srgbClr val="E87071"/>
              </a:solidFill>
              <a:latin typeface="微软雅黑" pitchFamily="34" charset="-122"/>
              <a:ea typeface="微软雅黑" pitchFamily="34" charset="-122"/>
            </a:endParaRPr>
          </a:p>
        </p:txBody>
      </p:sp>
      <p:sp>
        <p:nvSpPr>
          <p:cNvPr id="20" name="TextBox 6"/>
          <p:cNvSpPr txBox="1"/>
          <p:nvPr/>
        </p:nvSpPr>
        <p:spPr>
          <a:xfrm>
            <a:off x="861388" y="933403"/>
            <a:ext cx="2369750" cy="1292662"/>
          </a:xfrm>
          <a:prstGeom prst="rect">
            <a:avLst/>
          </a:prstGeom>
          <a:noFill/>
        </p:spPr>
        <p:txBody>
          <a:bodyPr vert="horz" wrap="square" lIns="0" tIns="0" rIns="0" bIns="0" rtlCol="0" anchor="ctr">
            <a:spAutoFit/>
          </a:bodyPr>
          <a:lstStyle/>
          <a:p>
            <a:pPr algn="ctr">
              <a:lnSpc>
                <a:spcPct val="150000"/>
              </a:lnSpc>
            </a:pPr>
            <a:r>
              <a:rPr lang="zh-CN" altLang="en-US" sz="1400" b="1" dirty="0" smtClean="0">
                <a:solidFill>
                  <a:srgbClr val="FFB850"/>
                </a:solidFill>
                <a:latin typeface="微软雅黑" pitchFamily="34" charset="-122"/>
                <a:ea typeface="微软雅黑" pitchFamily="34" charset="-122"/>
                <a:hlinkClick r:id="rId4" action="ppaction://hlinkfile"/>
              </a:rPr>
              <a:t>财政部关于</a:t>
            </a:r>
            <a:r>
              <a:rPr lang="zh-CN" altLang="en-US" sz="1400" b="1" dirty="0">
                <a:solidFill>
                  <a:srgbClr val="FFB850"/>
                </a:solidFill>
                <a:latin typeface="微软雅黑" pitchFamily="34" charset="-122"/>
                <a:ea typeface="微软雅黑" pitchFamily="34" charset="-122"/>
                <a:hlinkClick r:id="rId4" action="ppaction://hlinkfile"/>
              </a:rPr>
              <a:t>印发</a:t>
            </a:r>
            <a:r>
              <a:rPr lang="en-US" altLang="zh-CN" sz="1400" b="1" dirty="0">
                <a:solidFill>
                  <a:srgbClr val="FFB850"/>
                </a:solidFill>
                <a:latin typeface="微软雅黑" pitchFamily="34" charset="-122"/>
                <a:ea typeface="微软雅黑" pitchFamily="34" charset="-122"/>
                <a:hlinkClick r:id="rId4" action="ppaction://hlinkfile"/>
              </a:rPr>
              <a:t>《</a:t>
            </a:r>
            <a:r>
              <a:rPr lang="zh-CN" altLang="en-US" sz="1400" b="1" dirty="0">
                <a:solidFill>
                  <a:srgbClr val="FFB850"/>
                </a:solidFill>
                <a:latin typeface="微软雅黑" pitchFamily="34" charset="-122"/>
                <a:ea typeface="微软雅黑" pitchFamily="34" charset="-122"/>
                <a:hlinkClick r:id="rId4" action="ppaction://hlinkfile"/>
              </a:rPr>
              <a:t>行政事业单位内部控制报告管理制度（试行）</a:t>
            </a:r>
            <a:r>
              <a:rPr lang="en-US" altLang="zh-CN" sz="1400" b="1" dirty="0">
                <a:solidFill>
                  <a:srgbClr val="FFB850"/>
                </a:solidFill>
                <a:latin typeface="微软雅黑" pitchFamily="34" charset="-122"/>
                <a:ea typeface="微软雅黑" pitchFamily="34" charset="-122"/>
                <a:hlinkClick r:id="rId4" action="ppaction://hlinkfile"/>
              </a:rPr>
              <a:t>》</a:t>
            </a:r>
            <a:r>
              <a:rPr lang="zh-CN" altLang="en-US" sz="1400" b="1" dirty="0">
                <a:solidFill>
                  <a:srgbClr val="FFB850"/>
                </a:solidFill>
                <a:latin typeface="微软雅黑" pitchFamily="34" charset="-122"/>
                <a:ea typeface="微软雅黑" pitchFamily="34" charset="-122"/>
                <a:hlinkClick r:id="rId4" action="ppaction://hlinkfile"/>
              </a:rPr>
              <a:t>的通知</a:t>
            </a:r>
            <a:r>
              <a:rPr lang="en-US" altLang="zh-CN" sz="1400" b="1" dirty="0">
                <a:solidFill>
                  <a:srgbClr val="FFB850"/>
                </a:solidFill>
                <a:latin typeface="微软雅黑" pitchFamily="34" charset="-122"/>
                <a:ea typeface="微软雅黑" pitchFamily="34" charset="-122"/>
                <a:hlinkClick r:id="rId4" action="ppaction://hlinkfile"/>
              </a:rPr>
              <a:t>--</a:t>
            </a:r>
            <a:r>
              <a:rPr lang="zh-CN" altLang="en-US" sz="1400" b="1" dirty="0">
                <a:solidFill>
                  <a:srgbClr val="FFB850"/>
                </a:solidFill>
                <a:latin typeface="微软雅黑" pitchFamily="34" charset="-122"/>
                <a:ea typeface="微软雅黑" pitchFamily="34" charset="-122"/>
                <a:hlinkClick r:id="rId4" action="ppaction://hlinkfile"/>
              </a:rPr>
              <a:t>财会</a:t>
            </a:r>
            <a:r>
              <a:rPr lang="en-US" altLang="zh-CN" sz="1400" b="1" dirty="0">
                <a:solidFill>
                  <a:srgbClr val="FFB850"/>
                </a:solidFill>
                <a:latin typeface="微软雅黑" pitchFamily="34" charset="-122"/>
                <a:ea typeface="微软雅黑" pitchFamily="34" charset="-122"/>
                <a:hlinkClick r:id="rId4" action="ppaction://hlinkfile"/>
              </a:rPr>
              <a:t>[2017]1</a:t>
            </a:r>
            <a:r>
              <a:rPr lang="zh-CN" altLang="en-US" sz="1400" b="1" dirty="0">
                <a:solidFill>
                  <a:srgbClr val="FFB850"/>
                </a:solidFill>
                <a:latin typeface="微软雅黑" pitchFamily="34" charset="-122"/>
                <a:ea typeface="微软雅黑" pitchFamily="34" charset="-122"/>
                <a:hlinkClick r:id="rId4" action="ppaction://hlinkfile"/>
              </a:rPr>
              <a:t>号</a:t>
            </a:r>
            <a:endParaRPr lang="zh-CN" altLang="en-US" sz="1400" b="1" dirty="0">
              <a:solidFill>
                <a:srgbClr val="FFB850"/>
              </a:solidFill>
              <a:latin typeface="微软雅黑" pitchFamily="34" charset="-122"/>
              <a:ea typeface="微软雅黑" pitchFamily="34" charset="-122"/>
            </a:endParaRPr>
          </a:p>
        </p:txBody>
      </p:sp>
      <p:sp>
        <p:nvSpPr>
          <p:cNvPr id="23" name="TextBox 6"/>
          <p:cNvSpPr txBox="1"/>
          <p:nvPr/>
        </p:nvSpPr>
        <p:spPr>
          <a:xfrm>
            <a:off x="954158" y="4784656"/>
            <a:ext cx="2247018" cy="1292662"/>
          </a:xfrm>
          <a:prstGeom prst="rect">
            <a:avLst/>
          </a:prstGeom>
          <a:noFill/>
        </p:spPr>
        <p:txBody>
          <a:bodyPr vert="horz" wrap="square" lIns="0" tIns="0" rIns="0" bIns="0" rtlCol="0" anchor="ctr">
            <a:spAutoFit/>
          </a:bodyPr>
          <a:lstStyle/>
          <a:p>
            <a:pPr algn="ctr">
              <a:lnSpc>
                <a:spcPct val="150000"/>
              </a:lnSpc>
            </a:pPr>
            <a:r>
              <a:rPr lang="zh-CN" altLang="en-US" sz="1400" b="1" dirty="0" smtClean="0">
                <a:solidFill>
                  <a:srgbClr val="01ACBE"/>
                </a:solidFill>
                <a:latin typeface="微软雅黑" pitchFamily="34" charset="-122"/>
                <a:ea typeface="微软雅黑" pitchFamily="34" charset="-122"/>
              </a:rPr>
              <a:t>山东省财政厅</a:t>
            </a:r>
            <a:r>
              <a:rPr lang="en-US" altLang="zh-CN" sz="1400" b="1" dirty="0" smtClean="0">
                <a:solidFill>
                  <a:srgbClr val="01ACBE"/>
                </a:solidFill>
                <a:latin typeface="微软雅黑" pitchFamily="34" charset="-122"/>
                <a:ea typeface="微软雅黑" pitchFamily="34" charset="-122"/>
              </a:rPr>
              <a:t>《</a:t>
            </a:r>
            <a:r>
              <a:rPr lang="zh-CN" altLang="en-US" sz="1400" b="1" dirty="0" smtClean="0">
                <a:solidFill>
                  <a:srgbClr val="01ACBE"/>
                </a:solidFill>
                <a:latin typeface="微软雅黑" pitchFamily="34" charset="-122"/>
                <a:ea typeface="微软雅黑" pitchFamily="34" charset="-122"/>
              </a:rPr>
              <a:t>关于</a:t>
            </a:r>
            <a:r>
              <a:rPr lang="zh-CN" altLang="en-US" sz="1400" b="1" dirty="0">
                <a:solidFill>
                  <a:srgbClr val="01ACBE"/>
                </a:solidFill>
                <a:latin typeface="微软雅黑" pitchFamily="34" charset="-122"/>
                <a:ea typeface="微软雅黑" pitchFamily="34" charset="-122"/>
              </a:rPr>
              <a:t>开展</a:t>
            </a:r>
            <a:r>
              <a:rPr lang="en-US" altLang="zh-CN" sz="1400" b="1" dirty="0" smtClean="0">
                <a:solidFill>
                  <a:srgbClr val="01ACBE"/>
                </a:solidFill>
                <a:latin typeface="微软雅黑" pitchFamily="34" charset="-122"/>
                <a:ea typeface="微软雅黑" pitchFamily="34" charset="-122"/>
              </a:rPr>
              <a:t>2017</a:t>
            </a:r>
            <a:r>
              <a:rPr lang="zh-CN" altLang="en-US" sz="1400" b="1" dirty="0" smtClean="0">
                <a:solidFill>
                  <a:srgbClr val="01ACBE"/>
                </a:solidFill>
                <a:latin typeface="微软雅黑" pitchFamily="34" charset="-122"/>
                <a:ea typeface="微软雅黑" pitchFamily="34" charset="-122"/>
              </a:rPr>
              <a:t>年度</a:t>
            </a:r>
            <a:r>
              <a:rPr lang="zh-CN" altLang="en-US" sz="1400" b="1" dirty="0">
                <a:solidFill>
                  <a:srgbClr val="01ACBE"/>
                </a:solidFill>
                <a:latin typeface="微软雅黑" pitchFamily="34" charset="-122"/>
                <a:ea typeface="微软雅黑" pitchFamily="34" charset="-122"/>
              </a:rPr>
              <a:t>行政事业单位内部控制报告编制</a:t>
            </a:r>
            <a:r>
              <a:rPr lang="zh-CN" altLang="en-US" sz="1400" b="1" dirty="0" smtClean="0">
                <a:solidFill>
                  <a:srgbClr val="01ACBE"/>
                </a:solidFill>
                <a:latin typeface="微软雅黑" pitchFamily="34" charset="-122"/>
                <a:ea typeface="微软雅黑" pitchFamily="34" charset="-122"/>
              </a:rPr>
              <a:t>工作</a:t>
            </a:r>
            <a:r>
              <a:rPr lang="en-US" altLang="zh-CN" sz="1400" b="1" dirty="0" smtClean="0">
                <a:solidFill>
                  <a:srgbClr val="01ACBE"/>
                </a:solidFill>
                <a:latin typeface="微软雅黑" pitchFamily="34" charset="-122"/>
                <a:ea typeface="微软雅黑" pitchFamily="34" charset="-122"/>
              </a:rPr>
              <a:t>》</a:t>
            </a:r>
            <a:r>
              <a:rPr lang="zh-CN" altLang="en-US" sz="1400" b="1" dirty="0" smtClean="0">
                <a:solidFill>
                  <a:srgbClr val="01ACBE"/>
                </a:solidFill>
                <a:latin typeface="微软雅黑" pitchFamily="34" charset="-122"/>
                <a:ea typeface="微软雅黑" pitchFamily="34" charset="-122"/>
              </a:rPr>
              <a:t>的</a:t>
            </a:r>
            <a:r>
              <a:rPr lang="zh-CN" altLang="en-US" sz="1400" b="1" dirty="0">
                <a:solidFill>
                  <a:srgbClr val="01ACBE"/>
                </a:solidFill>
                <a:latin typeface="微软雅黑" pitchFamily="34" charset="-122"/>
                <a:ea typeface="微软雅黑" pitchFamily="34" charset="-122"/>
              </a:rPr>
              <a:t>通知</a:t>
            </a:r>
            <a:r>
              <a:rPr lang="en-US" altLang="zh-CN" sz="1400" b="1" dirty="0" smtClean="0">
                <a:solidFill>
                  <a:srgbClr val="01ACBE"/>
                </a:solidFill>
                <a:latin typeface="微软雅黑" pitchFamily="34" charset="-122"/>
                <a:ea typeface="微软雅黑" pitchFamily="34" charset="-122"/>
              </a:rPr>
              <a:t>—</a:t>
            </a:r>
            <a:r>
              <a:rPr lang="zh-CN" altLang="en-US" sz="1400" b="1" dirty="0" smtClean="0">
                <a:solidFill>
                  <a:srgbClr val="01ACBE"/>
                </a:solidFill>
                <a:latin typeface="微软雅黑" pitchFamily="34" charset="-122"/>
                <a:ea typeface="微软雅黑" pitchFamily="34" charset="-122"/>
              </a:rPr>
              <a:t>鲁财会</a:t>
            </a:r>
            <a:r>
              <a:rPr lang="en-US" altLang="zh-CN" sz="1400" b="1" dirty="0" smtClean="0">
                <a:solidFill>
                  <a:srgbClr val="01ACBE"/>
                </a:solidFill>
                <a:latin typeface="微软雅黑" pitchFamily="34" charset="-122"/>
                <a:ea typeface="微软雅黑" pitchFamily="34" charset="-122"/>
              </a:rPr>
              <a:t>〔2018〕7</a:t>
            </a:r>
            <a:r>
              <a:rPr lang="zh-CN" altLang="en-US" sz="1400" b="1" dirty="0" smtClean="0">
                <a:solidFill>
                  <a:srgbClr val="01ACBE"/>
                </a:solidFill>
                <a:latin typeface="微软雅黑" pitchFamily="34" charset="-122"/>
                <a:ea typeface="微软雅黑" pitchFamily="34" charset="-122"/>
              </a:rPr>
              <a:t>号</a:t>
            </a:r>
            <a:endParaRPr lang="zh-CN" altLang="en-US" sz="1400" b="1" dirty="0">
              <a:solidFill>
                <a:srgbClr val="01ACBE"/>
              </a:solidFill>
              <a:latin typeface="微软雅黑" pitchFamily="34" charset="-122"/>
              <a:ea typeface="微软雅黑" pitchFamily="34" charset="-122"/>
            </a:endParaRPr>
          </a:p>
        </p:txBody>
      </p:sp>
      <p:grpSp>
        <p:nvGrpSpPr>
          <p:cNvPr id="34" name="组合 33"/>
          <p:cNvGrpSpPr/>
          <p:nvPr/>
        </p:nvGrpSpPr>
        <p:grpSpPr>
          <a:xfrm>
            <a:off x="3231137" y="793011"/>
            <a:ext cx="8819836" cy="2620938"/>
            <a:chOff x="3231137" y="793011"/>
            <a:chExt cx="8819836" cy="2620938"/>
          </a:xfrm>
        </p:grpSpPr>
        <p:grpSp>
          <p:nvGrpSpPr>
            <p:cNvPr id="18" name="组合 17"/>
            <p:cNvGrpSpPr/>
            <p:nvPr/>
          </p:nvGrpSpPr>
          <p:grpSpPr>
            <a:xfrm>
              <a:off x="3638006" y="793011"/>
              <a:ext cx="8412967" cy="2620938"/>
              <a:chOff x="3638006" y="793011"/>
              <a:chExt cx="8412967" cy="2620938"/>
            </a:xfrm>
          </p:grpSpPr>
          <p:sp>
            <p:nvSpPr>
              <p:cNvPr id="2" name="矩形 1"/>
              <p:cNvSpPr/>
              <p:nvPr/>
            </p:nvSpPr>
            <p:spPr>
              <a:xfrm>
                <a:off x="4113119" y="828626"/>
                <a:ext cx="7826066" cy="2585323"/>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b="1" dirty="0">
                    <a:solidFill>
                      <a:srgbClr val="FF0000"/>
                    </a:solidFill>
                    <a:latin typeface="黑体" pitchFamily="49" charset="-122"/>
                    <a:ea typeface="黑体" pitchFamily="49" charset="-122"/>
                    <a:cs typeface="Helvetica"/>
                    <a:sym typeface="Helvetica"/>
                  </a:rPr>
                  <a:t>贯彻落实</a:t>
                </a:r>
                <a:r>
                  <a:rPr lang="zh-CN" altLang="en-US" dirty="0">
                    <a:latin typeface="黑体" pitchFamily="49" charset="-122"/>
                    <a:ea typeface="黑体" pitchFamily="49" charset="-122"/>
                  </a:rPr>
                  <a:t>党的十八届四中全会通过的</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决定</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的有关精神；</a:t>
                </a:r>
              </a:p>
              <a:p>
                <a:pPr marL="285750" indent="-285750">
                  <a:lnSpc>
                    <a:spcPct val="150000"/>
                  </a:lnSpc>
                  <a:buFont typeface="Wingdings" panose="05000000000000000000" pitchFamily="2" charset="2"/>
                  <a:buChar char="u"/>
                </a:pPr>
                <a:r>
                  <a:rPr lang="zh-CN" altLang="en-US" dirty="0">
                    <a:latin typeface="黑体" pitchFamily="49" charset="-122"/>
                    <a:ea typeface="黑体" pitchFamily="49" charset="-122"/>
                  </a:rPr>
                  <a:t>进一步</a:t>
                </a:r>
                <a:r>
                  <a:rPr lang="zh-CN" altLang="en-US" b="1" dirty="0">
                    <a:solidFill>
                      <a:srgbClr val="FF0000"/>
                    </a:solidFill>
                    <a:latin typeface="黑体" pitchFamily="49" charset="-122"/>
                    <a:ea typeface="黑体" pitchFamily="49" charset="-122"/>
                    <a:cs typeface="Helvetica"/>
                    <a:sym typeface="Helvetica"/>
                  </a:rPr>
                  <a:t>加强</a:t>
                </a:r>
                <a:r>
                  <a:rPr lang="zh-CN" altLang="en-US" dirty="0">
                    <a:latin typeface="黑体" pitchFamily="49" charset="-122"/>
                    <a:ea typeface="黑体" pitchFamily="49" charset="-122"/>
                  </a:rPr>
                  <a:t>单位内控建设；</a:t>
                </a:r>
              </a:p>
              <a:p>
                <a:pPr marL="285750" indent="-285750">
                  <a:lnSpc>
                    <a:spcPct val="150000"/>
                  </a:lnSpc>
                  <a:buFont typeface="Wingdings" panose="05000000000000000000" pitchFamily="2" charset="2"/>
                  <a:buChar char="u"/>
                </a:pPr>
                <a:r>
                  <a:rPr lang="zh-CN" altLang="en-US" b="1" dirty="0">
                    <a:solidFill>
                      <a:srgbClr val="FF0000"/>
                    </a:solidFill>
                    <a:latin typeface="黑体" pitchFamily="49" charset="-122"/>
                    <a:ea typeface="黑体" pitchFamily="49" charset="-122"/>
                    <a:cs typeface="Helvetica"/>
                    <a:sym typeface="Helvetica"/>
                  </a:rPr>
                  <a:t>规范</a:t>
                </a:r>
                <a:r>
                  <a:rPr lang="zh-CN" altLang="en-US" dirty="0">
                    <a:latin typeface="黑体" pitchFamily="49" charset="-122"/>
                    <a:ea typeface="黑体" pitchFamily="49" charset="-122"/>
                  </a:rPr>
                  <a:t>单位内部控制报告的编制、报送、使用及报告信息质量的监督检查等工作；</a:t>
                </a:r>
              </a:p>
              <a:p>
                <a:pPr marL="285750" indent="-285750">
                  <a:lnSpc>
                    <a:spcPct val="150000"/>
                  </a:lnSpc>
                  <a:buFont typeface="Wingdings" panose="05000000000000000000" pitchFamily="2" charset="2"/>
                  <a:buChar char="u"/>
                </a:pPr>
                <a:r>
                  <a:rPr lang="zh-CN" altLang="en-US" b="1" dirty="0">
                    <a:solidFill>
                      <a:srgbClr val="FF0000"/>
                    </a:solidFill>
                    <a:latin typeface="黑体" pitchFamily="49" charset="-122"/>
                    <a:ea typeface="黑体" pitchFamily="49" charset="-122"/>
                    <a:cs typeface="Helvetica"/>
                    <a:sym typeface="Helvetica"/>
                  </a:rPr>
                  <a:t>促进</a:t>
                </a:r>
                <a:r>
                  <a:rPr lang="zh-CN" altLang="en-US" dirty="0">
                    <a:latin typeface="黑体" pitchFamily="49" charset="-122"/>
                    <a:ea typeface="黑体" pitchFamily="49" charset="-122"/>
                  </a:rPr>
                  <a:t>单位内控信息公开；</a:t>
                </a:r>
              </a:p>
              <a:p>
                <a:pPr marL="285750" indent="-285750">
                  <a:lnSpc>
                    <a:spcPct val="150000"/>
                  </a:lnSpc>
                  <a:buFont typeface="Wingdings" panose="05000000000000000000" pitchFamily="2" charset="2"/>
                  <a:buChar char="u"/>
                </a:pPr>
                <a:r>
                  <a:rPr lang="zh-CN" altLang="en-US" b="1" dirty="0">
                    <a:solidFill>
                      <a:srgbClr val="FF0000"/>
                    </a:solidFill>
                    <a:latin typeface="黑体" pitchFamily="49" charset="-122"/>
                    <a:ea typeface="黑体" pitchFamily="49" charset="-122"/>
                    <a:cs typeface="Helvetica"/>
                    <a:sym typeface="Helvetica"/>
                  </a:rPr>
                  <a:t>提高</a:t>
                </a:r>
                <a:r>
                  <a:rPr lang="zh-CN" altLang="en-US" dirty="0">
                    <a:latin typeface="黑体" pitchFamily="49" charset="-122"/>
                    <a:ea typeface="黑体" pitchFamily="49" charset="-122"/>
                  </a:rPr>
                  <a:t>单位内控报告质量；</a:t>
                </a:r>
              </a:p>
            </p:txBody>
          </p:sp>
          <p:grpSp>
            <p:nvGrpSpPr>
              <p:cNvPr id="5" name="组合 4"/>
              <p:cNvGrpSpPr/>
              <p:nvPr/>
            </p:nvGrpSpPr>
            <p:grpSpPr>
              <a:xfrm>
                <a:off x="3638006" y="793011"/>
                <a:ext cx="8412967" cy="2620938"/>
                <a:chOff x="3638006" y="793011"/>
                <a:chExt cx="8412967" cy="2620938"/>
              </a:xfrm>
            </p:grpSpPr>
            <p:grpSp>
              <p:nvGrpSpPr>
                <p:cNvPr id="21" name="目的"/>
                <p:cNvGrpSpPr/>
                <p:nvPr/>
              </p:nvGrpSpPr>
              <p:grpSpPr>
                <a:xfrm>
                  <a:off x="3638006" y="1400235"/>
                  <a:ext cx="357113" cy="857014"/>
                  <a:chOff x="-1" y="-1"/>
                  <a:chExt cx="2395647" cy="1270003"/>
                </a:xfrm>
              </p:grpSpPr>
              <p:sp>
                <p:nvSpPr>
                  <p:cNvPr id="22" name="矩形"/>
                  <p:cNvSpPr/>
                  <p:nvPr/>
                </p:nvSpPr>
                <p:spPr>
                  <a:xfrm>
                    <a:off x="-1" y="-1"/>
                    <a:ext cx="2395647" cy="1270003"/>
                  </a:xfrm>
                  <a:prstGeom prst="rect">
                    <a:avLst/>
                  </a:prstGeom>
                  <a:noFill/>
                  <a:ln w="25400" cap="flat">
                    <a:solidFill>
                      <a:srgbClr val="1A04BC"/>
                    </a:solidFill>
                    <a:prstDash val="solid"/>
                    <a:miter lim="400000"/>
                  </a:ln>
                  <a:effectLst/>
                </p:spPr>
                <p:txBody>
                  <a:bodyPr wrap="square" lIns="50800" tIns="50800" rIns="50800" bIns="50800" numCol="1" anchor="ctr">
                    <a:noAutofit/>
                  </a:bodyPr>
                  <a:lstStyle/>
                  <a:p>
                    <a:pPr>
                      <a:defRPr sz="4800" b="0">
                        <a:solidFill>
                          <a:srgbClr val="174F86"/>
                        </a:solidFill>
                        <a:latin typeface="FZXiaoBiaoSong-B05S"/>
                        <a:ea typeface="FZXiaoBiaoSong-B05S"/>
                        <a:cs typeface="FZXiaoBiaoSong-B05S"/>
                        <a:sym typeface="FZXiaoBiaoSong-B05S"/>
                      </a:defRPr>
                    </a:pPr>
                    <a:endParaRPr/>
                  </a:p>
                </p:txBody>
              </p:sp>
              <p:sp>
                <p:nvSpPr>
                  <p:cNvPr id="24" name="目的"/>
                  <p:cNvSpPr txBox="1"/>
                  <p:nvPr/>
                </p:nvSpPr>
                <p:spPr>
                  <a:xfrm>
                    <a:off x="-1" y="102893"/>
                    <a:ext cx="2060564" cy="10642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lvl1pPr>
                      <a:defRPr sz="4800" b="0">
                        <a:solidFill>
                          <a:srgbClr val="174F86"/>
                        </a:solidFill>
                        <a:latin typeface="FZXiaoBiaoSong-B05S"/>
                        <a:ea typeface="FZXiaoBiaoSong-B05S"/>
                        <a:cs typeface="FZXiaoBiaoSong-B05S"/>
                        <a:sym typeface="FZXiaoBiaoSong-B05S"/>
                      </a:defRPr>
                    </a:lvl1pPr>
                  </a:lstStyle>
                  <a:p>
                    <a:r>
                      <a:rPr sz="2000" dirty="0" err="1">
                        <a:solidFill>
                          <a:srgbClr val="1A04BC"/>
                        </a:solidFill>
                        <a:latin typeface="黑体" pitchFamily="49" charset="-122"/>
                        <a:ea typeface="黑体" pitchFamily="49" charset="-122"/>
                      </a:rPr>
                      <a:t>目的</a:t>
                    </a:r>
                    <a:endParaRPr sz="2000" dirty="0">
                      <a:solidFill>
                        <a:srgbClr val="1A04BC"/>
                      </a:solidFill>
                      <a:latin typeface="黑体" pitchFamily="49" charset="-122"/>
                      <a:ea typeface="黑体" pitchFamily="49" charset="-122"/>
                    </a:endParaRPr>
                  </a:p>
                </p:txBody>
              </p:sp>
            </p:grpSp>
            <p:sp>
              <p:nvSpPr>
                <p:cNvPr id="4" name="矩形 3"/>
                <p:cNvSpPr/>
                <p:nvPr/>
              </p:nvSpPr>
              <p:spPr>
                <a:xfrm>
                  <a:off x="4113119" y="793011"/>
                  <a:ext cx="7937854" cy="2620938"/>
                </a:xfrm>
                <a:prstGeom prst="rect">
                  <a:avLst/>
                </a:prstGeom>
                <a:noFill/>
                <a:ln w="12700" cap="flat">
                  <a:solidFill>
                    <a:schemeClr val="tx1"/>
                  </a:solidFill>
                  <a:prstDash val="dash"/>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grpSp>
        <p:cxnSp>
          <p:nvCxnSpPr>
            <p:cNvPr id="27" name="肘形连接符 26"/>
            <p:cNvCxnSpPr>
              <a:stCxn id="11" idx="1"/>
              <a:endCxn id="24" idx="1"/>
            </p:cNvCxnSpPr>
            <p:nvPr/>
          </p:nvCxnSpPr>
          <p:spPr>
            <a:xfrm>
              <a:off x="3231137" y="1525130"/>
              <a:ext cx="406869" cy="303612"/>
            </a:xfrm>
            <a:prstGeom prst="bentConnector3">
              <a:avLst/>
            </a:prstGeom>
            <a:noFill/>
            <a:ln w="25400" cap="flat">
              <a:solidFill>
                <a:srgbClr val="000000"/>
              </a:solidFill>
              <a:prstDash val="solid"/>
              <a:miter lim="400000"/>
              <a:tailEnd type="arrow"/>
            </a:ln>
            <a:effectLst/>
            <a:sp3d/>
          </p:spPr>
          <p:style>
            <a:lnRef idx="0">
              <a:scrgbClr r="0" g="0" b="0"/>
            </a:lnRef>
            <a:fillRef idx="0">
              <a:scrgbClr r="0" g="0" b="0"/>
            </a:fillRef>
            <a:effectRef idx="0">
              <a:scrgbClr r="0" g="0" b="0"/>
            </a:effectRef>
            <a:fontRef idx="none"/>
          </p:style>
        </p:cxnSp>
      </p:grpSp>
      <p:grpSp>
        <p:nvGrpSpPr>
          <p:cNvPr id="35" name="组合 34"/>
          <p:cNvGrpSpPr/>
          <p:nvPr/>
        </p:nvGrpSpPr>
        <p:grpSpPr>
          <a:xfrm>
            <a:off x="3231137" y="1525130"/>
            <a:ext cx="8819836" cy="3607277"/>
            <a:chOff x="3231137" y="1525130"/>
            <a:chExt cx="8819836" cy="3607277"/>
          </a:xfrm>
        </p:grpSpPr>
        <p:grpSp>
          <p:nvGrpSpPr>
            <p:cNvPr id="25" name="组合 24"/>
            <p:cNvGrpSpPr/>
            <p:nvPr/>
          </p:nvGrpSpPr>
          <p:grpSpPr>
            <a:xfrm>
              <a:off x="3638006" y="3793579"/>
              <a:ext cx="8412967" cy="1338828"/>
              <a:chOff x="3638006" y="3793579"/>
              <a:chExt cx="8412967" cy="1338828"/>
            </a:xfrm>
          </p:grpSpPr>
          <p:sp>
            <p:nvSpPr>
              <p:cNvPr id="28" name="矩形 27"/>
              <p:cNvSpPr/>
              <p:nvPr/>
            </p:nvSpPr>
            <p:spPr>
              <a:xfrm>
                <a:off x="4090706" y="3793579"/>
                <a:ext cx="7960267" cy="1338828"/>
              </a:xfrm>
              <a:prstGeom prst="rect">
                <a:avLst/>
              </a:prstGeom>
            </p:spPr>
            <p:txBody>
              <a:bodyPr wrap="square">
                <a:spAutoFit/>
              </a:bodyPr>
              <a:lstStyle/>
              <a:p>
                <a:pPr>
                  <a:lnSpc>
                    <a:spcPct val="150000"/>
                  </a:lnSpc>
                </a:pPr>
                <a:r>
                  <a:rPr lang="zh-CN" altLang="en-US" dirty="0">
                    <a:latin typeface="黑体" pitchFamily="49" charset="-122"/>
                    <a:ea typeface="黑体" pitchFamily="49" charset="-122"/>
                  </a:rPr>
                  <a:t>行政事业单位在</a:t>
                </a:r>
                <a:r>
                  <a:rPr lang="zh-CN" altLang="en-US" dirty="0">
                    <a:solidFill>
                      <a:srgbClr val="FF0000"/>
                    </a:solidFill>
                    <a:latin typeface="黑体" pitchFamily="49" charset="-122"/>
                    <a:ea typeface="黑体" pitchFamily="49" charset="-122"/>
                  </a:rPr>
                  <a:t>年度终了</a:t>
                </a:r>
                <a:r>
                  <a:rPr lang="zh-CN" altLang="en-US" dirty="0">
                    <a:latin typeface="黑体" pitchFamily="49" charset="-122"/>
                    <a:ea typeface="黑体" pitchFamily="49" charset="-122"/>
                  </a:rPr>
                  <a:t>，结合本单位实际情况，依据</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指导意见</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和</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单位内部控制规范</a:t>
                </a:r>
                <a:r>
                  <a:rPr lang="en-US" altLang="zh-CN" dirty="0">
                    <a:latin typeface="黑体" pitchFamily="49" charset="-122"/>
                    <a:ea typeface="黑体" pitchFamily="49" charset="-122"/>
                  </a:rPr>
                  <a:t>》</a:t>
                </a:r>
                <a:r>
                  <a:rPr lang="zh-CN" altLang="en-US" dirty="0">
                    <a:latin typeface="黑体" pitchFamily="49" charset="-122"/>
                    <a:ea typeface="黑体" pitchFamily="49" charset="-122"/>
                  </a:rPr>
                  <a:t>，</a:t>
                </a:r>
                <a:r>
                  <a:rPr lang="zh-CN" altLang="en-US" dirty="0">
                    <a:solidFill>
                      <a:srgbClr val="FF0000"/>
                    </a:solidFill>
                    <a:latin typeface="黑体" pitchFamily="49" charset="-122"/>
                    <a:ea typeface="黑体" pitchFamily="49" charset="-122"/>
                  </a:rPr>
                  <a:t>按照本制度规定</a:t>
                </a:r>
                <a:r>
                  <a:rPr lang="zh-CN" altLang="en-US" dirty="0">
                    <a:latin typeface="黑体" pitchFamily="49" charset="-122"/>
                    <a:ea typeface="黑体" pitchFamily="49" charset="-122"/>
                  </a:rPr>
                  <a:t>编制的能够</a:t>
                </a:r>
                <a:r>
                  <a:rPr lang="zh-CN" altLang="en-US" dirty="0">
                    <a:solidFill>
                      <a:srgbClr val="FF0000"/>
                    </a:solidFill>
                    <a:latin typeface="黑体" pitchFamily="49" charset="-122"/>
                    <a:ea typeface="黑体" pitchFamily="49" charset="-122"/>
                  </a:rPr>
                  <a:t>综合反映本单位内部控制建立与实施情况</a:t>
                </a:r>
                <a:r>
                  <a:rPr lang="zh-CN" altLang="en-US" dirty="0">
                    <a:latin typeface="黑体" pitchFamily="49" charset="-122"/>
                    <a:ea typeface="黑体" pitchFamily="49" charset="-122"/>
                  </a:rPr>
                  <a:t>的总结性文件。</a:t>
                </a:r>
              </a:p>
            </p:txBody>
          </p:sp>
          <p:grpSp>
            <p:nvGrpSpPr>
              <p:cNvPr id="6" name="组合 5"/>
              <p:cNvGrpSpPr/>
              <p:nvPr/>
            </p:nvGrpSpPr>
            <p:grpSpPr>
              <a:xfrm>
                <a:off x="3638006" y="3821938"/>
                <a:ext cx="8412967" cy="1310469"/>
                <a:chOff x="3638006" y="3821938"/>
                <a:chExt cx="8412967" cy="1310469"/>
              </a:xfrm>
            </p:grpSpPr>
            <p:grpSp>
              <p:nvGrpSpPr>
                <p:cNvPr id="36" name="目的"/>
                <p:cNvGrpSpPr/>
                <p:nvPr/>
              </p:nvGrpSpPr>
              <p:grpSpPr>
                <a:xfrm>
                  <a:off x="3638006" y="4009275"/>
                  <a:ext cx="357113" cy="857014"/>
                  <a:chOff x="-1" y="-1"/>
                  <a:chExt cx="2395647" cy="1270003"/>
                </a:xfrm>
              </p:grpSpPr>
              <p:sp>
                <p:nvSpPr>
                  <p:cNvPr id="37" name="矩形"/>
                  <p:cNvSpPr/>
                  <p:nvPr/>
                </p:nvSpPr>
                <p:spPr>
                  <a:xfrm>
                    <a:off x="-1" y="-1"/>
                    <a:ext cx="2395647" cy="1270003"/>
                  </a:xfrm>
                  <a:prstGeom prst="rect">
                    <a:avLst/>
                  </a:prstGeom>
                  <a:noFill/>
                  <a:ln w="25400" cap="flat">
                    <a:solidFill>
                      <a:srgbClr val="1A04BC"/>
                    </a:solidFill>
                    <a:prstDash val="solid"/>
                    <a:miter lim="400000"/>
                  </a:ln>
                  <a:effectLst/>
                </p:spPr>
                <p:txBody>
                  <a:bodyPr wrap="square" lIns="50800" tIns="50800" rIns="50800" bIns="50800" numCol="1" anchor="ctr">
                    <a:noAutofit/>
                  </a:bodyPr>
                  <a:lstStyle/>
                  <a:p>
                    <a:pPr>
                      <a:defRPr sz="4800" b="0">
                        <a:solidFill>
                          <a:srgbClr val="174F86"/>
                        </a:solidFill>
                        <a:latin typeface="FZXiaoBiaoSong-B05S"/>
                        <a:ea typeface="FZXiaoBiaoSong-B05S"/>
                        <a:cs typeface="FZXiaoBiaoSong-B05S"/>
                        <a:sym typeface="FZXiaoBiaoSong-B05S"/>
                      </a:defRPr>
                    </a:pPr>
                    <a:endParaRPr/>
                  </a:p>
                </p:txBody>
              </p:sp>
              <p:sp>
                <p:nvSpPr>
                  <p:cNvPr id="38" name="目的"/>
                  <p:cNvSpPr txBox="1"/>
                  <p:nvPr/>
                </p:nvSpPr>
                <p:spPr>
                  <a:xfrm>
                    <a:off x="-1" y="102893"/>
                    <a:ext cx="2060564" cy="10642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lvl1pPr>
                      <a:defRPr sz="4800" b="0">
                        <a:solidFill>
                          <a:srgbClr val="174F86"/>
                        </a:solidFill>
                        <a:latin typeface="FZXiaoBiaoSong-B05S"/>
                        <a:ea typeface="FZXiaoBiaoSong-B05S"/>
                        <a:cs typeface="FZXiaoBiaoSong-B05S"/>
                        <a:sym typeface="FZXiaoBiaoSong-B05S"/>
                      </a:defRPr>
                    </a:lvl1pPr>
                  </a:lstStyle>
                  <a:p>
                    <a:r>
                      <a:rPr lang="zh-CN" altLang="en-US" sz="2000" dirty="0">
                        <a:solidFill>
                          <a:srgbClr val="1A04BC"/>
                        </a:solidFill>
                        <a:latin typeface="黑体" pitchFamily="49" charset="-122"/>
                        <a:ea typeface="黑体" pitchFamily="49" charset="-122"/>
                      </a:rPr>
                      <a:t>定义</a:t>
                    </a:r>
                    <a:endParaRPr sz="2000" dirty="0">
                      <a:solidFill>
                        <a:srgbClr val="1A04BC"/>
                      </a:solidFill>
                      <a:latin typeface="黑体" pitchFamily="49" charset="-122"/>
                      <a:ea typeface="黑体" pitchFamily="49" charset="-122"/>
                    </a:endParaRPr>
                  </a:p>
                </p:txBody>
              </p:sp>
            </p:grpSp>
            <p:sp>
              <p:nvSpPr>
                <p:cNvPr id="42" name="矩形 41"/>
                <p:cNvSpPr/>
                <p:nvPr/>
              </p:nvSpPr>
              <p:spPr>
                <a:xfrm>
                  <a:off x="4113119" y="3821938"/>
                  <a:ext cx="7937854" cy="1310469"/>
                </a:xfrm>
                <a:prstGeom prst="rect">
                  <a:avLst/>
                </a:prstGeom>
                <a:noFill/>
                <a:ln w="12700" cap="flat">
                  <a:solidFill>
                    <a:schemeClr val="tx1"/>
                  </a:solidFill>
                  <a:prstDash val="dash"/>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grpSp>
        <p:cxnSp>
          <p:nvCxnSpPr>
            <p:cNvPr id="31" name="肘形连接符 30"/>
            <p:cNvCxnSpPr>
              <a:stCxn id="11" idx="1"/>
              <a:endCxn id="38" idx="1"/>
            </p:cNvCxnSpPr>
            <p:nvPr/>
          </p:nvCxnSpPr>
          <p:spPr>
            <a:xfrm>
              <a:off x="3231137" y="1525130"/>
              <a:ext cx="406869" cy="2912652"/>
            </a:xfrm>
            <a:prstGeom prst="bentConnector3">
              <a:avLst/>
            </a:prstGeom>
            <a:noFill/>
            <a:ln w="25400" cap="flat">
              <a:solidFill>
                <a:srgbClr val="000000"/>
              </a:solidFill>
              <a:prstDash val="solid"/>
              <a:miter lim="400000"/>
              <a:tailEnd type="arrow"/>
            </a:ln>
            <a:effectLst/>
            <a:sp3d/>
          </p:spPr>
          <p:style>
            <a:lnRef idx="0">
              <a:scrgbClr r="0" g="0" b="0"/>
            </a:lnRef>
            <a:fillRef idx="0">
              <a:scrgbClr r="0" g="0" b="0"/>
            </a:fillRef>
            <a:effectRef idx="0">
              <a:scrgbClr r="0" g="0" b="0"/>
            </a:effectRef>
            <a:fontRef idx="none"/>
          </p:style>
        </p:cxnSp>
      </p:grpSp>
      <p:grpSp>
        <p:nvGrpSpPr>
          <p:cNvPr id="44" name="组合 43"/>
          <p:cNvGrpSpPr/>
          <p:nvPr/>
        </p:nvGrpSpPr>
        <p:grpSpPr>
          <a:xfrm>
            <a:off x="3231137" y="1525130"/>
            <a:ext cx="8819836" cy="5070146"/>
            <a:chOff x="3231137" y="1525130"/>
            <a:chExt cx="8819836" cy="5070146"/>
          </a:xfrm>
        </p:grpSpPr>
        <p:grpSp>
          <p:nvGrpSpPr>
            <p:cNvPr id="19" name="组合 18"/>
            <p:cNvGrpSpPr/>
            <p:nvPr/>
          </p:nvGrpSpPr>
          <p:grpSpPr>
            <a:xfrm>
              <a:off x="3638006" y="5284807"/>
              <a:ext cx="8412967" cy="1310469"/>
              <a:chOff x="3638006" y="5284807"/>
              <a:chExt cx="8412967" cy="1310469"/>
            </a:xfrm>
          </p:grpSpPr>
          <p:grpSp>
            <p:nvGrpSpPr>
              <p:cNvPr id="16" name="组合 15"/>
              <p:cNvGrpSpPr/>
              <p:nvPr/>
            </p:nvGrpSpPr>
            <p:grpSpPr>
              <a:xfrm>
                <a:off x="3638006" y="5430987"/>
                <a:ext cx="8164701" cy="965931"/>
                <a:chOff x="3638006" y="5430987"/>
                <a:chExt cx="8164701" cy="965931"/>
              </a:xfrm>
            </p:grpSpPr>
            <p:sp>
              <p:nvSpPr>
                <p:cNvPr id="3" name="矩形 2"/>
                <p:cNvSpPr/>
                <p:nvPr/>
              </p:nvSpPr>
              <p:spPr>
                <a:xfrm>
                  <a:off x="4113118" y="6027586"/>
                  <a:ext cx="6955215" cy="369332"/>
                </a:xfrm>
                <a:prstGeom prst="rect">
                  <a:avLst/>
                </a:prstGeom>
              </p:spPr>
              <p:txBody>
                <a:bodyPr wrap="square">
                  <a:spAutoFit/>
                </a:bodyPr>
                <a:lstStyle/>
                <a:p>
                  <a:r>
                    <a:rPr lang="zh-CN" altLang="en-US" dirty="0">
                      <a:latin typeface="黑体" pitchFamily="49" charset="-122"/>
                      <a:ea typeface="黑体" pitchFamily="49" charset="-122"/>
                    </a:rPr>
                    <a:t>单位主要负责人</a:t>
                  </a:r>
                  <a:r>
                    <a:rPr lang="zh-CN" altLang="en-US" dirty="0">
                      <a:solidFill>
                        <a:srgbClr val="FF0000"/>
                      </a:solidFill>
                      <a:latin typeface="黑体" pitchFamily="49" charset="-122"/>
                      <a:ea typeface="黑体" pitchFamily="49" charset="-122"/>
                    </a:rPr>
                    <a:t>对本单位内部控制报告的真实性和完整性负责</a:t>
                  </a:r>
                  <a:r>
                    <a:rPr lang="zh-CN" altLang="en-US" dirty="0" smtClean="0">
                      <a:solidFill>
                        <a:srgbClr val="FF0000"/>
                      </a:solidFill>
                      <a:latin typeface="黑体" pitchFamily="49" charset="-122"/>
                      <a:ea typeface="黑体" pitchFamily="49" charset="-122"/>
                    </a:rPr>
                    <a:t>。</a:t>
                  </a:r>
                  <a:endParaRPr lang="zh-CN" altLang="en-US" dirty="0">
                    <a:solidFill>
                      <a:srgbClr val="FF0000"/>
                    </a:solidFill>
                    <a:latin typeface="黑体" pitchFamily="49" charset="-122"/>
                    <a:ea typeface="黑体" pitchFamily="49" charset="-122"/>
                  </a:endParaRPr>
                </a:p>
              </p:txBody>
            </p:sp>
            <p:sp>
              <p:nvSpPr>
                <p:cNvPr id="29" name="矩形 28"/>
                <p:cNvSpPr/>
                <p:nvPr/>
              </p:nvSpPr>
              <p:spPr>
                <a:xfrm>
                  <a:off x="4113119" y="5430987"/>
                  <a:ext cx="7689588" cy="507831"/>
                </a:xfrm>
                <a:prstGeom prst="rect">
                  <a:avLst/>
                </a:prstGeom>
              </p:spPr>
              <p:txBody>
                <a:bodyPr wrap="square">
                  <a:spAutoFit/>
                </a:bodyPr>
                <a:lstStyle/>
                <a:p>
                  <a:pPr>
                    <a:lnSpc>
                      <a:spcPct val="150000"/>
                    </a:lnSpc>
                  </a:pPr>
                  <a:r>
                    <a:rPr lang="zh-CN" altLang="en-US" dirty="0">
                      <a:latin typeface="黑体" pitchFamily="49" charset="-122"/>
                      <a:ea typeface="黑体" pitchFamily="49" charset="-122"/>
                    </a:rPr>
                    <a:t>行政事业</a:t>
                  </a:r>
                  <a:r>
                    <a:rPr lang="zh-CN" altLang="en-US" dirty="0">
                      <a:solidFill>
                        <a:srgbClr val="FF0000"/>
                      </a:solidFill>
                      <a:latin typeface="黑体" pitchFamily="49" charset="-122"/>
                      <a:ea typeface="黑体" pitchFamily="49" charset="-122"/>
                    </a:rPr>
                    <a:t>单位是内部控制报告的责任主体。</a:t>
                  </a:r>
                </a:p>
              </p:txBody>
            </p:sp>
            <p:grpSp>
              <p:nvGrpSpPr>
                <p:cNvPr id="39" name="目的"/>
                <p:cNvGrpSpPr/>
                <p:nvPr/>
              </p:nvGrpSpPr>
              <p:grpSpPr>
                <a:xfrm>
                  <a:off x="3638006" y="5483624"/>
                  <a:ext cx="357113" cy="857014"/>
                  <a:chOff x="-1" y="-1"/>
                  <a:chExt cx="2395647" cy="1270003"/>
                </a:xfrm>
              </p:grpSpPr>
              <p:sp>
                <p:nvSpPr>
                  <p:cNvPr id="40" name="矩形"/>
                  <p:cNvSpPr/>
                  <p:nvPr/>
                </p:nvSpPr>
                <p:spPr>
                  <a:xfrm>
                    <a:off x="-1" y="-1"/>
                    <a:ext cx="2395647" cy="1270003"/>
                  </a:xfrm>
                  <a:prstGeom prst="rect">
                    <a:avLst/>
                  </a:prstGeom>
                  <a:noFill/>
                  <a:ln w="25400" cap="flat">
                    <a:solidFill>
                      <a:srgbClr val="1A04BC"/>
                    </a:solidFill>
                    <a:prstDash val="solid"/>
                    <a:miter lim="400000"/>
                  </a:ln>
                  <a:effectLst/>
                </p:spPr>
                <p:txBody>
                  <a:bodyPr wrap="square" lIns="50800" tIns="50800" rIns="50800" bIns="50800" numCol="1" anchor="ctr">
                    <a:noAutofit/>
                  </a:bodyPr>
                  <a:lstStyle/>
                  <a:p>
                    <a:pPr>
                      <a:defRPr sz="4800" b="0">
                        <a:solidFill>
                          <a:srgbClr val="174F86"/>
                        </a:solidFill>
                        <a:latin typeface="FZXiaoBiaoSong-B05S"/>
                        <a:ea typeface="FZXiaoBiaoSong-B05S"/>
                        <a:cs typeface="FZXiaoBiaoSong-B05S"/>
                        <a:sym typeface="FZXiaoBiaoSong-B05S"/>
                      </a:defRPr>
                    </a:pPr>
                    <a:endParaRPr/>
                  </a:p>
                </p:txBody>
              </p:sp>
              <p:sp>
                <p:nvSpPr>
                  <p:cNvPr id="41" name="目的"/>
                  <p:cNvSpPr txBox="1"/>
                  <p:nvPr/>
                </p:nvSpPr>
                <p:spPr>
                  <a:xfrm>
                    <a:off x="-1" y="102893"/>
                    <a:ext cx="2060564" cy="1064214"/>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lvl1pPr>
                      <a:defRPr sz="4800" b="0">
                        <a:solidFill>
                          <a:srgbClr val="174F86"/>
                        </a:solidFill>
                        <a:latin typeface="FZXiaoBiaoSong-B05S"/>
                        <a:ea typeface="FZXiaoBiaoSong-B05S"/>
                        <a:cs typeface="FZXiaoBiaoSong-B05S"/>
                        <a:sym typeface="FZXiaoBiaoSong-B05S"/>
                      </a:defRPr>
                    </a:lvl1pPr>
                  </a:lstStyle>
                  <a:p>
                    <a:r>
                      <a:rPr lang="zh-CN" altLang="en-US" sz="2000" dirty="0">
                        <a:solidFill>
                          <a:srgbClr val="1A04BC"/>
                        </a:solidFill>
                        <a:latin typeface="黑体" pitchFamily="49" charset="-122"/>
                        <a:ea typeface="黑体" pitchFamily="49" charset="-122"/>
                      </a:rPr>
                      <a:t>主体</a:t>
                    </a:r>
                    <a:endParaRPr sz="2000" dirty="0">
                      <a:solidFill>
                        <a:srgbClr val="1A04BC"/>
                      </a:solidFill>
                      <a:latin typeface="黑体" pitchFamily="49" charset="-122"/>
                      <a:ea typeface="黑体" pitchFamily="49" charset="-122"/>
                    </a:endParaRPr>
                  </a:p>
                </p:txBody>
              </p:sp>
            </p:grpSp>
          </p:grpSp>
          <p:sp>
            <p:nvSpPr>
              <p:cNvPr id="43" name="矩形 42"/>
              <p:cNvSpPr/>
              <p:nvPr/>
            </p:nvSpPr>
            <p:spPr>
              <a:xfrm>
                <a:off x="4128069" y="5284807"/>
                <a:ext cx="7922904" cy="1310469"/>
              </a:xfrm>
              <a:prstGeom prst="rect">
                <a:avLst/>
              </a:prstGeom>
              <a:noFill/>
              <a:ln w="12700" cap="flat">
                <a:solidFill>
                  <a:schemeClr val="tx1"/>
                </a:solidFill>
                <a:prstDash val="dash"/>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grpSp>
        <p:cxnSp>
          <p:nvCxnSpPr>
            <p:cNvPr id="33" name="肘形连接符 32"/>
            <p:cNvCxnSpPr>
              <a:stCxn id="11" idx="1"/>
              <a:endCxn id="41" idx="1"/>
            </p:cNvCxnSpPr>
            <p:nvPr/>
          </p:nvCxnSpPr>
          <p:spPr>
            <a:xfrm>
              <a:off x="3231137" y="1525130"/>
              <a:ext cx="406869" cy="4387001"/>
            </a:xfrm>
            <a:prstGeom prst="bentConnector3">
              <a:avLst/>
            </a:prstGeom>
            <a:noFill/>
            <a:ln w="25400" cap="flat">
              <a:solidFill>
                <a:srgbClr val="000000"/>
              </a:solidFill>
              <a:prstDash val="solid"/>
              <a:miter lim="400000"/>
              <a:tailEnd type="arrow"/>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18529977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1000"/>
                                        <p:tgtEl>
                                          <p:spTgt spid="1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1000"/>
                                        <p:tgtEl>
                                          <p:spTgt spid="7"/>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1000"/>
                                        <p:tgtEl>
                                          <p:spTgt spid="10"/>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175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10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 name="Shape 132"/>
          <p:cNvSpPr txBox="1">
            <a:spLocks noGrp="1"/>
          </p:cNvSpPr>
          <p:nvPr>
            <p:ph type="title"/>
          </p:nvPr>
        </p:nvSpPr>
        <p:spPr>
          <a:prstGeom prst="rect">
            <a:avLst/>
          </a:prstGeom>
        </p:spPr>
        <p:txBody>
          <a:bodyPr/>
          <a:lstStyle/>
          <a:p>
            <a:r>
              <a:rPr dirty="0"/>
              <a:t>流程及制度执行情况编报要求说明（31）</a:t>
            </a:r>
          </a:p>
        </p:txBody>
      </p:sp>
      <p:sp>
        <p:nvSpPr>
          <p:cNvPr id="688" name="Shape 134"/>
          <p:cNvSpPr txBox="1">
            <a:spLocks noGrp="1"/>
          </p:cNvSpPr>
          <p:nvPr>
            <p:ph type="sldNum" sz="quarter" idx="2"/>
          </p:nvPr>
        </p:nvSpPr>
        <p:spPr>
          <a:xfrm>
            <a:off x="5982667" y="6427262"/>
            <a:ext cx="27251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50</a:t>
            </a:fld>
            <a:endParaRPr dirty="0"/>
          </a:p>
        </p:txBody>
      </p:sp>
      <p:graphicFrame>
        <p:nvGraphicFramePr>
          <p:cNvPr id="689" name="表格"/>
          <p:cNvGraphicFramePr/>
          <p:nvPr>
            <p:extLst>
              <p:ext uri="{D42A27DB-BD31-4B8C-83A1-F6EECF244321}">
                <p14:modId xmlns:p14="http://schemas.microsoft.com/office/powerpoint/2010/main" val="3201845669"/>
              </p:ext>
            </p:extLst>
          </p:nvPr>
        </p:nvGraphicFramePr>
        <p:xfrm>
          <a:off x="191069" y="1133656"/>
          <a:ext cx="11846255" cy="5250301"/>
        </p:xfrm>
        <a:graphic>
          <a:graphicData uri="http://schemas.openxmlformats.org/drawingml/2006/table">
            <a:tbl>
              <a:tblPr/>
              <a:tblGrid>
                <a:gridCol w="1337655"/>
                <a:gridCol w="894182"/>
                <a:gridCol w="2079622"/>
                <a:gridCol w="7534796"/>
              </a:tblGrid>
              <a:tr h="582628">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1777543">
                <a:tc rowSpan="3">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资产管理</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31.1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1.国有资产安全性</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重点填报单位资产处置管理情况：
（1）处置资产入账价值（是指报告年度发生的资产处置事项的入账金额）；
（2）合规处置资产入账价值（是指报告年度处置事项中按照资产处置要求执行的处置事项入账金额。资产处置要求包括：资产处置年限、性能等标准制定合理合规，被处置资产经论证满足处置要求；资产处置严格按照审核审批程序办理手续，有相应的资产处置审批单予以佐证；资产处置实物账与资产处置财务账已进行账务处理；处置收入已登记入账且计价准确，严格按照外部制度规范及内部管理的要求。）</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068493">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31.2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2.资产配置预算完成率</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重点报告资产配置预算完成情况：
（1）行政办公资产配置预算数（是指报告年度单位对于资产配置的预算数额）；
（2）行政办公资产配置总金额：（是指报告年度单位在资产配置中的资产实际入账价值）。</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352550">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31.3</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3.人均行政资产配置情况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重点报告行政资产配置管理情况：
（1）单位编制人数（是指经政府编制管理部门核定的人员编制数，包括工勤编制人数）；
（2）本年年底资产总额（是指2017年年底行政办公资产会计账面总金额）。</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353004557"/>
      </p:ext>
    </p:extLst>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Shape 132"/>
          <p:cNvSpPr txBox="1">
            <a:spLocks noGrp="1"/>
          </p:cNvSpPr>
          <p:nvPr>
            <p:ph type="title"/>
          </p:nvPr>
        </p:nvSpPr>
        <p:spPr>
          <a:prstGeom prst="rect">
            <a:avLst/>
          </a:prstGeom>
        </p:spPr>
        <p:txBody>
          <a:bodyPr/>
          <a:lstStyle/>
          <a:p>
            <a:r>
              <a:rPr dirty="0"/>
              <a:t>流程及制度执行情况编报要求说明（32~33）</a:t>
            </a:r>
          </a:p>
        </p:txBody>
      </p:sp>
      <p:sp>
        <p:nvSpPr>
          <p:cNvPr id="694" name="Shape 134"/>
          <p:cNvSpPr txBox="1">
            <a:spLocks noGrp="1"/>
          </p:cNvSpPr>
          <p:nvPr>
            <p:ph type="sldNum" sz="quarter" idx="2"/>
          </p:nvPr>
        </p:nvSpPr>
        <p:spPr>
          <a:xfrm>
            <a:off x="5982667" y="6427262"/>
            <a:ext cx="272510" cy="287258"/>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51</a:t>
            </a:fld>
            <a:endParaRPr dirty="0"/>
          </a:p>
        </p:txBody>
      </p:sp>
      <p:graphicFrame>
        <p:nvGraphicFramePr>
          <p:cNvPr id="695" name="表格"/>
          <p:cNvGraphicFramePr/>
          <p:nvPr>
            <p:extLst>
              <p:ext uri="{D42A27DB-BD31-4B8C-83A1-F6EECF244321}">
                <p14:modId xmlns:p14="http://schemas.microsoft.com/office/powerpoint/2010/main" val="4263940252"/>
              </p:ext>
            </p:extLst>
          </p:nvPr>
        </p:nvGraphicFramePr>
        <p:xfrm>
          <a:off x="150126" y="1133656"/>
          <a:ext cx="11928142" cy="5186422"/>
        </p:xfrm>
        <a:graphic>
          <a:graphicData uri="http://schemas.openxmlformats.org/drawingml/2006/table">
            <a:tbl>
              <a:tblPr/>
              <a:tblGrid>
                <a:gridCol w="1346902"/>
                <a:gridCol w="900363"/>
                <a:gridCol w="2093997"/>
                <a:gridCol w="7586880"/>
              </a:tblGrid>
              <a:tr h="696098">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12700">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二级指标</a:t>
                      </a:r>
                    </a:p>
                  </a:txBody>
                  <a:tcPr marL="6350" marR="6350" marT="6350" marB="0" anchor="ctr" horzOverflow="overflow">
                    <a:lnL w="3175">
                      <a:solidFill>
                        <a:srgbClr val="000000"/>
                      </a:solidFill>
                      <a:miter lim="400000"/>
                    </a:lnL>
                    <a:lnR w="3175">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000000"/>
                      </a:solidFill>
                      <a:miter lim="400000"/>
                    </a:lnL>
                    <a:lnR w="12700">
                      <a:solidFill>
                        <a:srgbClr val="000000"/>
                      </a:solidFill>
                      <a:miter lim="400000"/>
                    </a:lnR>
                    <a:lnT w="12700">
                      <a:solidFill>
                        <a:srgbClr val="000000"/>
                      </a:solidFill>
                      <a:miter lim="400000"/>
                    </a:lnT>
                    <a:lnB w="3175">
                      <a:solidFill>
                        <a:srgbClr val="000000"/>
                      </a:solidFill>
                      <a:miter lim="400000"/>
                    </a:lnB>
                    <a:solidFill>
                      <a:schemeClr val="accent2">
                        <a:hueOff val="-85259"/>
                        <a:satOff val="14347"/>
                        <a:lumOff val="22373"/>
                      </a:schemeClr>
                    </a:solidFill>
                  </a:tcPr>
                </a:tc>
              </a:tr>
              <a:tr h="995333">
                <a:tc rowSpan="2">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建设项目管理</a:t>
                      </a:r>
                    </a:p>
                  </a:txBody>
                  <a:tcPr marL="6350" marR="6350" marT="6350" marB="0" anchor="ctr" horzOverflow="overflow">
                    <a:lnL w="12700">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32.1</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1.建设项目资金控制情况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重点报告建设项目投资管理情况：
（1）批准的概算投资额（是指当期已完工并办理项目决算的建设项目的概算投资额，既包括项目立项时批复的概算数，也包括在项目实施过程中项目变更导致的预算调整数）；
（2）建设项目决算投资额（是指单位当期建设项目决算金额）。</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1178164">
                <a:tc vMerge="1">
                  <a:txBody>
                    <a:bodyPr/>
                    <a:lstStyle/>
                    <a:p>
                      <a:endParaRPr lang="zh-CN"/>
                    </a:p>
                  </a:txBody>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32.2</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2.投资计划完成情况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3175">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重点报告建设项目投资计划完成情况:
(1)年度投资计划(是指以预算年度为统计口径的建设项目计划投资额）；
(2)年度实际投资额(是指以预算年度为统计口径的建设项目实际投资额）。</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3175">
                      <a:solidFill>
                        <a:srgbClr val="000000"/>
                      </a:solidFill>
                      <a:miter lim="400000"/>
                    </a:lnB>
                  </a:tcPr>
                </a:tc>
              </a:tr>
              <a:tr h="2025650">
                <a:tc>
                  <a:txBody>
                    <a:bodyPr/>
                    <a:lstStyle/>
                    <a:p>
                      <a:pPr defTabSz="914400">
                        <a:lnSpc>
                          <a:spcPct val="150000"/>
                        </a:lnSpc>
                        <a:defRPr sz="1800"/>
                      </a:pPr>
                      <a:r>
                        <a:rPr sz="1400" b="0" dirty="0">
                          <a:latin typeface="黑体" pitchFamily="49" charset="-122"/>
                          <a:ea typeface="黑体" pitchFamily="49" charset="-122"/>
                        </a:rPr>
                        <a:t>合同管理</a:t>
                      </a:r>
                    </a:p>
                  </a:txBody>
                  <a:tcPr marL="25400" marR="25400" marT="25400" marB="25400" anchor="ctr" horzOverflow="overflow">
                    <a:lnL w="12700">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33</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1.合同订立规范情况</a:t>
                      </a:r>
                    </a:p>
                  </a:txBody>
                  <a:tcPr marL="6350" marR="6350" marT="6350" marB="0" anchor="ctr" horzOverflow="overflow">
                    <a:lnL w="3175">
                      <a:solidFill>
                        <a:srgbClr val="000000"/>
                      </a:solidFill>
                      <a:miter lim="400000"/>
                    </a:lnL>
                    <a:lnR w="3175">
                      <a:solidFill>
                        <a:srgbClr val="000000"/>
                      </a:solidFill>
                      <a:miter lim="400000"/>
                    </a:lnR>
                    <a:lnT w="3175">
                      <a:solidFill>
                        <a:srgbClr val="000000"/>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重点报告合同订立管理情况：
（1）合同总个数（是指单位报告年度签订合同的数量）；
（2）合同审批个数（按照合同管理要求严格依规审核审批合同的数量。合同审核审批应按照分级授权要求执行，重大合同的审核审批要有策划调查文件、会议纪要等文本作为佐证，其中，重大合同标准以各单位合同管理办法中确定的重大合同为标准）。</a:t>
                      </a:r>
                    </a:p>
                  </a:txBody>
                  <a:tcPr marL="6350" marR="6350" marT="6350" marB="0" anchor="ctr" horzOverflow="overflow">
                    <a:lnL w="3175">
                      <a:solidFill>
                        <a:srgbClr val="000000"/>
                      </a:solidFill>
                      <a:miter lim="400000"/>
                    </a:lnL>
                    <a:lnR w="12700">
                      <a:solidFill>
                        <a:srgbClr val="000000"/>
                      </a:solidFill>
                      <a:miter lim="400000"/>
                    </a:lnR>
                    <a:lnT w="3175">
                      <a:solidFill>
                        <a:srgbClr val="000000"/>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430115863"/>
      </p:ext>
    </p:extLst>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 name="六…"/>
          <p:cNvSpPr txBox="1">
            <a:spLocks noGrp="1"/>
          </p:cNvSpPr>
          <p:nvPr>
            <p:ph type="title"/>
          </p:nvPr>
        </p:nvSpPr>
        <p:spPr>
          <a:prstGeom prst="rect">
            <a:avLst/>
          </a:prstGeom>
        </p:spPr>
        <p:txBody>
          <a:bodyPr/>
          <a:lstStyle/>
          <a:p>
            <a:endParaRPr dirty="0"/>
          </a:p>
          <a:p>
            <a:r>
              <a:rPr lang="en-US" dirty="0" smtClean="0"/>
              <a:t>6</a:t>
            </a:r>
            <a:r>
              <a:rPr lang="zh-CN" altLang="en-US" dirty="0" smtClean="0"/>
              <a:t>、</a:t>
            </a:r>
            <a:r>
              <a:rPr dirty="0" err="1" smtClean="0"/>
              <a:t>总结情况编报说明</a:t>
            </a:r>
            <a:endParaRPr dirty="0"/>
          </a:p>
        </p:txBody>
      </p:sp>
      <p:sp>
        <p:nvSpPr>
          <p:cNvPr id="701" name="幻灯片编号"/>
          <p:cNvSpPr txBox="1">
            <a:spLocks noGrp="1"/>
          </p:cNvSpPr>
          <p:nvPr>
            <p:ph type="sldNum" sz="quarter" idx="2"/>
          </p:nvPr>
        </p:nvSpPr>
        <p:spPr>
          <a:xfrm>
            <a:off x="5979516" y="6540500"/>
            <a:ext cx="256480" cy="28725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52</a:t>
            </a:fld>
            <a:endParaRPr dirty="0"/>
          </a:p>
        </p:txBody>
      </p:sp>
      <p:grpSp>
        <p:nvGrpSpPr>
          <p:cNvPr id="704" name="成组"/>
          <p:cNvGrpSpPr/>
          <p:nvPr/>
        </p:nvGrpSpPr>
        <p:grpSpPr>
          <a:xfrm>
            <a:off x="7974252" y="2437052"/>
            <a:ext cx="1983897" cy="1983896"/>
            <a:chOff x="0" y="0"/>
            <a:chExt cx="3967791" cy="3967791"/>
          </a:xfrm>
        </p:grpSpPr>
        <p:sp>
          <p:nvSpPr>
            <p:cNvPr id="702" name="形状"/>
            <p:cNvSpPr/>
            <p:nvPr/>
          </p:nvSpPr>
          <p:spPr>
            <a:xfrm>
              <a:off x="2230896" y="2230896"/>
              <a:ext cx="1736896" cy="1736896"/>
            </a:xfrm>
            <a:custGeom>
              <a:avLst/>
              <a:gdLst/>
              <a:ahLst/>
              <a:cxnLst>
                <a:cxn ang="0">
                  <a:pos x="wd2" y="hd2"/>
                </a:cxn>
                <a:cxn ang="5400000">
                  <a:pos x="wd2" y="hd2"/>
                </a:cxn>
                <a:cxn ang="10800000">
                  <a:pos x="wd2" y="hd2"/>
                </a:cxn>
                <a:cxn ang="16200000">
                  <a:pos x="wd2" y="hd2"/>
                </a:cxn>
              </a:cxnLst>
              <a:rect l="0" t="0" r="r" b="b"/>
              <a:pathLst>
                <a:path w="21600" h="21600" extrusionOk="0">
                  <a:moveTo>
                    <a:pt x="10800" y="15428"/>
                  </a:moveTo>
                  <a:cubicBezTo>
                    <a:pt x="8244" y="15428"/>
                    <a:pt x="6172" y="13356"/>
                    <a:pt x="6172" y="10800"/>
                  </a:cubicBezTo>
                  <a:cubicBezTo>
                    <a:pt x="6172" y="8244"/>
                    <a:pt x="8244" y="6171"/>
                    <a:pt x="10800" y="6171"/>
                  </a:cubicBezTo>
                  <a:cubicBezTo>
                    <a:pt x="13356" y="6171"/>
                    <a:pt x="15428" y="8244"/>
                    <a:pt x="15428" y="10800"/>
                  </a:cubicBezTo>
                  <a:cubicBezTo>
                    <a:pt x="15428" y="13356"/>
                    <a:pt x="13356" y="15428"/>
                    <a:pt x="10800" y="15428"/>
                  </a:cubicBezTo>
                  <a:close/>
                  <a:moveTo>
                    <a:pt x="21600" y="12342"/>
                  </a:moveTo>
                  <a:lnTo>
                    <a:pt x="21600" y="9257"/>
                  </a:lnTo>
                  <a:cubicBezTo>
                    <a:pt x="21600" y="9257"/>
                    <a:pt x="20188" y="8861"/>
                    <a:pt x="18099" y="8470"/>
                  </a:cubicBezTo>
                  <a:cubicBezTo>
                    <a:pt x="18003" y="8169"/>
                    <a:pt x="17908" y="7870"/>
                    <a:pt x="17778" y="7586"/>
                  </a:cubicBezTo>
                  <a:cubicBezTo>
                    <a:pt x="19163" y="5869"/>
                    <a:pt x="20057" y="4629"/>
                    <a:pt x="20057" y="4629"/>
                  </a:cubicBezTo>
                  <a:lnTo>
                    <a:pt x="16971" y="1543"/>
                  </a:lnTo>
                  <a:cubicBezTo>
                    <a:pt x="16971" y="1543"/>
                    <a:pt x="15736" y="2434"/>
                    <a:pt x="14024" y="3814"/>
                  </a:cubicBezTo>
                  <a:cubicBezTo>
                    <a:pt x="13737" y="3681"/>
                    <a:pt x="13437" y="3581"/>
                    <a:pt x="13133" y="3482"/>
                  </a:cubicBezTo>
                  <a:cubicBezTo>
                    <a:pt x="12741" y="1404"/>
                    <a:pt x="12343" y="0"/>
                    <a:pt x="12343" y="0"/>
                  </a:cubicBezTo>
                  <a:lnTo>
                    <a:pt x="9257" y="0"/>
                  </a:lnTo>
                  <a:cubicBezTo>
                    <a:pt x="9257" y="0"/>
                    <a:pt x="8862" y="1399"/>
                    <a:pt x="8472" y="3472"/>
                  </a:cubicBezTo>
                  <a:cubicBezTo>
                    <a:pt x="8162" y="3570"/>
                    <a:pt x="7856" y="3671"/>
                    <a:pt x="7565" y="3805"/>
                  </a:cubicBezTo>
                  <a:cubicBezTo>
                    <a:pt x="5858" y="2429"/>
                    <a:pt x="4628" y="1543"/>
                    <a:pt x="4628" y="1543"/>
                  </a:cubicBezTo>
                  <a:lnTo>
                    <a:pt x="1543" y="4629"/>
                  </a:lnTo>
                  <a:cubicBezTo>
                    <a:pt x="1543" y="4629"/>
                    <a:pt x="2429" y="5858"/>
                    <a:pt x="3805" y="7565"/>
                  </a:cubicBezTo>
                  <a:cubicBezTo>
                    <a:pt x="3671" y="7856"/>
                    <a:pt x="3571" y="8160"/>
                    <a:pt x="3473" y="8469"/>
                  </a:cubicBezTo>
                  <a:cubicBezTo>
                    <a:pt x="1399" y="8860"/>
                    <a:pt x="0" y="9257"/>
                    <a:pt x="0" y="9257"/>
                  </a:cubicBezTo>
                  <a:lnTo>
                    <a:pt x="0" y="12342"/>
                  </a:lnTo>
                  <a:cubicBezTo>
                    <a:pt x="0" y="12342"/>
                    <a:pt x="1404" y="12744"/>
                    <a:pt x="3484" y="13136"/>
                  </a:cubicBezTo>
                  <a:cubicBezTo>
                    <a:pt x="3582" y="13440"/>
                    <a:pt x="3682" y="13741"/>
                    <a:pt x="3816" y="14027"/>
                  </a:cubicBezTo>
                  <a:cubicBezTo>
                    <a:pt x="2435" y="15738"/>
                    <a:pt x="1543" y="16972"/>
                    <a:pt x="1543" y="16972"/>
                  </a:cubicBezTo>
                  <a:lnTo>
                    <a:pt x="4628" y="20057"/>
                  </a:lnTo>
                  <a:cubicBezTo>
                    <a:pt x="4628" y="20057"/>
                    <a:pt x="5866" y="19162"/>
                    <a:pt x="7583" y="17776"/>
                  </a:cubicBezTo>
                  <a:cubicBezTo>
                    <a:pt x="7867" y="17907"/>
                    <a:pt x="8165" y="18003"/>
                    <a:pt x="8467" y="18098"/>
                  </a:cubicBezTo>
                  <a:cubicBezTo>
                    <a:pt x="8859" y="20187"/>
                    <a:pt x="9257" y="21600"/>
                    <a:pt x="9257" y="21600"/>
                  </a:cubicBezTo>
                  <a:lnTo>
                    <a:pt x="12343" y="21600"/>
                  </a:lnTo>
                  <a:cubicBezTo>
                    <a:pt x="12343" y="21600"/>
                    <a:pt x="12740" y="20184"/>
                    <a:pt x="13132" y="18090"/>
                  </a:cubicBezTo>
                  <a:cubicBezTo>
                    <a:pt x="13430" y="17994"/>
                    <a:pt x="13725" y="17897"/>
                    <a:pt x="14006" y="17768"/>
                  </a:cubicBezTo>
                  <a:cubicBezTo>
                    <a:pt x="15728" y="19158"/>
                    <a:pt x="16971" y="20057"/>
                    <a:pt x="16971" y="20057"/>
                  </a:cubicBezTo>
                  <a:lnTo>
                    <a:pt x="20057" y="16972"/>
                  </a:lnTo>
                  <a:cubicBezTo>
                    <a:pt x="20057" y="16972"/>
                    <a:pt x="19158" y="15728"/>
                    <a:pt x="17767" y="14006"/>
                  </a:cubicBezTo>
                  <a:cubicBezTo>
                    <a:pt x="17898" y="13723"/>
                    <a:pt x="17995" y="13428"/>
                    <a:pt x="18091" y="13128"/>
                  </a:cubicBezTo>
                  <a:cubicBezTo>
                    <a:pt x="20184" y="12738"/>
                    <a:pt x="21600" y="12342"/>
                    <a:pt x="21600" y="12342"/>
                  </a:cubicBezTo>
                  <a:close/>
                </a:path>
              </a:pathLst>
            </a:custGeom>
            <a:solidFill>
              <a:srgbClr val="F8A93D"/>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sp>
          <p:nvSpPr>
            <p:cNvPr id="703" name="形状"/>
            <p:cNvSpPr/>
            <p:nvPr/>
          </p:nvSpPr>
          <p:spPr>
            <a:xfrm>
              <a:off x="0" y="0"/>
              <a:ext cx="2719116" cy="2719147"/>
            </a:xfrm>
            <a:custGeom>
              <a:avLst/>
              <a:gdLst/>
              <a:ahLst/>
              <a:cxnLst>
                <a:cxn ang="0">
                  <a:pos x="wd2" y="hd2"/>
                </a:cxn>
                <a:cxn ang="5400000">
                  <a:pos x="wd2" y="hd2"/>
                </a:cxn>
                <a:cxn ang="10800000">
                  <a:pos x="wd2" y="hd2"/>
                </a:cxn>
                <a:cxn ang="16200000">
                  <a:pos x="wd2" y="hd2"/>
                </a:cxn>
              </a:cxnLst>
              <a:rect l="0" t="0" r="r" b="b"/>
              <a:pathLst>
                <a:path w="21600" h="21600" extrusionOk="0">
                  <a:moveTo>
                    <a:pt x="12260" y="14462"/>
                  </a:moveTo>
                  <a:cubicBezTo>
                    <a:pt x="10237" y="15268"/>
                    <a:pt x="7944" y="14282"/>
                    <a:pt x="7138" y="12260"/>
                  </a:cubicBezTo>
                  <a:cubicBezTo>
                    <a:pt x="6332" y="10238"/>
                    <a:pt x="7318" y="7944"/>
                    <a:pt x="9340" y="7138"/>
                  </a:cubicBezTo>
                  <a:cubicBezTo>
                    <a:pt x="11363" y="6332"/>
                    <a:pt x="13656" y="7318"/>
                    <a:pt x="14462" y="9340"/>
                  </a:cubicBezTo>
                  <a:cubicBezTo>
                    <a:pt x="15268" y="11362"/>
                    <a:pt x="14282" y="13656"/>
                    <a:pt x="12260" y="14462"/>
                  </a:cubicBezTo>
                  <a:close/>
                  <a:moveTo>
                    <a:pt x="19602" y="9782"/>
                  </a:moveTo>
                  <a:cubicBezTo>
                    <a:pt x="20834" y="9090"/>
                    <a:pt x="21600" y="8617"/>
                    <a:pt x="21600" y="8617"/>
                  </a:cubicBezTo>
                  <a:lnTo>
                    <a:pt x="20140" y="4954"/>
                  </a:lnTo>
                  <a:cubicBezTo>
                    <a:pt x="20140" y="4954"/>
                    <a:pt x="19254" y="5138"/>
                    <a:pt x="17878" y="5484"/>
                  </a:cubicBezTo>
                  <a:cubicBezTo>
                    <a:pt x="17340" y="4770"/>
                    <a:pt x="16700" y="4141"/>
                    <a:pt x="15975" y="3619"/>
                  </a:cubicBezTo>
                  <a:cubicBezTo>
                    <a:pt x="16319" y="2115"/>
                    <a:pt x="16483" y="1130"/>
                    <a:pt x="16483" y="1130"/>
                  </a:cubicBezTo>
                  <a:lnTo>
                    <a:pt x="13896" y="17"/>
                  </a:lnTo>
                  <a:cubicBezTo>
                    <a:pt x="13896" y="17"/>
                    <a:pt x="13292" y="816"/>
                    <a:pt x="12435" y="2100"/>
                  </a:cubicBezTo>
                  <a:cubicBezTo>
                    <a:pt x="11667" y="1958"/>
                    <a:pt x="9929" y="1990"/>
                    <a:pt x="9794" y="2006"/>
                  </a:cubicBezTo>
                  <a:cubicBezTo>
                    <a:pt x="9096" y="770"/>
                    <a:pt x="8616" y="0"/>
                    <a:pt x="8616" y="0"/>
                  </a:cubicBezTo>
                  <a:lnTo>
                    <a:pt x="4955" y="1460"/>
                  </a:lnTo>
                  <a:cubicBezTo>
                    <a:pt x="4955" y="1460"/>
                    <a:pt x="5136" y="2351"/>
                    <a:pt x="5481" y="3734"/>
                  </a:cubicBezTo>
                  <a:cubicBezTo>
                    <a:pt x="4778" y="4264"/>
                    <a:pt x="4157" y="4895"/>
                    <a:pt x="3639" y="5608"/>
                  </a:cubicBezTo>
                  <a:cubicBezTo>
                    <a:pt x="2127" y="5266"/>
                    <a:pt x="1135" y="5104"/>
                    <a:pt x="1135" y="5104"/>
                  </a:cubicBezTo>
                  <a:lnTo>
                    <a:pt x="22" y="7692"/>
                  </a:lnTo>
                  <a:cubicBezTo>
                    <a:pt x="22" y="7692"/>
                    <a:pt x="819" y="8298"/>
                    <a:pt x="2103" y="9154"/>
                  </a:cubicBezTo>
                  <a:cubicBezTo>
                    <a:pt x="1955" y="9941"/>
                    <a:pt x="1990" y="11679"/>
                    <a:pt x="2004" y="11801"/>
                  </a:cubicBezTo>
                  <a:cubicBezTo>
                    <a:pt x="768" y="12502"/>
                    <a:pt x="0" y="12983"/>
                    <a:pt x="0" y="12983"/>
                  </a:cubicBezTo>
                  <a:lnTo>
                    <a:pt x="1460" y="16645"/>
                  </a:lnTo>
                  <a:cubicBezTo>
                    <a:pt x="1460" y="16645"/>
                    <a:pt x="2351" y="16467"/>
                    <a:pt x="3732" y="16126"/>
                  </a:cubicBezTo>
                  <a:cubicBezTo>
                    <a:pt x="4263" y="16831"/>
                    <a:pt x="4896" y="17454"/>
                    <a:pt x="5611" y="17973"/>
                  </a:cubicBezTo>
                  <a:cubicBezTo>
                    <a:pt x="5273" y="19468"/>
                    <a:pt x="5112" y="20448"/>
                    <a:pt x="5112" y="20448"/>
                  </a:cubicBezTo>
                  <a:lnTo>
                    <a:pt x="7642" y="21536"/>
                  </a:lnTo>
                  <a:cubicBezTo>
                    <a:pt x="7642" y="21536"/>
                    <a:pt x="8236" y="20755"/>
                    <a:pt x="9083" y="19495"/>
                  </a:cubicBezTo>
                  <a:cubicBezTo>
                    <a:pt x="9914" y="19659"/>
                    <a:pt x="11699" y="19617"/>
                    <a:pt x="11812" y="19605"/>
                  </a:cubicBezTo>
                  <a:cubicBezTo>
                    <a:pt x="12507" y="20836"/>
                    <a:pt x="12984" y="21600"/>
                    <a:pt x="12984" y="21600"/>
                  </a:cubicBezTo>
                  <a:lnTo>
                    <a:pt x="16645" y="20140"/>
                  </a:lnTo>
                  <a:cubicBezTo>
                    <a:pt x="16645" y="20140"/>
                    <a:pt x="16465" y="19256"/>
                    <a:pt x="16122" y="17881"/>
                  </a:cubicBezTo>
                  <a:cubicBezTo>
                    <a:pt x="16854" y="17330"/>
                    <a:pt x="17498" y="16672"/>
                    <a:pt x="18029" y="15924"/>
                  </a:cubicBezTo>
                  <a:cubicBezTo>
                    <a:pt x="19510" y="16258"/>
                    <a:pt x="20478" y="16419"/>
                    <a:pt x="20478" y="16419"/>
                  </a:cubicBezTo>
                  <a:lnTo>
                    <a:pt x="21566" y="13889"/>
                  </a:lnTo>
                  <a:cubicBezTo>
                    <a:pt x="21566" y="13889"/>
                    <a:pt x="20777" y="13294"/>
                    <a:pt x="19508" y="12446"/>
                  </a:cubicBezTo>
                  <a:cubicBezTo>
                    <a:pt x="19652" y="11675"/>
                    <a:pt x="19618" y="9922"/>
                    <a:pt x="19602" y="9782"/>
                  </a:cubicBezTo>
                  <a:close/>
                </a:path>
              </a:pathLst>
            </a:custGeom>
            <a:solidFill>
              <a:srgbClr val="F47F3C"/>
            </a:solidFill>
            <a:ln w="12700" cap="flat">
              <a:noFill/>
              <a:miter lim="400000"/>
            </a:ln>
            <a:effectLst/>
          </p:spPr>
          <p:txBody>
            <a:bodyPr wrap="square" lIns="38100" tIns="38100" rIns="38100" bIns="3810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dirty="0"/>
            </a:p>
          </p:txBody>
        </p:sp>
      </p:grpSp>
    </p:spTree>
    <p:extLst>
      <p:ext uri="{BB962C8B-B14F-4D97-AF65-F5344CB8AC3E}">
        <p14:creationId xmlns:p14="http://schemas.microsoft.com/office/powerpoint/2010/main" val="2112610393"/>
      </p:ext>
    </p:extLst>
  </p:cSld>
  <p:clrMapOvr>
    <a:masterClrMapping/>
  </p:clrMapOvr>
  <mc:AlternateContent xmlns:mc="http://schemas.openxmlformats.org/markup-compatibility/2006" xmlns:p14="http://schemas.microsoft.com/office/powerpoint/2010/main">
    <mc:Choice Requires="p14">
      <p:transition spd="slow" p14:dur="1200">
        <p:push/>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 name="Shape 132"/>
          <p:cNvSpPr txBox="1">
            <a:spLocks noGrp="1"/>
          </p:cNvSpPr>
          <p:nvPr>
            <p:ph type="title"/>
          </p:nvPr>
        </p:nvSpPr>
        <p:spPr>
          <a:prstGeom prst="rect">
            <a:avLst/>
          </a:prstGeom>
        </p:spPr>
        <p:txBody>
          <a:bodyPr/>
          <a:lstStyle/>
          <a:p>
            <a:r>
              <a:rPr dirty="0"/>
              <a:t>工作总结情况编报要求说明（34~36）</a:t>
            </a:r>
          </a:p>
        </p:txBody>
      </p:sp>
      <p:sp>
        <p:nvSpPr>
          <p:cNvPr id="707" name="Shape 134"/>
          <p:cNvSpPr txBox="1">
            <a:spLocks noGrp="1"/>
          </p:cNvSpPr>
          <p:nvPr>
            <p:ph type="sldNum" sz="quarter" idx="2"/>
          </p:nvPr>
        </p:nvSpPr>
        <p:spPr>
          <a:xfrm>
            <a:off x="5982667" y="6427262"/>
            <a:ext cx="272510" cy="287258"/>
          </a:xfrm>
          <a:prstGeom prst="rect">
            <a:avLst/>
          </a:prstGeom>
          <a:extLst>
            <a:ext uri="{C572A759-6A51-4108-AA02-DFA0A04FC94B}">
              <ma14:wrappingTextBoxFlag xmlns="" xmlns:ma14="http://schemas.microsoft.com/office/mac/drawingml/2011/main" val="1"/>
            </a:ext>
          </a:extLst>
        </p:spPr>
        <p:txBody>
          <a:bodyPr/>
          <a:lstStyle/>
          <a:p>
            <a:fld id="{86CB4B4D-7CA3-9044-876B-883B54F8677D}" type="slidenum">
              <a:rPr/>
              <a:pPr/>
              <a:t>53</a:t>
            </a:fld>
            <a:endParaRPr dirty="0"/>
          </a:p>
        </p:txBody>
      </p:sp>
      <p:graphicFrame>
        <p:nvGraphicFramePr>
          <p:cNvPr id="708" name="表格"/>
          <p:cNvGraphicFramePr/>
          <p:nvPr>
            <p:extLst>
              <p:ext uri="{D42A27DB-BD31-4B8C-83A1-F6EECF244321}">
                <p14:modId xmlns:p14="http://schemas.microsoft.com/office/powerpoint/2010/main" val="2316142881"/>
              </p:ext>
            </p:extLst>
          </p:nvPr>
        </p:nvGraphicFramePr>
        <p:xfrm>
          <a:off x="150125" y="1133656"/>
          <a:ext cx="11900848" cy="5083122"/>
        </p:xfrm>
        <a:graphic>
          <a:graphicData uri="http://schemas.openxmlformats.org/drawingml/2006/table">
            <a:tbl>
              <a:tblPr/>
              <a:tblGrid>
                <a:gridCol w="851359"/>
                <a:gridCol w="3324701"/>
                <a:gridCol w="7724788"/>
              </a:tblGrid>
              <a:tr h="572266">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指标编号</a:t>
                      </a:r>
                    </a:p>
                  </a:txBody>
                  <a:tcPr marL="6350" marR="6350" marT="6350" marB="0" anchor="ctr" horzOverflow="overflow">
                    <a:lnL w="12700">
                      <a:solidFill>
                        <a:srgbClr val="000000"/>
                      </a:solidFill>
                      <a:miter lim="400000"/>
                    </a:lnL>
                    <a:lnR w="3175">
                      <a:solidFill>
                        <a:srgbClr val="5E5E5E"/>
                      </a:solidFill>
                      <a:miter lim="400000"/>
                    </a:lnR>
                    <a:lnT w="12700">
                      <a:solidFill>
                        <a:srgbClr val="000000"/>
                      </a:solidFill>
                      <a:miter lim="400000"/>
                    </a:lnT>
                    <a:lnB w="3175">
                      <a:solidFill>
                        <a:srgbClr val="5E5E5E"/>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一级指标</a:t>
                      </a:r>
                    </a:p>
                  </a:txBody>
                  <a:tcPr marL="6350" marR="6350" marT="6350" marB="0" anchor="ctr" horzOverflow="overflow">
                    <a:lnL w="3175">
                      <a:solidFill>
                        <a:srgbClr val="5E5E5E"/>
                      </a:solidFill>
                      <a:miter lim="400000"/>
                    </a:lnL>
                    <a:lnR w="3175">
                      <a:solidFill>
                        <a:srgbClr val="5E5E5E"/>
                      </a:solidFill>
                      <a:miter lim="400000"/>
                    </a:lnR>
                    <a:lnT w="12700">
                      <a:solidFill>
                        <a:srgbClr val="000000"/>
                      </a:solidFill>
                      <a:miter lim="400000"/>
                    </a:lnT>
                    <a:lnB w="3175">
                      <a:solidFill>
                        <a:srgbClr val="5E5E5E"/>
                      </a:solidFill>
                      <a:miter lim="400000"/>
                    </a:lnB>
                    <a:solidFill>
                      <a:schemeClr val="accent2">
                        <a:hueOff val="-85259"/>
                        <a:satOff val="14347"/>
                        <a:lumOff val="22373"/>
                      </a:schemeClr>
                    </a:solidFill>
                  </a:tcPr>
                </a:tc>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编报说明</a:t>
                      </a:r>
                    </a:p>
                  </a:txBody>
                  <a:tcPr marL="6350" marR="6350" marT="6350" marB="0" anchor="ctr" horzOverflow="overflow">
                    <a:lnL w="3175">
                      <a:solidFill>
                        <a:srgbClr val="5E5E5E"/>
                      </a:solidFill>
                      <a:miter lim="400000"/>
                    </a:lnL>
                    <a:lnR w="12700">
                      <a:solidFill>
                        <a:srgbClr val="000000"/>
                      </a:solidFill>
                      <a:miter lim="400000"/>
                    </a:lnR>
                    <a:lnT w="12700">
                      <a:solidFill>
                        <a:srgbClr val="000000"/>
                      </a:solidFill>
                      <a:miter lim="400000"/>
                    </a:lnT>
                    <a:lnB w="3175">
                      <a:solidFill>
                        <a:srgbClr val="5E5E5E"/>
                      </a:solidFill>
                      <a:miter lim="400000"/>
                    </a:lnB>
                    <a:solidFill>
                      <a:schemeClr val="accent2">
                        <a:hueOff val="-85259"/>
                        <a:satOff val="14347"/>
                        <a:lumOff val="22373"/>
                      </a:schemeClr>
                    </a:solidFill>
                  </a:tcPr>
                </a:tc>
              </a:tr>
              <a:tr h="1755862">
                <a:tc>
                  <a:txBody>
                    <a:bodyPr/>
                    <a:lstStyle/>
                    <a:p>
                      <a:pPr defTabSz="457200">
                        <a:lnSpc>
                          <a:spcPct val="150000"/>
                        </a:lnSpc>
                        <a:defRPr sz="1800"/>
                      </a:pPr>
                      <a:r>
                        <a:rPr sz="1400" b="0" dirty="0">
                          <a:latin typeface="黑体" pitchFamily="49" charset="-122"/>
                          <a:ea typeface="黑体" pitchFamily="49" charset="-122"/>
                          <a:cs typeface="FZQingKeBenYueSongS-R-GB"/>
                          <a:sym typeface="FZQingKeBenYueSongS-R-GB"/>
                        </a:rPr>
                        <a:t>34</a:t>
                      </a:r>
                    </a:p>
                  </a:txBody>
                  <a:tcPr marL="6350" marR="6350" marT="6350" marB="0" anchor="ctr" horzOverflow="overflow">
                    <a:lnL w="12700">
                      <a:solidFill>
                        <a:srgbClr val="000000"/>
                      </a:solidFill>
                      <a:miter lim="400000"/>
                    </a:lnL>
                    <a:lnR w="3175">
                      <a:solidFill>
                        <a:srgbClr val="5E5E5E"/>
                      </a:solidFill>
                      <a:miter lim="400000"/>
                    </a:lnR>
                    <a:lnT w="3175">
                      <a:solidFill>
                        <a:srgbClr val="5E5E5E"/>
                      </a:solidFill>
                      <a:miter lim="400000"/>
                    </a:lnT>
                    <a:lnB w="3175">
                      <a:solidFill>
                        <a:srgbClr val="5E5E5E"/>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内部控制工作的经验、做法及取得的成效</a:t>
                      </a:r>
                    </a:p>
                  </a:txBody>
                  <a:tcPr marL="6350" marR="6350" marT="6350" marB="0" anchor="ctr" horzOverflow="overflow">
                    <a:lnL w="3175">
                      <a:solidFill>
                        <a:srgbClr val="5E5E5E"/>
                      </a:solidFill>
                      <a:miter lim="400000"/>
                    </a:lnL>
                    <a:lnR w="3175">
                      <a:solidFill>
                        <a:srgbClr val="5E5E5E"/>
                      </a:solidFill>
                      <a:miter lim="400000"/>
                    </a:lnR>
                    <a:lnT w="3175">
                      <a:solidFill>
                        <a:srgbClr val="5E5E5E"/>
                      </a:solidFill>
                      <a:miter lim="400000"/>
                    </a:lnT>
                    <a:lnB w="3175">
                      <a:solidFill>
                        <a:srgbClr val="5E5E5E"/>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1）是否明确成功经验的推广价值；（2）明确优秀做法的推广思路；（4）是否从风险评估工作、合规性制度体系建设、内控体系健全、内控体系有效实施、内控信息化建设、内控监督等方面进行了成效总结；</a:t>
                      </a:r>
                    </a:p>
                  </a:txBody>
                  <a:tcPr marL="6350" marR="6350" marT="6350" marB="0" anchor="ctr" horzOverflow="overflow">
                    <a:lnL w="3175">
                      <a:solidFill>
                        <a:srgbClr val="5E5E5E"/>
                      </a:solidFill>
                      <a:miter lim="400000"/>
                    </a:lnL>
                    <a:lnR w="12700">
                      <a:solidFill>
                        <a:srgbClr val="000000"/>
                      </a:solidFill>
                      <a:miter lim="400000"/>
                    </a:lnR>
                    <a:lnT w="3175">
                      <a:solidFill>
                        <a:srgbClr val="5E5E5E"/>
                      </a:solidFill>
                      <a:miter lim="400000"/>
                    </a:lnT>
                    <a:lnB w="3175">
                      <a:solidFill>
                        <a:srgbClr val="5E5E5E"/>
                      </a:solidFill>
                      <a:miter lim="400000"/>
                    </a:lnB>
                  </a:tcPr>
                </a:tc>
              </a:tr>
              <a:tr h="1478162">
                <a:tc>
                  <a:txBody>
                    <a:bodyPr/>
                    <a:lstStyle/>
                    <a:p>
                      <a:pPr defTabSz="914400">
                        <a:lnSpc>
                          <a:spcPct val="150000"/>
                        </a:lnSpc>
                        <a:defRPr sz="1800"/>
                      </a:pPr>
                      <a:r>
                        <a:rPr sz="1400" b="0" dirty="0">
                          <a:latin typeface="黑体" pitchFamily="49" charset="-122"/>
                          <a:ea typeface="黑体" pitchFamily="49" charset="-122"/>
                          <a:cs typeface="FZQingKeBenYueSongS-R-GB"/>
                          <a:sym typeface="FZQingKeBenYueSongS-R-GB"/>
                        </a:rPr>
                        <a:t>35</a:t>
                      </a:r>
                    </a:p>
                  </a:txBody>
                  <a:tcPr marL="25400" marR="25400" marT="25400" marB="25400" anchor="ctr" horzOverflow="overflow">
                    <a:lnL w="12700">
                      <a:solidFill>
                        <a:srgbClr val="000000"/>
                      </a:solidFill>
                      <a:miter lim="400000"/>
                    </a:lnL>
                    <a:lnR w="3175">
                      <a:solidFill>
                        <a:srgbClr val="5E5E5E"/>
                      </a:solidFill>
                      <a:miter lim="400000"/>
                    </a:lnR>
                    <a:lnT w="3175">
                      <a:solidFill>
                        <a:srgbClr val="5E5E5E"/>
                      </a:solidFill>
                      <a:miter lim="400000"/>
                    </a:lnT>
                    <a:lnB w="3175">
                      <a:solidFill>
                        <a:srgbClr val="5E5E5E"/>
                      </a:solidFill>
                      <a:miter lim="400000"/>
                    </a:lnB>
                  </a:tcPr>
                </a:tc>
                <a:tc>
                  <a:txBody>
                    <a:bodyPr/>
                    <a:lstStyle/>
                    <a:p>
                      <a:pPr algn="l" defTabSz="914400">
                        <a:lnSpc>
                          <a:spcPct val="150000"/>
                        </a:lnSpc>
                        <a:defRPr sz="1800"/>
                      </a:pPr>
                      <a:r>
                        <a:rPr sz="1400" b="0" dirty="0">
                          <a:latin typeface="黑体" pitchFamily="49" charset="-122"/>
                          <a:ea typeface="黑体" pitchFamily="49" charset="-122"/>
                          <a:cs typeface="FZQingKeBenYueSongS-R-GB"/>
                          <a:sym typeface="FZQingKeBenYueSongS-R-GB"/>
                        </a:rPr>
                        <a:t>内部控制工作中存在的问题与遇到的困难总结及解决情况</a:t>
                      </a:r>
                    </a:p>
                  </a:txBody>
                  <a:tcPr marL="25400" marR="25400" marT="25400" marB="25400" anchor="ctr" horzOverflow="overflow">
                    <a:lnL w="3175">
                      <a:solidFill>
                        <a:srgbClr val="5E5E5E"/>
                      </a:solidFill>
                      <a:miter lim="400000"/>
                    </a:lnL>
                    <a:lnR w="3175">
                      <a:solidFill>
                        <a:srgbClr val="5E5E5E"/>
                      </a:solidFill>
                      <a:miter lim="400000"/>
                    </a:lnR>
                    <a:lnT w="3175">
                      <a:solidFill>
                        <a:srgbClr val="5E5E5E"/>
                      </a:solidFill>
                      <a:miter lim="400000"/>
                    </a:lnT>
                    <a:lnB w="3175">
                      <a:solidFill>
                        <a:srgbClr val="5E5E5E"/>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1）建立与实施内部控制过程单位层面及各业务领域中遇到的问题；（2）风险评估过程中发现的问题以及工作中遇到的困难；（3）纪检、巡视、审计、财政检查等外部检查发现的与本单位经济业务领域相关的内部控制问题；（4）各类问题的解决措施及建议；</a:t>
                      </a:r>
                    </a:p>
                  </a:txBody>
                  <a:tcPr marL="6350" marR="6350" marT="6350" marB="0" anchor="ctr" horzOverflow="overflow">
                    <a:lnL w="3175">
                      <a:solidFill>
                        <a:srgbClr val="5E5E5E"/>
                      </a:solidFill>
                      <a:miter lim="400000"/>
                    </a:lnL>
                    <a:lnR w="12700">
                      <a:solidFill>
                        <a:srgbClr val="000000"/>
                      </a:solidFill>
                      <a:miter lim="400000"/>
                    </a:lnR>
                    <a:lnT w="3175">
                      <a:solidFill>
                        <a:srgbClr val="5E5E5E"/>
                      </a:solidFill>
                      <a:miter lim="400000"/>
                    </a:lnT>
                    <a:lnB w="3175">
                      <a:solidFill>
                        <a:srgbClr val="5E5E5E"/>
                      </a:solidFill>
                      <a:miter lim="400000"/>
                    </a:lnB>
                  </a:tcPr>
                </a:tc>
              </a:tr>
              <a:tr h="1276832">
                <a:tc>
                  <a:txBody>
                    <a:bodyPr/>
                    <a:lstStyle/>
                    <a:p>
                      <a:pPr defTabSz="914400">
                        <a:lnSpc>
                          <a:spcPct val="150000"/>
                        </a:lnSpc>
                        <a:defRPr sz="1800"/>
                      </a:pPr>
                      <a:r>
                        <a:rPr sz="1400" b="0" dirty="0">
                          <a:latin typeface="黑体" pitchFamily="49" charset="-122"/>
                          <a:ea typeface="黑体" pitchFamily="49" charset="-122"/>
                          <a:cs typeface="FZQingKeBenYueSongS-R-GB"/>
                          <a:sym typeface="FZQingKeBenYueSongS-R-GB"/>
                        </a:rPr>
                        <a:t>36</a:t>
                      </a:r>
                    </a:p>
                  </a:txBody>
                  <a:tcPr marL="25400" marR="25400" marT="25400" marB="25400" anchor="ctr" horzOverflow="overflow">
                    <a:lnL w="12700">
                      <a:solidFill>
                        <a:srgbClr val="000000"/>
                      </a:solidFill>
                      <a:miter lim="400000"/>
                    </a:lnL>
                    <a:lnR w="3175">
                      <a:solidFill>
                        <a:srgbClr val="5E5E5E"/>
                      </a:solidFill>
                      <a:miter lim="400000"/>
                    </a:lnR>
                    <a:lnT w="3175">
                      <a:solidFill>
                        <a:srgbClr val="5E5E5E"/>
                      </a:solidFill>
                      <a:miter lim="400000"/>
                    </a:lnT>
                    <a:lnB w="12700">
                      <a:solidFill>
                        <a:srgbClr val="000000"/>
                      </a:solidFill>
                      <a:miter lim="400000"/>
                    </a:lnB>
                  </a:tcPr>
                </a:tc>
                <a:tc>
                  <a:txBody>
                    <a:bodyPr/>
                    <a:lstStyle/>
                    <a:p>
                      <a:pPr algn="l" defTabSz="914400">
                        <a:lnSpc>
                          <a:spcPct val="150000"/>
                        </a:lnSpc>
                        <a:defRPr sz="1800"/>
                      </a:pPr>
                      <a:r>
                        <a:rPr sz="1400" b="0" dirty="0">
                          <a:latin typeface="黑体" pitchFamily="49" charset="-122"/>
                          <a:ea typeface="黑体" pitchFamily="49" charset="-122"/>
                          <a:cs typeface="FZQingKeBenYueSongS-R-GB"/>
                          <a:sym typeface="FZQingKeBenYueSongS-R-GB"/>
                        </a:rPr>
                        <a:t>下一步内部控制工作计划</a:t>
                      </a:r>
                    </a:p>
                  </a:txBody>
                  <a:tcPr marL="25400" marR="25400" marT="25400" marB="25400" anchor="ctr" horzOverflow="overflow">
                    <a:lnL w="3175">
                      <a:solidFill>
                        <a:srgbClr val="5E5E5E"/>
                      </a:solidFill>
                      <a:miter lim="400000"/>
                    </a:lnL>
                    <a:lnR w="3175">
                      <a:solidFill>
                        <a:srgbClr val="5E5E5E"/>
                      </a:solidFill>
                      <a:miter lim="400000"/>
                    </a:lnR>
                    <a:lnT w="3175">
                      <a:solidFill>
                        <a:srgbClr val="5E5E5E"/>
                      </a:solidFill>
                      <a:miter lim="400000"/>
                    </a:lnT>
                    <a:lnB w="12700">
                      <a:solidFill>
                        <a:srgbClr val="000000"/>
                      </a:solidFill>
                      <a:miter lim="400000"/>
                    </a:lnB>
                  </a:tcPr>
                </a:tc>
                <a:tc>
                  <a:txBody>
                    <a:bodyPr/>
                    <a:lstStyle/>
                    <a:p>
                      <a:pPr algn="l" defTabSz="457200">
                        <a:lnSpc>
                          <a:spcPct val="150000"/>
                        </a:lnSpc>
                        <a:defRPr sz="1800"/>
                      </a:pPr>
                      <a:r>
                        <a:rPr sz="1400" b="0" dirty="0">
                          <a:latin typeface="黑体" pitchFamily="49" charset="-122"/>
                          <a:ea typeface="黑体" pitchFamily="49" charset="-122"/>
                          <a:cs typeface="FZQingKeBenYueSongS-R-GB"/>
                          <a:sym typeface="FZQingKeBenYueSongS-R-GB"/>
                        </a:rPr>
                        <a:t>重点报告：（1）是否将内部控制工作中成熟的做法及经验推广工作列入下一步工作计划中；（2）是否将未完成的部分及尚待改进完善的内容需要列入下一步工作计划；</a:t>
                      </a:r>
                    </a:p>
                  </a:txBody>
                  <a:tcPr marL="6350" marR="6350" marT="6350" marB="0" anchor="ctr" horzOverflow="overflow">
                    <a:lnL w="3175">
                      <a:solidFill>
                        <a:srgbClr val="5E5E5E"/>
                      </a:solidFill>
                      <a:miter lim="400000"/>
                    </a:lnL>
                    <a:lnR w="12700">
                      <a:solidFill>
                        <a:srgbClr val="000000"/>
                      </a:solidFill>
                      <a:miter lim="400000"/>
                    </a:lnR>
                    <a:lnT w="3175">
                      <a:solidFill>
                        <a:srgbClr val="5E5E5E"/>
                      </a:solidFill>
                      <a:miter lim="400000"/>
                    </a:lnT>
                    <a:lnB w="12700">
                      <a:solidFill>
                        <a:srgbClr val="000000"/>
                      </a:solidFill>
                      <a:miter lim="400000"/>
                    </a:lnB>
                  </a:tcPr>
                </a:tc>
              </a:tr>
            </a:tbl>
          </a:graphicData>
        </a:graphic>
      </p:graphicFrame>
    </p:spTree>
    <p:extLst>
      <p:ext uri="{BB962C8B-B14F-4D97-AF65-F5344CB8AC3E}">
        <p14:creationId xmlns:p14="http://schemas.microsoft.com/office/powerpoint/2010/main" val="2947553909"/>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sldNum" sz="quarter" idx="2"/>
          </p:nvPr>
        </p:nvSpPr>
        <p:spPr>
          <a:xfrm>
            <a:off x="5999049" y="6540500"/>
            <a:ext cx="187552" cy="287258"/>
          </a:xfrm>
          <a:prstGeom prst="rect">
            <a:avLst/>
          </a:prstGeom>
          <a:extLst>
            <a:ext uri="{C572A759-6A51-4108-AA02-DFA0A04FC94B}">
              <ma14:wrappingTextBoxFlag xmlns="" xmlns:ma14="http://schemas.microsoft.com/office/mac/drawingml/2011/main" val="1"/>
            </a:ext>
          </a:extLst>
        </p:spPr>
        <p:txBody>
          <a:bodyPr/>
          <a:lstStyle/>
          <a:p>
            <a:pPr algn="ctr" defTabSz="412750" hangingPunct="0"/>
            <a:fld id="{86CB4B4D-7CA3-9044-876B-883B54F8677D}" type="slidenum">
              <a:rPr kern="0">
                <a:solidFill>
                  <a:srgbClr val="00882B">
                    <a:hueOff val="-554920"/>
                    <a:satOff val="-21482"/>
                    <a:lumOff val="-6228"/>
                  </a:srgbClr>
                </a:solidFill>
              </a:rPr>
              <a:pPr algn="ctr" defTabSz="412750" hangingPunct="0"/>
              <a:t>54</a:t>
            </a:fld>
            <a:endParaRPr kern="0" dirty="0">
              <a:solidFill>
                <a:srgbClr val="00882B">
                  <a:hueOff val="-554920"/>
                  <a:satOff val="-21482"/>
                  <a:lumOff val="-6228"/>
                </a:srgbClr>
              </a:solidFill>
            </a:endParaRPr>
          </a:p>
        </p:txBody>
      </p:sp>
      <p:sp>
        <p:nvSpPr>
          <p:cNvPr id="11" name="六边形 10"/>
          <p:cNvSpPr/>
          <p:nvPr/>
        </p:nvSpPr>
        <p:spPr>
          <a:xfrm>
            <a:off x="4151784" y="3153939"/>
            <a:ext cx="7100675" cy="1008112"/>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5031041" y="3252382"/>
            <a:ext cx="6085941" cy="81122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FF"/>
              </a:solidFill>
            </a:endParaRPr>
          </a:p>
        </p:txBody>
      </p:sp>
      <p:sp>
        <p:nvSpPr>
          <p:cNvPr id="17" name="Rectangle 7"/>
          <p:cNvSpPr>
            <a:spLocks noChangeArrowheads="1"/>
          </p:cNvSpPr>
          <p:nvPr/>
        </p:nvSpPr>
        <p:spPr bwMode="auto">
          <a:xfrm>
            <a:off x="5976198" y="3334829"/>
            <a:ext cx="4940435" cy="646331"/>
          </a:xfrm>
          <a:prstGeom prst="rect">
            <a:avLst/>
          </a:prstGeom>
          <a:noFill/>
          <a:ln w="9525">
            <a:noFill/>
            <a:miter lim="800000"/>
          </a:ln>
        </p:spPr>
        <p:txBody>
          <a:bodyPr wrap="square">
            <a:spAutoFit/>
          </a:bodyPr>
          <a:lstStyle/>
          <a:p>
            <a:pPr defTabSz="1218565">
              <a:spcBef>
                <a:spcPts val="0"/>
              </a:spcBef>
              <a:spcAft>
                <a:spcPts val="0"/>
              </a:spcAft>
              <a:defRPr/>
            </a:pPr>
            <a:r>
              <a:rPr lang="zh-CN" altLang="en-US" sz="3600" b="1" kern="0" dirty="0" smtClean="0">
                <a:solidFill>
                  <a:schemeClr val="accent4"/>
                </a:solidFill>
                <a:latin typeface="Arial"/>
                <a:ea typeface="微软雅黑"/>
              </a:rPr>
              <a:t>内控报告填报软件</a:t>
            </a:r>
            <a:r>
              <a:rPr lang="zh-CN" altLang="en-US" sz="3600" b="1" kern="0" dirty="0">
                <a:solidFill>
                  <a:schemeClr val="accent4"/>
                </a:solidFill>
                <a:latin typeface="Arial"/>
                <a:ea typeface="微软雅黑"/>
              </a:rPr>
              <a:t>讲解</a:t>
            </a:r>
          </a:p>
        </p:txBody>
      </p:sp>
      <p:sp>
        <p:nvSpPr>
          <p:cNvPr id="19" name="Freeform 5"/>
          <p:cNvSpPr/>
          <p:nvPr/>
        </p:nvSpPr>
        <p:spPr bwMode="auto">
          <a:xfrm>
            <a:off x="985766" y="2369261"/>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91440" tIns="45720" rIns="91440" bIns="45720" numCol="1" anchor="t" anchorCtr="0" compatLnSpc="1"/>
          <a:lstStyle/>
          <a:p>
            <a:endParaRPr lang="zh-CN" altLang="en-US">
              <a:solidFill>
                <a:prstClr val="black"/>
              </a:solidFill>
            </a:endParaRPr>
          </a:p>
        </p:txBody>
      </p:sp>
      <p:sp>
        <p:nvSpPr>
          <p:cNvPr id="20" name="Freeform 5"/>
          <p:cNvSpPr/>
          <p:nvPr/>
        </p:nvSpPr>
        <p:spPr bwMode="auto">
          <a:xfrm>
            <a:off x="560249" y="2195124"/>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1" name="矩形 20"/>
          <p:cNvSpPr/>
          <p:nvPr/>
        </p:nvSpPr>
        <p:spPr>
          <a:xfrm>
            <a:off x="983432" y="2767283"/>
            <a:ext cx="2185008" cy="1046410"/>
          </a:xfrm>
          <a:prstGeom prst="rect">
            <a:avLst/>
          </a:prstGeom>
        </p:spPr>
        <p:txBody>
          <a:bodyPr wrap="square" lIns="121890" tIns="60945" rIns="121890" bIns="60945">
            <a:spAutoFit/>
          </a:bodyPr>
          <a:lstStyle/>
          <a:p>
            <a:pPr defTabSz="1245235">
              <a:spcBef>
                <a:spcPts val="0"/>
              </a:spcBef>
              <a:spcAft>
                <a:spcPts val="0"/>
              </a:spcAft>
              <a:defRPr/>
            </a:pPr>
            <a:r>
              <a:rPr lang="zh-CN" altLang="en-US" sz="6000" b="1" kern="0" dirty="0">
                <a:solidFill>
                  <a:schemeClr val="accent1"/>
                </a:solidFill>
                <a:latin typeface="微软雅黑" pitchFamily="34" charset="-122"/>
                <a:ea typeface="微软雅黑" pitchFamily="34" charset="-122"/>
              </a:rPr>
              <a:t>目 录</a:t>
            </a:r>
          </a:p>
        </p:txBody>
      </p:sp>
      <p:sp>
        <p:nvSpPr>
          <p:cNvPr id="22" name="Rectangle 4"/>
          <p:cNvSpPr txBox="1">
            <a:spLocks noChangeArrowheads="1"/>
          </p:cNvSpPr>
          <p:nvPr/>
        </p:nvSpPr>
        <p:spPr bwMode="auto">
          <a:xfrm>
            <a:off x="1026252" y="3703387"/>
            <a:ext cx="1973404"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2400" kern="0" dirty="0">
                <a:solidFill>
                  <a:schemeClr val="accent1"/>
                </a:solidFill>
                <a:latin typeface="微软雅黑" pitchFamily="34" charset="-122"/>
                <a:ea typeface="微软雅黑" pitchFamily="34" charset="-122"/>
              </a:rPr>
              <a:t>CONTENTS</a:t>
            </a:r>
            <a:endParaRPr lang="zh-CN" altLang="en-US" sz="2400" kern="0" dirty="0">
              <a:solidFill>
                <a:schemeClr val="accent1"/>
              </a:solidFill>
              <a:latin typeface="微软雅黑" pitchFamily="34" charset="-122"/>
              <a:ea typeface="微软雅黑" pitchFamily="34" charset="-122"/>
            </a:endParaRPr>
          </a:p>
        </p:txBody>
      </p:sp>
      <p:grpSp>
        <p:nvGrpSpPr>
          <p:cNvPr id="30" name="组合 29"/>
          <p:cNvGrpSpPr/>
          <p:nvPr/>
        </p:nvGrpSpPr>
        <p:grpSpPr>
          <a:xfrm rot="16200000">
            <a:off x="4463651" y="2998152"/>
            <a:ext cx="1134781" cy="1280370"/>
            <a:chOff x="8439634" y="3544648"/>
            <a:chExt cx="1611146" cy="1817848"/>
          </a:xfrm>
        </p:grpSpPr>
        <p:sp>
          <p:nvSpPr>
            <p:cNvPr id="3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7" name="Rectangle 7"/>
          <p:cNvSpPr>
            <a:spLocks noChangeArrowheads="1"/>
          </p:cNvSpPr>
          <p:nvPr/>
        </p:nvSpPr>
        <p:spPr bwMode="auto">
          <a:xfrm>
            <a:off x="4810469" y="3315171"/>
            <a:ext cx="418704" cy="646331"/>
          </a:xfrm>
          <a:prstGeom prst="rect">
            <a:avLst/>
          </a:prstGeom>
          <a:noFill/>
          <a:ln w="9525">
            <a:noFill/>
            <a:miter lim="800000"/>
          </a:ln>
        </p:spPr>
        <p:txBody>
          <a:bodyPr wrap="none">
            <a:spAutoFit/>
          </a:bodyPr>
          <a:lstStyle/>
          <a:p>
            <a:r>
              <a:rPr lang="en-US" altLang="zh-CN" sz="3600" b="1" dirty="0">
                <a:solidFill>
                  <a:schemeClr val="accent4"/>
                </a:solidFill>
                <a:ea typeface="微软雅黑" pitchFamily="34" charset="-122"/>
              </a:rPr>
              <a:t>3</a:t>
            </a:r>
            <a:endParaRPr lang="zh-CN" altLang="en-US" sz="3600" b="1" dirty="0">
              <a:solidFill>
                <a:schemeClr val="accent4"/>
              </a:solidFill>
              <a:ea typeface="微软雅黑" pitchFamily="34" charset="-122"/>
            </a:endParaRPr>
          </a:p>
        </p:txBody>
      </p:sp>
      <p:sp>
        <p:nvSpPr>
          <p:cNvPr id="39" name="TextBox 1"/>
          <p:cNvSpPr txBox="1">
            <a:spLocks noChangeArrowheads="1"/>
          </p:cNvSpPr>
          <p:nvPr/>
        </p:nvSpPr>
        <p:spPr bwMode="auto">
          <a:xfrm>
            <a:off x="709084" y="67734"/>
            <a:ext cx="10668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dirty="0">
                <a:solidFill>
                  <a:srgbClr val="0033CC"/>
                </a:solidFill>
                <a:latin typeface="微软雅黑" pitchFamily="34" charset="-122"/>
                <a:ea typeface="微软雅黑" pitchFamily="34" charset="-122"/>
              </a:rPr>
              <a:t>目录</a:t>
            </a:r>
          </a:p>
        </p:txBody>
      </p:sp>
    </p:spTree>
    <p:extLst>
      <p:ext uri="{BB962C8B-B14F-4D97-AF65-F5344CB8AC3E}">
        <p14:creationId xmlns:p14="http://schemas.microsoft.com/office/powerpoint/2010/main" val="644016476"/>
      </p:ext>
    </p:extLst>
  </p:cSld>
  <p:clrMapOvr>
    <a:masterClrMapping/>
  </p:clrMapOvr>
  <p:transition spd="slow">
    <p:push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软件讲解</a:t>
            </a:r>
            <a:endParaRPr lang="zh-CN" altLang="en-US" sz="3200" b="1" dirty="0">
              <a:solidFill>
                <a:srgbClr val="0033CC"/>
              </a:solidFill>
              <a:latin typeface="微软雅黑" pitchFamily="34" charset="-122"/>
              <a:ea typeface="微软雅黑" pitchFamily="34" charset="-122"/>
            </a:endParaRP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7" name="矩形 6"/>
          <p:cNvSpPr/>
          <p:nvPr/>
        </p:nvSpPr>
        <p:spPr>
          <a:xfrm>
            <a:off x="783167" y="927439"/>
            <a:ext cx="3010911"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a:solidFill>
                  <a:srgbClr val="FFFFFF"/>
                </a:solidFill>
                <a:latin typeface="华文中宋" pitchFamily="2" charset="-122"/>
                <a:ea typeface="华文中宋" pitchFamily="2" charset="-122"/>
                <a:sym typeface="Helvetica Light"/>
              </a:rPr>
              <a:t>1</a:t>
            </a:r>
            <a:r>
              <a:rPr lang="zh-CN" altLang="en-US" sz="2800" dirty="0" smtClean="0">
                <a:solidFill>
                  <a:srgbClr val="FFFFFF"/>
                </a:solidFill>
                <a:latin typeface="华文中宋" pitchFamily="2" charset="-122"/>
                <a:ea typeface="华文中宋" pitchFamily="2" charset="-122"/>
                <a:sym typeface="Helvetica Light"/>
              </a:rPr>
              <a:t>、软件安装说明</a:t>
            </a:r>
          </a:p>
        </p:txBody>
      </p:sp>
      <p:graphicFrame>
        <p:nvGraphicFramePr>
          <p:cNvPr id="5" name="图示 4"/>
          <p:cNvGraphicFramePr/>
          <p:nvPr>
            <p:extLst>
              <p:ext uri="{D42A27DB-BD31-4B8C-83A1-F6EECF244321}">
                <p14:modId xmlns:p14="http://schemas.microsoft.com/office/powerpoint/2010/main" val="1548183547"/>
              </p:ext>
            </p:extLst>
          </p:nvPr>
        </p:nvGraphicFramePr>
        <p:xfrm>
          <a:off x="564803" y="2047164"/>
          <a:ext cx="5672223" cy="44050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矩形标注 1"/>
          <p:cNvSpPr/>
          <p:nvPr/>
        </p:nvSpPr>
        <p:spPr>
          <a:xfrm rot="5400000">
            <a:off x="6952771" y="1351891"/>
            <a:ext cx="1912211" cy="3698545"/>
          </a:xfrm>
          <a:prstGeom prst="wedgeRectCallout">
            <a:avLst>
              <a:gd name="adj1" fmla="val -42349"/>
              <a:gd name="adj2" fmla="val 94537"/>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3" name="TextBox 2"/>
          <p:cNvSpPr txBox="1"/>
          <p:nvPr/>
        </p:nvSpPr>
        <p:spPr>
          <a:xfrm>
            <a:off x="6059604" y="2534315"/>
            <a:ext cx="3693319"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kumimoji="0" lang="zh-CN" altLang="en-US" sz="2000" b="0" i="0" u="none" strike="noStrike" cap="none" spc="0" normalizeH="0" baseline="0" dirty="0" smtClean="0">
                <a:ln>
                  <a:noFill/>
                </a:ln>
                <a:solidFill>
                  <a:srgbClr val="FF0000"/>
                </a:solidFill>
                <a:effectLst/>
                <a:uFillTx/>
                <a:latin typeface="黑体" pitchFamily="49" charset="-122"/>
                <a:ea typeface="黑体" pitchFamily="49" charset="-122"/>
                <a:sym typeface="Helvetica Light"/>
              </a:rPr>
              <a:t>注意事项：</a:t>
            </a:r>
            <a:endParaRPr lang="en-US" altLang="zh-CN" sz="2000" dirty="0">
              <a:solidFill>
                <a:srgbClr val="FF0000"/>
              </a:solidFill>
              <a:latin typeface="黑体" pitchFamily="49" charset="-122"/>
              <a:ea typeface="黑体" pitchFamily="49" charset="-122"/>
              <a:sym typeface="Helvetica Light"/>
            </a:endParaRPr>
          </a:p>
          <a:p>
            <a:pPr marL="0" marR="0" indent="0" defTabSz="825500" rtl="0" fontAlgn="auto" latinLnBrk="0" hangingPunct="0">
              <a:lnSpc>
                <a:spcPct val="100000"/>
              </a:lnSpc>
              <a:spcBef>
                <a:spcPts val="0"/>
              </a:spcBef>
              <a:spcAft>
                <a:spcPts val="0"/>
              </a:spcAft>
              <a:buClrTx/>
              <a:buSzTx/>
              <a:buFontTx/>
              <a:buNone/>
              <a:tabLst/>
            </a:pPr>
            <a:r>
              <a:rPr kumimoji="0" lang="en-US" altLang="zh-CN" sz="2000" b="0" i="0" u="none" strike="noStrike" cap="none" spc="0" normalizeH="0" baseline="0" dirty="0" smtClean="0">
                <a:ln>
                  <a:noFill/>
                </a:ln>
                <a:solidFill>
                  <a:srgbClr val="000000"/>
                </a:solidFill>
                <a:effectLst/>
                <a:uFillTx/>
                <a:latin typeface="黑体" pitchFamily="49" charset="-122"/>
                <a:ea typeface="黑体" pitchFamily="49" charset="-122"/>
                <a:sym typeface="Helvetica Light"/>
              </a:rPr>
              <a:t>1</a:t>
            </a:r>
            <a:r>
              <a:rPr kumimoji="0" lang="zh-CN" altLang="en-US" sz="2000" b="0" i="0" u="none" strike="noStrike" cap="none" spc="0" normalizeH="0" baseline="0" dirty="0" smtClean="0">
                <a:ln>
                  <a:noFill/>
                </a:ln>
                <a:solidFill>
                  <a:srgbClr val="000000"/>
                </a:solidFill>
                <a:effectLst/>
                <a:uFillTx/>
                <a:latin typeface="黑体" pitchFamily="49" charset="-122"/>
                <a:ea typeface="黑体" pitchFamily="49" charset="-122"/>
                <a:sym typeface="Helvetica Light"/>
              </a:rPr>
              <a:t>、电脑操作系统</a:t>
            </a:r>
            <a:r>
              <a:rPr kumimoji="0" lang="en-US" altLang="zh-CN" sz="2000" b="0" i="0" u="none" strike="noStrike" cap="none" spc="0" normalizeH="0" baseline="0" dirty="0" smtClean="0">
                <a:ln>
                  <a:noFill/>
                </a:ln>
                <a:solidFill>
                  <a:srgbClr val="000000"/>
                </a:solidFill>
                <a:effectLst/>
                <a:uFillTx/>
                <a:latin typeface="黑体" pitchFamily="49" charset="-122"/>
                <a:ea typeface="黑体" pitchFamily="49" charset="-122"/>
                <a:sym typeface="Helvetica Light"/>
              </a:rPr>
              <a:t>win7</a:t>
            </a:r>
            <a:r>
              <a:rPr kumimoji="0" lang="zh-CN" altLang="en-US" sz="2000" b="0" i="0" u="none" strike="noStrike" cap="none" spc="0" normalizeH="0" baseline="0" dirty="0" smtClean="0">
                <a:ln>
                  <a:noFill/>
                </a:ln>
                <a:solidFill>
                  <a:srgbClr val="000000"/>
                </a:solidFill>
                <a:effectLst/>
                <a:uFillTx/>
                <a:latin typeface="黑体" pitchFamily="49" charset="-122"/>
                <a:ea typeface="黑体" pitchFamily="49" charset="-122"/>
                <a:sym typeface="Helvetica Light"/>
              </a:rPr>
              <a:t>及以上。</a:t>
            </a:r>
            <a:endParaRPr kumimoji="0" lang="en-US" altLang="zh-CN" sz="2000" b="0" i="0" u="none" strike="noStrike" cap="none" spc="0" normalizeH="0" baseline="0" dirty="0" smtClean="0">
              <a:ln>
                <a:noFill/>
              </a:ln>
              <a:solidFill>
                <a:srgbClr val="000000"/>
              </a:solidFill>
              <a:effectLst/>
              <a:uFillTx/>
              <a:latin typeface="黑体" pitchFamily="49" charset="-122"/>
              <a:ea typeface="黑体" pitchFamily="49" charset="-122"/>
              <a:sym typeface="Helvetica Light"/>
            </a:endParaRPr>
          </a:p>
          <a:p>
            <a:pPr marL="0" marR="0" indent="0" defTabSz="825500" rtl="0" fontAlgn="auto" latinLnBrk="0" hangingPunct="0">
              <a:lnSpc>
                <a:spcPct val="100000"/>
              </a:lnSpc>
              <a:spcBef>
                <a:spcPts val="0"/>
              </a:spcBef>
              <a:spcAft>
                <a:spcPts val="0"/>
              </a:spcAft>
              <a:buClrTx/>
              <a:buSzTx/>
              <a:buFontTx/>
              <a:buNone/>
              <a:tabLst/>
            </a:pPr>
            <a:r>
              <a:rPr lang="en-US" altLang="zh-CN" sz="2000" dirty="0" smtClean="0">
                <a:solidFill>
                  <a:srgbClr val="000000"/>
                </a:solidFill>
                <a:latin typeface="黑体" pitchFamily="49" charset="-122"/>
                <a:ea typeface="黑体" pitchFamily="49" charset="-122"/>
                <a:sym typeface="Helvetica Light"/>
              </a:rPr>
              <a:t>2</a:t>
            </a:r>
            <a:r>
              <a:rPr lang="zh-CN" altLang="en-US" sz="2000" dirty="0" smtClean="0">
                <a:solidFill>
                  <a:srgbClr val="000000"/>
                </a:solidFill>
                <a:latin typeface="黑体" pitchFamily="49" charset="-122"/>
                <a:ea typeface="黑体" pitchFamily="49" charset="-122"/>
                <a:sym typeface="Helvetica Light"/>
              </a:rPr>
              <a:t>、系统装有正版</a:t>
            </a:r>
            <a:r>
              <a:rPr lang="en-US" altLang="zh-CN" sz="2000" dirty="0" smtClean="0">
                <a:solidFill>
                  <a:srgbClr val="000000"/>
                </a:solidFill>
                <a:latin typeface="黑体" pitchFamily="49" charset="-122"/>
                <a:ea typeface="黑体" pitchFamily="49" charset="-122"/>
                <a:sym typeface="Helvetica Light"/>
              </a:rPr>
              <a:t>office</a:t>
            </a:r>
            <a:r>
              <a:rPr lang="zh-CN" altLang="en-US" sz="2000" dirty="0" smtClean="0">
                <a:solidFill>
                  <a:srgbClr val="000000"/>
                </a:solidFill>
                <a:latin typeface="黑体" pitchFamily="49" charset="-122"/>
                <a:ea typeface="黑体" pitchFamily="49" charset="-122"/>
                <a:sym typeface="Helvetica Light"/>
              </a:rPr>
              <a:t>或</a:t>
            </a:r>
            <a:r>
              <a:rPr lang="en-US" altLang="zh-CN" sz="2000" dirty="0" err="1">
                <a:solidFill>
                  <a:srgbClr val="000000"/>
                </a:solidFill>
                <a:latin typeface="黑体" pitchFamily="49" charset="-122"/>
                <a:ea typeface="黑体" pitchFamily="49" charset="-122"/>
                <a:sym typeface="Helvetica Light"/>
              </a:rPr>
              <a:t>wps</a:t>
            </a:r>
            <a:r>
              <a:rPr lang="zh-CN" altLang="en-US" sz="2000" dirty="0" smtClean="0">
                <a:solidFill>
                  <a:srgbClr val="000000"/>
                </a:solidFill>
                <a:latin typeface="黑体" pitchFamily="49" charset="-122"/>
                <a:ea typeface="黑体" pitchFamily="49" charset="-122"/>
                <a:sym typeface="Helvetica Light"/>
              </a:rPr>
              <a:t>。</a:t>
            </a:r>
            <a:endParaRPr kumimoji="0" lang="en-US" altLang="zh-CN" sz="2000" b="0" i="0" u="none" strike="noStrike" cap="none" spc="0" normalizeH="0" baseline="0" dirty="0" smtClean="0">
              <a:ln>
                <a:noFill/>
              </a:ln>
              <a:solidFill>
                <a:srgbClr val="000000"/>
              </a:solidFill>
              <a:effectLst/>
              <a:uFillTx/>
              <a:latin typeface="黑体" pitchFamily="49" charset="-122"/>
              <a:ea typeface="黑体" pitchFamily="49" charset="-122"/>
              <a:sym typeface="Helvetica Light"/>
            </a:endParaRPr>
          </a:p>
          <a:p>
            <a:pPr marL="0" marR="0" indent="0" defTabSz="825500" rtl="0" fontAlgn="auto" latinLnBrk="0" hangingPunct="0">
              <a:lnSpc>
                <a:spcPct val="100000"/>
              </a:lnSpc>
              <a:spcBef>
                <a:spcPts val="0"/>
              </a:spcBef>
              <a:spcAft>
                <a:spcPts val="0"/>
              </a:spcAft>
              <a:buClrTx/>
              <a:buSzTx/>
              <a:buFontTx/>
              <a:buNone/>
              <a:tabLst/>
            </a:pPr>
            <a:endParaRPr kumimoji="0" lang="en-US" altLang="zh-CN" sz="2000" b="0" i="0" u="none" strike="noStrike" cap="none" spc="0" normalizeH="0" baseline="0" dirty="0" smtClean="0">
              <a:ln>
                <a:noFill/>
              </a:ln>
              <a:solidFill>
                <a:srgbClr val="000000"/>
              </a:solidFill>
              <a:effectLst/>
              <a:uFillTx/>
              <a:latin typeface="黑体" pitchFamily="49" charset="-122"/>
              <a:ea typeface="黑体" pitchFamily="49" charset="-122"/>
              <a:sym typeface="Helvetica Light"/>
            </a:endParaRPr>
          </a:p>
        </p:txBody>
      </p:sp>
      <p:sp>
        <p:nvSpPr>
          <p:cNvPr id="4" name="矩形 3"/>
          <p:cNvSpPr/>
          <p:nvPr/>
        </p:nvSpPr>
        <p:spPr>
          <a:xfrm>
            <a:off x="5886735" y="5670645"/>
            <a:ext cx="6096000" cy="646331"/>
          </a:xfrm>
          <a:prstGeom prst="rect">
            <a:avLst/>
          </a:prstGeom>
        </p:spPr>
        <p:txBody>
          <a:bodyPr>
            <a:spAutoFit/>
          </a:bodyPr>
          <a:lstStyle/>
          <a:p>
            <a:r>
              <a:rPr lang="zh-CN" altLang="zh-CN" dirty="0">
                <a:latin typeface="黑体" pitchFamily="49" charset="-122"/>
                <a:ea typeface="黑体" pitchFamily="49" charset="-122"/>
              </a:rPr>
              <a:t>财政部网站会计司频道（</a:t>
            </a:r>
            <a:r>
              <a:rPr lang="en-US" altLang="zh-CN" u="sng" dirty="0">
                <a:solidFill>
                  <a:srgbClr val="1A04BC"/>
                </a:solidFill>
                <a:latin typeface="黑体" pitchFamily="49" charset="-122"/>
                <a:ea typeface="黑体" pitchFamily="49" charset="-122"/>
              </a:rPr>
              <a:t>http://kjs.mof.gov.cn</a:t>
            </a:r>
            <a:r>
              <a:rPr lang="zh-CN" altLang="zh-CN" dirty="0">
                <a:latin typeface="黑体" pitchFamily="49" charset="-122"/>
                <a:ea typeface="黑体" pitchFamily="49" charset="-122"/>
              </a:rPr>
              <a:t>）左侧“在线服务—软件下载”栏目</a:t>
            </a:r>
            <a:r>
              <a:rPr lang="zh-CN" altLang="zh-CN" dirty="0" smtClean="0">
                <a:latin typeface="黑体" pitchFamily="49" charset="-122"/>
                <a:ea typeface="黑体" pitchFamily="49" charset="-122"/>
              </a:rPr>
              <a:t>下载</a:t>
            </a:r>
            <a:r>
              <a:rPr lang="zh-CN" altLang="en-US" dirty="0">
                <a:latin typeface="黑体" pitchFamily="49" charset="-122"/>
                <a:ea typeface="黑体" pitchFamily="49" charset="-122"/>
              </a:rPr>
              <a:t>。</a:t>
            </a:r>
          </a:p>
        </p:txBody>
      </p:sp>
      <p:sp>
        <p:nvSpPr>
          <p:cNvPr id="6" name="矩形 5"/>
          <p:cNvSpPr/>
          <p:nvPr/>
        </p:nvSpPr>
        <p:spPr>
          <a:xfrm>
            <a:off x="5886735" y="5270184"/>
            <a:ext cx="1800493" cy="369332"/>
          </a:xfrm>
          <a:prstGeom prst="rect">
            <a:avLst/>
          </a:prstGeom>
        </p:spPr>
        <p:txBody>
          <a:bodyPr wrap="none">
            <a:spAutoFit/>
          </a:bodyPr>
          <a:lstStyle/>
          <a:p>
            <a:pPr defTabSz="825500" hangingPunct="0"/>
            <a:r>
              <a:rPr lang="zh-CN" altLang="en-US" dirty="0" smtClean="0">
                <a:solidFill>
                  <a:srgbClr val="FF0000"/>
                </a:solidFill>
                <a:latin typeface="黑体" pitchFamily="49" charset="-122"/>
                <a:ea typeface="黑体" pitchFamily="49" charset="-122"/>
                <a:sym typeface="Helvetica Light"/>
              </a:rPr>
              <a:t>软件下载地址：</a:t>
            </a:r>
            <a:endParaRPr lang="en-US" altLang="zh-CN" dirty="0">
              <a:solidFill>
                <a:srgbClr val="FF0000"/>
              </a:solidFill>
              <a:latin typeface="黑体" pitchFamily="49" charset="-122"/>
              <a:ea typeface="黑体" pitchFamily="49" charset="-122"/>
              <a:sym typeface="Helvetica Light"/>
            </a:endParaRPr>
          </a:p>
        </p:txBody>
      </p:sp>
    </p:spTree>
    <p:extLst>
      <p:ext uri="{BB962C8B-B14F-4D97-AF65-F5344CB8AC3E}">
        <p14:creationId xmlns:p14="http://schemas.microsoft.com/office/powerpoint/2010/main" val="3788263032"/>
      </p:ext>
    </p:extLst>
  </p:cSld>
  <p:clrMapOvr>
    <a:masterClrMapping/>
  </p:clrMapOvr>
  <p:transition spd="slow">
    <p:push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软件讲解</a:t>
            </a:r>
            <a:endParaRPr lang="zh-CN" altLang="en-US" sz="3200" b="1" dirty="0">
              <a:solidFill>
                <a:srgbClr val="0033CC"/>
              </a:solidFill>
              <a:latin typeface="微软雅黑" pitchFamily="34" charset="-122"/>
              <a:ea typeface="微软雅黑" pitchFamily="34" charset="-122"/>
            </a:endParaRP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7" name="矩形 6"/>
          <p:cNvSpPr/>
          <p:nvPr/>
        </p:nvSpPr>
        <p:spPr>
          <a:xfrm>
            <a:off x="783167" y="927439"/>
            <a:ext cx="3010911"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a:solidFill>
                  <a:srgbClr val="FFFFFF"/>
                </a:solidFill>
                <a:latin typeface="华文中宋" pitchFamily="2" charset="-122"/>
                <a:ea typeface="华文中宋" pitchFamily="2" charset="-122"/>
                <a:sym typeface="Helvetica Light"/>
              </a:rPr>
              <a:t>2</a:t>
            </a:r>
            <a:r>
              <a:rPr lang="zh-CN" altLang="en-US" sz="2800" dirty="0" smtClean="0">
                <a:solidFill>
                  <a:srgbClr val="FFFFFF"/>
                </a:solidFill>
                <a:latin typeface="华文中宋" pitchFamily="2" charset="-122"/>
                <a:ea typeface="华文中宋" pitchFamily="2" charset="-122"/>
                <a:sym typeface="Helvetica Light"/>
              </a:rPr>
              <a:t>、软件操作说明</a:t>
            </a:r>
          </a:p>
        </p:txBody>
      </p:sp>
      <p:graphicFrame>
        <p:nvGraphicFramePr>
          <p:cNvPr id="5" name="图示 4"/>
          <p:cNvGraphicFramePr/>
          <p:nvPr>
            <p:extLst>
              <p:ext uri="{D42A27DB-BD31-4B8C-83A1-F6EECF244321}">
                <p14:modId xmlns:p14="http://schemas.microsoft.com/office/powerpoint/2010/main" val="2083211719"/>
              </p:ext>
            </p:extLst>
          </p:nvPr>
        </p:nvGraphicFramePr>
        <p:xfrm>
          <a:off x="2288622" y="2415654"/>
          <a:ext cx="7835331" cy="25794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34842011"/>
      </p:ext>
    </p:extLst>
  </p:cSld>
  <p:clrMapOvr>
    <a:masterClrMapping/>
  </p:clrMapOvr>
  <p:transition spd="slow">
    <p:push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83168" y="67734"/>
            <a:ext cx="1887690"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smtClean="0">
                <a:solidFill>
                  <a:srgbClr val="0033CC"/>
                </a:solidFill>
                <a:latin typeface="微软雅黑" pitchFamily="34" charset="-122"/>
                <a:ea typeface="微软雅黑" pitchFamily="34" charset="-122"/>
              </a:rPr>
              <a:t>软件讲解</a:t>
            </a:r>
            <a:endParaRPr lang="zh-CN" altLang="en-US" sz="3200" b="1" dirty="0">
              <a:solidFill>
                <a:srgbClr val="0033CC"/>
              </a:solidFill>
              <a:latin typeface="微软雅黑" pitchFamily="34" charset="-122"/>
              <a:ea typeface="微软雅黑" pitchFamily="34" charset="-122"/>
            </a:endParaRP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7" name="矩形 6"/>
          <p:cNvSpPr/>
          <p:nvPr/>
        </p:nvSpPr>
        <p:spPr>
          <a:xfrm>
            <a:off x="783167" y="927439"/>
            <a:ext cx="3010911"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hangingPunct="0"/>
            <a:r>
              <a:rPr lang="en-US" altLang="zh-CN" sz="2800" dirty="0">
                <a:solidFill>
                  <a:srgbClr val="FFFFFF"/>
                </a:solidFill>
                <a:latin typeface="华文中宋" pitchFamily="2" charset="-122"/>
                <a:ea typeface="华文中宋" pitchFamily="2" charset="-122"/>
                <a:sym typeface="Helvetica Light"/>
              </a:rPr>
              <a:t>2</a:t>
            </a:r>
            <a:r>
              <a:rPr lang="zh-CN" altLang="en-US" sz="2800" dirty="0" smtClean="0">
                <a:solidFill>
                  <a:srgbClr val="FFFFFF"/>
                </a:solidFill>
                <a:latin typeface="华文中宋" pitchFamily="2" charset="-122"/>
                <a:ea typeface="华文中宋" pitchFamily="2" charset="-122"/>
                <a:sym typeface="Helvetica Light"/>
              </a:rPr>
              <a:t>、软件操作说明</a:t>
            </a:r>
          </a:p>
        </p:txBody>
      </p:sp>
      <p:sp>
        <p:nvSpPr>
          <p:cNvPr id="3" name="TextBox 2"/>
          <p:cNvSpPr txBox="1"/>
          <p:nvPr/>
        </p:nvSpPr>
        <p:spPr>
          <a:xfrm rot="1478161">
            <a:off x="6599226" y="1511807"/>
            <a:ext cx="1448170" cy="718145"/>
          </a:xfrm>
          <a:prstGeom prst="rect">
            <a:avLst/>
          </a:prstGeom>
          <a:no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4000" b="1" dirty="0" smtClean="0">
                <a:solidFill>
                  <a:srgbClr val="FF0000"/>
                </a:solidFill>
                <a:sym typeface="Helvetica Light"/>
              </a:rPr>
              <a:t>举</a:t>
            </a:r>
            <a:r>
              <a:rPr kumimoji="0" lang="zh-CN" altLang="en-US" sz="4000" b="1" i="0" u="none" strike="noStrike" cap="none" spc="0" normalizeH="0" baseline="0" dirty="0" smtClean="0">
                <a:ln>
                  <a:noFill/>
                </a:ln>
                <a:solidFill>
                  <a:srgbClr val="FF0000"/>
                </a:solidFill>
                <a:effectLst/>
                <a:uFillTx/>
                <a:sym typeface="Helvetica Light"/>
              </a:rPr>
              <a:t>例</a:t>
            </a:r>
            <a:endParaRPr kumimoji="0" lang="zh-CN" altLang="en-US" sz="4000" b="1" i="0" u="none" strike="noStrike" cap="none" spc="0" normalizeH="0" baseline="0" dirty="0">
              <a:ln>
                <a:noFill/>
              </a:ln>
              <a:solidFill>
                <a:srgbClr val="FF0000"/>
              </a:solidFill>
              <a:effectLst/>
              <a:uFillTx/>
              <a:sym typeface="Helvetica Light"/>
            </a:endParaRPr>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6010" y="1678674"/>
            <a:ext cx="7242831" cy="5144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2185705" y="3052681"/>
            <a:ext cx="7383439" cy="1061955"/>
          </a:xfrm>
          <a:prstGeom prst="rect">
            <a:avLst/>
          </a:prstGeom>
          <a:noFill/>
          <a:ln w="28575" cap="flat">
            <a:solidFill>
              <a:srgbClr val="FF0000"/>
            </a:solid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Tree>
    <p:extLst>
      <p:ext uri="{BB962C8B-B14F-4D97-AF65-F5344CB8AC3E}">
        <p14:creationId xmlns:p14="http://schemas.microsoft.com/office/powerpoint/2010/main" val="2928760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sldNum" sz="quarter" idx="2"/>
          </p:nvPr>
        </p:nvSpPr>
        <p:spPr>
          <a:xfrm>
            <a:off x="5999049" y="6540500"/>
            <a:ext cx="187552" cy="287258"/>
          </a:xfrm>
          <a:prstGeom prst="rect">
            <a:avLst/>
          </a:prstGeom>
          <a:extLst>
            <a:ext uri="{C572A759-6A51-4108-AA02-DFA0A04FC94B}">
              <ma14:wrappingTextBoxFlag xmlns="" xmlns:ma14="http://schemas.microsoft.com/office/mac/drawingml/2011/main" val="1"/>
            </a:ext>
          </a:extLst>
        </p:spPr>
        <p:txBody>
          <a:bodyPr/>
          <a:lstStyle/>
          <a:p>
            <a:pPr algn="ctr" defTabSz="412750" hangingPunct="0"/>
            <a:fld id="{86CB4B4D-7CA3-9044-876B-883B54F8677D}" type="slidenum">
              <a:rPr kern="0">
                <a:solidFill>
                  <a:srgbClr val="00882B">
                    <a:hueOff val="-554920"/>
                    <a:satOff val="-21482"/>
                    <a:lumOff val="-6228"/>
                  </a:srgbClr>
                </a:solidFill>
              </a:rPr>
              <a:pPr algn="ctr" defTabSz="412750" hangingPunct="0"/>
              <a:t>58</a:t>
            </a:fld>
            <a:endParaRPr kern="0" dirty="0">
              <a:solidFill>
                <a:srgbClr val="00882B">
                  <a:hueOff val="-554920"/>
                  <a:satOff val="-21482"/>
                  <a:lumOff val="-6228"/>
                </a:srgbClr>
              </a:solidFill>
            </a:endParaRPr>
          </a:p>
        </p:txBody>
      </p:sp>
      <p:sp>
        <p:nvSpPr>
          <p:cNvPr id="13" name="六边形 12"/>
          <p:cNvSpPr/>
          <p:nvPr/>
        </p:nvSpPr>
        <p:spPr>
          <a:xfrm>
            <a:off x="4151784" y="3186803"/>
            <a:ext cx="7100675" cy="1008112"/>
          </a:xfrm>
          <a:prstGeom prst="hexagon">
            <a:avLst/>
          </a:prstGeom>
          <a:gradFill flip="none" rotWithShape="1">
            <a:gsLst>
              <a:gs pos="0">
                <a:schemeClr val="bg1">
                  <a:lumMod val="85000"/>
                  <a:lumOff val="15000"/>
                </a:schemeClr>
              </a:gs>
              <a:gs pos="100000">
                <a:schemeClr val="bg1">
                  <a:lumMod val="85000"/>
                </a:schemeClr>
              </a:gs>
            </a:gsLst>
            <a:lin ang="13500000" scaled="1"/>
            <a:tileRect/>
          </a:gradFill>
          <a:ln>
            <a:gradFill>
              <a:gsLst>
                <a:gs pos="0">
                  <a:schemeClr val="bg1">
                    <a:lumMod val="71000"/>
                    <a:lumOff val="29000"/>
                  </a:schemeClr>
                </a:gs>
                <a:gs pos="100000">
                  <a:schemeClr val="bg1">
                    <a:lumMod val="85000"/>
                  </a:schemeClr>
                </a:gs>
              </a:gsLst>
              <a:lin ang="5400000" scaled="0"/>
            </a:gradFill>
          </a:ln>
          <a:effectLst>
            <a:outerShdw blurRad="482600" dist="2413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031041" y="3285246"/>
            <a:ext cx="6085941" cy="811226"/>
          </a:xfrm>
          <a:prstGeom prst="hexagon">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Rectangle 7"/>
          <p:cNvSpPr>
            <a:spLocks noChangeArrowheads="1"/>
          </p:cNvSpPr>
          <p:nvPr/>
        </p:nvSpPr>
        <p:spPr bwMode="auto">
          <a:xfrm>
            <a:off x="5823750" y="3367693"/>
            <a:ext cx="4930382" cy="646331"/>
          </a:xfrm>
          <a:prstGeom prst="rect">
            <a:avLst/>
          </a:prstGeom>
          <a:noFill/>
          <a:ln w="9525">
            <a:noFill/>
            <a:miter lim="800000"/>
          </a:ln>
        </p:spPr>
        <p:txBody>
          <a:bodyPr wrap="square">
            <a:spAutoFit/>
          </a:bodyPr>
          <a:lstStyle/>
          <a:p>
            <a:pPr defTabSz="1218565">
              <a:defRPr/>
            </a:pPr>
            <a:r>
              <a:rPr lang="zh-CN" altLang="en-US" sz="3600" b="1" kern="0" dirty="0">
                <a:solidFill>
                  <a:schemeClr val="accent6"/>
                </a:solidFill>
                <a:latin typeface="Arial"/>
                <a:ea typeface="微软雅黑"/>
              </a:rPr>
              <a:t>内控体系</a:t>
            </a:r>
            <a:r>
              <a:rPr lang="zh-CN" altLang="en-US" sz="3600" b="1" kern="0" dirty="0" smtClean="0">
                <a:solidFill>
                  <a:schemeClr val="accent6"/>
                </a:solidFill>
                <a:latin typeface="Arial"/>
                <a:ea typeface="微软雅黑"/>
              </a:rPr>
              <a:t>建设</a:t>
            </a:r>
            <a:r>
              <a:rPr lang="zh-CN" altLang="en-US" sz="3600" b="1" kern="0" dirty="0">
                <a:solidFill>
                  <a:schemeClr val="accent6"/>
                </a:solidFill>
                <a:latin typeface="Arial"/>
                <a:ea typeface="微软雅黑"/>
              </a:rPr>
              <a:t>路线</a:t>
            </a:r>
            <a:r>
              <a:rPr lang="zh-CN" altLang="en-US" sz="3600" b="1" kern="0" dirty="0" smtClean="0">
                <a:solidFill>
                  <a:schemeClr val="accent6"/>
                </a:solidFill>
                <a:latin typeface="Arial"/>
                <a:ea typeface="微软雅黑"/>
              </a:rPr>
              <a:t>交流</a:t>
            </a:r>
            <a:endParaRPr lang="zh-CN" altLang="en-US" sz="3600" b="1" kern="0" dirty="0">
              <a:solidFill>
                <a:schemeClr val="accent6"/>
              </a:solidFill>
              <a:latin typeface="Arial"/>
              <a:ea typeface="微软雅黑"/>
            </a:endParaRPr>
          </a:p>
        </p:txBody>
      </p:sp>
      <p:sp>
        <p:nvSpPr>
          <p:cNvPr id="19" name="Freeform 5"/>
          <p:cNvSpPr/>
          <p:nvPr/>
        </p:nvSpPr>
        <p:spPr bwMode="auto">
          <a:xfrm>
            <a:off x="985766" y="2369261"/>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schemeClr>
          </a:solidFill>
          <a:ln w="15875">
            <a:gradFill flip="none" rotWithShape="1">
              <a:gsLst>
                <a:gs pos="0">
                  <a:schemeClr val="bg1">
                    <a:lumMod val="65000"/>
                  </a:schemeClr>
                </a:gs>
                <a:gs pos="100000">
                  <a:schemeClr val="bg1"/>
                </a:gs>
              </a:gsLst>
              <a:lin ang="2700000" scaled="1"/>
              <a:tileRect/>
            </a:gradFill>
          </a:ln>
          <a:effectLst>
            <a:innerShdw blurRad="114300">
              <a:prstClr val="black"/>
            </a:innerShdw>
          </a:effectLst>
        </p:spPr>
        <p:txBody>
          <a:bodyPr vert="horz" wrap="square" lIns="91440" tIns="45720" rIns="91440" bIns="45720" numCol="1" anchor="t" anchorCtr="0" compatLnSpc="1"/>
          <a:lstStyle/>
          <a:p>
            <a:endParaRPr lang="zh-CN" altLang="en-US">
              <a:solidFill>
                <a:prstClr val="black"/>
              </a:solidFill>
            </a:endParaRPr>
          </a:p>
        </p:txBody>
      </p:sp>
      <p:sp>
        <p:nvSpPr>
          <p:cNvPr id="20" name="Freeform 5"/>
          <p:cNvSpPr/>
          <p:nvPr/>
        </p:nvSpPr>
        <p:spPr bwMode="auto">
          <a:xfrm>
            <a:off x="560249" y="2195124"/>
            <a:ext cx="2949994" cy="261455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61000"/>
                  <a:lumOff val="39000"/>
                </a:schemeClr>
              </a:gs>
              <a:gs pos="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266700" dist="203200" dir="678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1" name="矩形 20"/>
          <p:cNvSpPr/>
          <p:nvPr/>
        </p:nvSpPr>
        <p:spPr>
          <a:xfrm>
            <a:off x="983432" y="2767283"/>
            <a:ext cx="2185008" cy="1046410"/>
          </a:xfrm>
          <a:prstGeom prst="rect">
            <a:avLst/>
          </a:prstGeom>
        </p:spPr>
        <p:txBody>
          <a:bodyPr wrap="square" lIns="121890" tIns="60945" rIns="121890" bIns="60945">
            <a:spAutoFit/>
          </a:bodyPr>
          <a:lstStyle/>
          <a:p>
            <a:pPr defTabSz="1245235">
              <a:spcBef>
                <a:spcPts val="0"/>
              </a:spcBef>
              <a:spcAft>
                <a:spcPts val="0"/>
              </a:spcAft>
              <a:defRPr/>
            </a:pPr>
            <a:r>
              <a:rPr lang="zh-CN" altLang="en-US" sz="6000" b="1" kern="0" dirty="0">
                <a:solidFill>
                  <a:schemeClr val="accent1"/>
                </a:solidFill>
                <a:latin typeface="微软雅黑" pitchFamily="34" charset="-122"/>
                <a:ea typeface="微软雅黑" pitchFamily="34" charset="-122"/>
              </a:rPr>
              <a:t>目 录</a:t>
            </a:r>
          </a:p>
        </p:txBody>
      </p:sp>
      <p:sp>
        <p:nvSpPr>
          <p:cNvPr id="22" name="Rectangle 4"/>
          <p:cNvSpPr txBox="1">
            <a:spLocks noChangeArrowheads="1"/>
          </p:cNvSpPr>
          <p:nvPr/>
        </p:nvSpPr>
        <p:spPr bwMode="auto">
          <a:xfrm>
            <a:off x="1026252" y="3703387"/>
            <a:ext cx="1973404" cy="507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5" tIns="45702" rIns="91405"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spcBef>
                <a:spcPts val="0"/>
              </a:spcBef>
              <a:spcAft>
                <a:spcPts val="0"/>
              </a:spcAft>
              <a:defRPr/>
            </a:pPr>
            <a:r>
              <a:rPr lang="en-US" altLang="zh-CN" sz="2400" kern="0" dirty="0">
                <a:solidFill>
                  <a:schemeClr val="accent1"/>
                </a:solidFill>
                <a:latin typeface="微软雅黑" pitchFamily="34" charset="-122"/>
                <a:ea typeface="微软雅黑" pitchFamily="34" charset="-122"/>
              </a:rPr>
              <a:t>CONTENTS</a:t>
            </a:r>
            <a:endParaRPr lang="zh-CN" altLang="en-US" sz="2400" kern="0" dirty="0">
              <a:solidFill>
                <a:schemeClr val="accent1"/>
              </a:solidFill>
              <a:latin typeface="微软雅黑" pitchFamily="34" charset="-122"/>
              <a:ea typeface="微软雅黑" pitchFamily="34" charset="-122"/>
            </a:endParaRPr>
          </a:p>
        </p:txBody>
      </p:sp>
      <p:grpSp>
        <p:nvGrpSpPr>
          <p:cNvPr id="33" name="组合 32"/>
          <p:cNvGrpSpPr/>
          <p:nvPr/>
        </p:nvGrpSpPr>
        <p:grpSpPr>
          <a:xfrm rot="16200000">
            <a:off x="4463651" y="3031016"/>
            <a:ext cx="1134781" cy="1280370"/>
            <a:chOff x="8439634" y="3544648"/>
            <a:chExt cx="1611146" cy="1817848"/>
          </a:xfrm>
        </p:grpSpPr>
        <p:sp>
          <p:nvSpPr>
            <p:cNvPr id="3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8" name="Rectangle 7"/>
          <p:cNvSpPr>
            <a:spLocks noChangeArrowheads="1"/>
          </p:cNvSpPr>
          <p:nvPr/>
        </p:nvSpPr>
        <p:spPr bwMode="auto">
          <a:xfrm>
            <a:off x="4810469" y="3348035"/>
            <a:ext cx="418704" cy="646331"/>
          </a:xfrm>
          <a:prstGeom prst="rect">
            <a:avLst/>
          </a:prstGeom>
          <a:noFill/>
          <a:ln w="9525">
            <a:noFill/>
            <a:miter lim="800000"/>
          </a:ln>
        </p:spPr>
        <p:txBody>
          <a:bodyPr wrap="none">
            <a:spAutoFit/>
          </a:bodyPr>
          <a:lstStyle/>
          <a:p>
            <a:r>
              <a:rPr lang="en-US" altLang="zh-CN" sz="3600" b="1" dirty="0">
                <a:solidFill>
                  <a:schemeClr val="accent6"/>
                </a:solidFill>
                <a:ea typeface="微软雅黑" pitchFamily="34" charset="-122"/>
              </a:rPr>
              <a:t>4</a:t>
            </a:r>
            <a:endParaRPr lang="zh-CN" altLang="en-US" sz="3600" b="1" dirty="0">
              <a:solidFill>
                <a:schemeClr val="accent6"/>
              </a:solidFill>
              <a:ea typeface="微软雅黑" pitchFamily="34" charset="-122"/>
            </a:endParaRPr>
          </a:p>
        </p:txBody>
      </p:sp>
      <p:sp>
        <p:nvSpPr>
          <p:cNvPr id="39" name="TextBox 1"/>
          <p:cNvSpPr txBox="1">
            <a:spLocks noChangeArrowheads="1"/>
          </p:cNvSpPr>
          <p:nvPr/>
        </p:nvSpPr>
        <p:spPr bwMode="auto">
          <a:xfrm>
            <a:off x="709084" y="67734"/>
            <a:ext cx="1066800" cy="61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200" b="1">
                <a:solidFill>
                  <a:srgbClr val="0033CC"/>
                </a:solidFill>
                <a:latin typeface="微软雅黑" pitchFamily="34" charset="-122"/>
                <a:ea typeface="微软雅黑" pitchFamily="34" charset="-122"/>
              </a:rPr>
              <a:t>目录</a:t>
            </a:r>
          </a:p>
        </p:txBody>
      </p:sp>
    </p:spTree>
    <p:extLst>
      <p:ext uri="{BB962C8B-B14F-4D97-AF65-F5344CB8AC3E}">
        <p14:creationId xmlns:p14="http://schemas.microsoft.com/office/powerpoint/2010/main" val="3123767594"/>
      </p:ext>
    </p:extLst>
  </p:cSld>
  <p:clrMapOvr>
    <a:masterClrMapping/>
  </p:clrMapOvr>
  <p:transition spd="slow">
    <p:push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sp>
        <p:nvSpPr>
          <p:cNvPr id="65" name="TextBox 64"/>
          <p:cNvSpPr txBox="1"/>
          <p:nvPr/>
        </p:nvSpPr>
        <p:spPr>
          <a:xfrm>
            <a:off x="8109254" y="5519498"/>
            <a:ext cx="2395365"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a:solidFill>
                  <a:srgbClr val="2C0698"/>
                </a:solidFill>
                <a:latin typeface="华文中宋" pitchFamily="2" charset="-122"/>
                <a:ea typeface="华文中宋" pitchFamily="2" charset="-122"/>
                <a:sym typeface="Helvetica Light"/>
              </a:rPr>
              <a:t>信息化</a:t>
            </a:r>
            <a:r>
              <a:rPr lang="zh-CN" altLang="en-US" sz="2000" b="1" dirty="0" smtClean="0">
                <a:solidFill>
                  <a:srgbClr val="2C0698"/>
                </a:solidFill>
                <a:latin typeface="华文中宋" pitchFamily="2" charset="-122"/>
                <a:ea typeface="华文中宋" pitchFamily="2" charset="-122"/>
                <a:sym typeface="Helvetica Light"/>
              </a:rPr>
              <a:t>阶段</a:t>
            </a:r>
            <a:endParaRPr kumimoji="0" lang="zh-CN" altLang="en-US" sz="2000" b="1" i="0" u="none" strike="noStrike" cap="none" spc="0" normalizeH="0" baseline="0" dirty="0">
              <a:ln>
                <a:noFill/>
              </a:ln>
              <a:solidFill>
                <a:srgbClr val="2C0698"/>
              </a:solidFill>
              <a:effectLst/>
              <a:uFillTx/>
              <a:latin typeface="华文中宋" pitchFamily="2" charset="-122"/>
              <a:ea typeface="华文中宋" pitchFamily="2" charset="-122"/>
              <a:sym typeface="Helvetica Light"/>
            </a:endParaRPr>
          </a:p>
        </p:txBody>
      </p:sp>
      <p:grpSp>
        <p:nvGrpSpPr>
          <p:cNvPr id="3" name="组合 2"/>
          <p:cNvGrpSpPr/>
          <p:nvPr/>
        </p:nvGrpSpPr>
        <p:grpSpPr>
          <a:xfrm>
            <a:off x="563906" y="1431382"/>
            <a:ext cx="10476520" cy="3945836"/>
            <a:chOff x="886356" y="2829646"/>
            <a:chExt cx="10476520" cy="3775601"/>
          </a:xfrm>
        </p:grpSpPr>
        <p:grpSp>
          <p:nvGrpSpPr>
            <p:cNvPr id="27" name="组合 26"/>
            <p:cNvGrpSpPr/>
            <p:nvPr/>
          </p:nvGrpSpPr>
          <p:grpSpPr>
            <a:xfrm>
              <a:off x="886356" y="2829646"/>
              <a:ext cx="10476520" cy="3775601"/>
              <a:chOff x="264267" y="1137552"/>
              <a:chExt cx="11459160" cy="4980772"/>
            </a:xfrm>
          </p:grpSpPr>
          <p:grpSp>
            <p:nvGrpSpPr>
              <p:cNvPr id="29" name="组合 28"/>
              <p:cNvGrpSpPr/>
              <p:nvPr/>
            </p:nvGrpSpPr>
            <p:grpSpPr>
              <a:xfrm>
                <a:off x="7055893" y="1994419"/>
                <a:ext cx="4667534" cy="1528001"/>
                <a:chOff x="1816927" y="2551514"/>
                <a:chExt cx="6213132" cy="1319841"/>
              </a:xfrm>
            </p:grpSpPr>
            <p:sp>
              <p:nvSpPr>
                <p:cNvPr id="63" name="圆角矩形 62"/>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4" name="TextBox 63"/>
                <p:cNvSpPr txBox="1"/>
                <p:nvPr/>
              </p:nvSpPr>
              <p:spPr>
                <a:xfrm>
                  <a:off x="3926855" y="2582289"/>
                  <a:ext cx="1843620"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内控信息化</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0" name="组合 29"/>
              <p:cNvGrpSpPr/>
              <p:nvPr/>
            </p:nvGrpSpPr>
            <p:grpSpPr>
              <a:xfrm>
                <a:off x="4321088" y="1990945"/>
                <a:ext cx="2601899" cy="1528001"/>
                <a:chOff x="1816927" y="2551514"/>
                <a:chExt cx="6213132" cy="1319841"/>
              </a:xfrm>
            </p:grpSpPr>
            <p:sp>
              <p:nvSpPr>
                <p:cNvPr id="61" name="圆角矩形 60"/>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2" name="TextBox 61"/>
                <p:cNvSpPr txBox="1"/>
                <p:nvPr/>
              </p:nvSpPr>
              <p:spPr>
                <a:xfrm>
                  <a:off x="2888808" y="2582289"/>
                  <a:ext cx="3919717"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内控体系健全</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1" name="组合 30"/>
              <p:cNvGrpSpPr/>
              <p:nvPr/>
            </p:nvGrpSpPr>
            <p:grpSpPr>
              <a:xfrm>
                <a:off x="264267" y="1978931"/>
                <a:ext cx="3920343" cy="1528001"/>
                <a:chOff x="1816927" y="2551514"/>
                <a:chExt cx="6213132" cy="1319841"/>
              </a:xfrm>
            </p:grpSpPr>
            <p:sp>
              <p:nvSpPr>
                <p:cNvPr id="59" name="圆角矩形 58"/>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0" name="TextBox 59"/>
                <p:cNvSpPr txBox="1"/>
                <p:nvPr/>
              </p:nvSpPr>
              <p:spPr>
                <a:xfrm>
                  <a:off x="3547924" y="2582289"/>
                  <a:ext cx="2601483"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内控体系建立</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2" name="组合 31"/>
              <p:cNvGrpSpPr/>
              <p:nvPr/>
            </p:nvGrpSpPr>
            <p:grpSpPr>
              <a:xfrm>
                <a:off x="448541" y="2590660"/>
                <a:ext cx="11179352" cy="972704"/>
                <a:chOff x="448541" y="2645252"/>
                <a:chExt cx="9213269" cy="972704"/>
              </a:xfrm>
              <a:noFill/>
            </p:grpSpPr>
            <p:sp>
              <p:nvSpPr>
                <p:cNvPr id="45" name="圆角矩形 44"/>
                <p:cNvSpPr/>
                <p:nvPr/>
              </p:nvSpPr>
              <p:spPr>
                <a:xfrm>
                  <a:off x="448541" y="2645252"/>
                  <a:ext cx="1046019"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摸底评估</a:t>
                  </a:r>
                </a:p>
              </p:txBody>
            </p:sp>
            <p:sp>
              <p:nvSpPr>
                <p:cNvPr id="46" name="圆角矩形 45"/>
                <p:cNvSpPr/>
                <p:nvPr/>
              </p:nvSpPr>
              <p:spPr>
                <a:xfrm>
                  <a:off x="2065306" y="2645252"/>
                  <a:ext cx="1303620"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a:solidFill>
                        <a:srgbClr val="2C0698"/>
                      </a:solidFill>
                      <a:latin typeface="★懐流体" pitchFamily="2" charset="-128"/>
                      <a:ea typeface="方正准雅宋简" pitchFamily="2" charset="-122"/>
                      <a:sym typeface="Helvetica Light"/>
                    </a:rPr>
                    <a:t>合规</a:t>
                  </a:r>
                  <a:r>
                    <a:rPr lang="zh-CN" altLang="en-US" sz="1600" dirty="0" smtClean="0">
                      <a:solidFill>
                        <a:srgbClr val="2C0698"/>
                      </a:solidFill>
                      <a:latin typeface="★懐流体" pitchFamily="2" charset="-128"/>
                      <a:ea typeface="方正准雅宋简" pitchFamily="2" charset="-122"/>
                      <a:sym typeface="Helvetica Light"/>
                    </a:rPr>
                    <a:t>性建设</a:t>
                  </a:r>
                </a:p>
              </p:txBody>
            </p:sp>
            <p:sp>
              <p:nvSpPr>
                <p:cNvPr id="47" name="圆角矩形 46"/>
                <p:cNvSpPr/>
                <p:nvPr/>
              </p:nvSpPr>
              <p:spPr>
                <a:xfrm>
                  <a:off x="3911141" y="2652199"/>
                  <a:ext cx="1492648"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有效性建设</a:t>
                  </a:r>
                </a:p>
              </p:txBody>
            </p:sp>
            <p:sp>
              <p:nvSpPr>
                <p:cNvPr id="48" name="圆角矩形 47"/>
                <p:cNvSpPr/>
                <p:nvPr/>
              </p:nvSpPr>
              <p:spPr>
                <a:xfrm>
                  <a:off x="6050294" y="2652199"/>
                  <a:ext cx="1745391"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数据真实性建设</a:t>
                  </a:r>
                </a:p>
              </p:txBody>
            </p:sp>
            <p:sp>
              <p:nvSpPr>
                <p:cNvPr id="49" name="圆角矩形 48"/>
                <p:cNvSpPr/>
                <p:nvPr/>
              </p:nvSpPr>
              <p:spPr>
                <a:xfrm>
                  <a:off x="8482256" y="2652199"/>
                  <a:ext cx="1179554"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有效实施</a:t>
                  </a:r>
                </a:p>
              </p:txBody>
            </p:sp>
            <p:cxnSp>
              <p:nvCxnSpPr>
                <p:cNvPr id="50" name="直接箭头连接符 49"/>
                <p:cNvCxnSpPr>
                  <a:stCxn id="45" idx="3"/>
                  <a:endCxn id="46" idx="1"/>
                </p:cNvCxnSpPr>
                <p:nvPr/>
              </p:nvCxnSpPr>
              <p:spPr>
                <a:xfrm>
                  <a:off x="1494560" y="2915252"/>
                  <a:ext cx="570746"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1" name="直接箭头连接符 50"/>
                <p:cNvCxnSpPr>
                  <a:stCxn id="46" idx="3"/>
                  <a:endCxn id="47" idx="1"/>
                </p:cNvCxnSpPr>
                <p:nvPr/>
              </p:nvCxnSpPr>
              <p:spPr>
                <a:xfrm>
                  <a:off x="3368926" y="2915252"/>
                  <a:ext cx="542215" cy="6947"/>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2" name="直接箭头连接符 51"/>
                <p:cNvCxnSpPr>
                  <a:stCxn id="47" idx="3"/>
                  <a:endCxn id="48" idx="1"/>
                </p:cNvCxnSpPr>
                <p:nvPr/>
              </p:nvCxnSpPr>
              <p:spPr>
                <a:xfrm>
                  <a:off x="5403789" y="2922199"/>
                  <a:ext cx="646505"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3" name="直接箭头连接符 52"/>
                <p:cNvCxnSpPr>
                  <a:stCxn id="48" idx="3"/>
                  <a:endCxn id="49" idx="1"/>
                </p:cNvCxnSpPr>
                <p:nvPr/>
              </p:nvCxnSpPr>
              <p:spPr>
                <a:xfrm>
                  <a:off x="7795685" y="2922199"/>
                  <a:ext cx="686571"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sp>
              <p:nvSpPr>
                <p:cNvPr id="54" name="TextBox 53"/>
                <p:cNvSpPr txBox="1"/>
                <p:nvPr/>
              </p:nvSpPr>
              <p:spPr>
                <a:xfrm>
                  <a:off x="761579" y="3238365"/>
                  <a:ext cx="333425"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①</a:t>
                  </a:r>
                  <a:endParaRPr kumimoji="0" lang="zh-CN" altLang="en-US" b="1" i="0" u="none" strike="noStrike" cap="none" spc="0" normalizeH="0" baseline="0" dirty="0">
                    <a:ln>
                      <a:noFill/>
                    </a:ln>
                    <a:solidFill>
                      <a:srgbClr val="C00000"/>
                    </a:solidFill>
                    <a:effectLst/>
                    <a:uFillTx/>
                    <a:sym typeface="Helvetica Light"/>
                  </a:endParaRPr>
                </a:p>
              </p:txBody>
            </p:sp>
            <p:sp>
              <p:nvSpPr>
                <p:cNvPr id="55" name="TextBox 54"/>
                <p:cNvSpPr txBox="1"/>
                <p:nvPr/>
              </p:nvSpPr>
              <p:spPr>
                <a:xfrm>
                  <a:off x="2549602" y="3238365"/>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②</a:t>
                  </a:r>
                  <a:endParaRPr kumimoji="0" lang="zh-CN" altLang="en-US" b="1" i="0" u="none" strike="noStrike" cap="none" spc="0" normalizeH="0" baseline="0" dirty="0">
                    <a:ln>
                      <a:noFill/>
                    </a:ln>
                    <a:solidFill>
                      <a:srgbClr val="C00000"/>
                    </a:solidFill>
                    <a:effectLst/>
                    <a:uFillTx/>
                    <a:sym typeface="Helvetica Light"/>
                  </a:endParaRPr>
                </a:p>
              </p:txBody>
            </p:sp>
            <p:sp>
              <p:nvSpPr>
                <p:cNvPr id="56" name="TextBox 55"/>
                <p:cNvSpPr txBox="1"/>
                <p:nvPr/>
              </p:nvSpPr>
              <p:spPr>
                <a:xfrm>
                  <a:off x="4489061" y="3238365"/>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③</a:t>
                  </a:r>
                  <a:endParaRPr kumimoji="0" lang="zh-CN" altLang="en-US" b="1" i="0" u="none" strike="noStrike" cap="none" spc="0" normalizeH="0" baseline="0" dirty="0">
                    <a:ln>
                      <a:noFill/>
                    </a:ln>
                    <a:solidFill>
                      <a:srgbClr val="C00000"/>
                    </a:solidFill>
                    <a:effectLst/>
                    <a:uFillTx/>
                    <a:sym typeface="Helvetica Light"/>
                  </a:endParaRPr>
                </a:p>
              </p:txBody>
            </p:sp>
            <p:sp>
              <p:nvSpPr>
                <p:cNvPr id="57" name="TextBox 56"/>
                <p:cNvSpPr txBox="1"/>
                <p:nvPr/>
              </p:nvSpPr>
              <p:spPr>
                <a:xfrm>
                  <a:off x="6755474" y="3234556"/>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④</a:t>
                  </a:r>
                  <a:endParaRPr kumimoji="0" lang="zh-CN" altLang="en-US" b="1" i="0" u="none" strike="noStrike" cap="none" spc="0" normalizeH="0" baseline="0" dirty="0">
                    <a:ln>
                      <a:noFill/>
                    </a:ln>
                    <a:solidFill>
                      <a:srgbClr val="C00000"/>
                    </a:solidFill>
                    <a:effectLst/>
                    <a:uFillTx/>
                    <a:sym typeface="Helvetica Light"/>
                  </a:endParaRPr>
                </a:p>
              </p:txBody>
            </p:sp>
            <p:sp>
              <p:nvSpPr>
                <p:cNvPr id="58" name="TextBox 57"/>
                <p:cNvSpPr txBox="1"/>
                <p:nvPr/>
              </p:nvSpPr>
              <p:spPr>
                <a:xfrm>
                  <a:off x="8904519" y="3234556"/>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⑤</a:t>
                  </a:r>
                  <a:endParaRPr kumimoji="0" lang="zh-CN" altLang="en-US" b="1" i="0" u="none" strike="noStrike" cap="none" spc="0" normalizeH="0" baseline="0" dirty="0">
                    <a:ln>
                      <a:noFill/>
                    </a:ln>
                    <a:solidFill>
                      <a:srgbClr val="C00000"/>
                    </a:solidFill>
                    <a:effectLst/>
                    <a:uFillTx/>
                    <a:sym typeface="Helvetica Light"/>
                  </a:endParaRPr>
                </a:p>
              </p:txBody>
            </p:sp>
          </p:grpSp>
          <p:cxnSp>
            <p:nvCxnSpPr>
              <p:cNvPr id="33" name="肘形连接符 32"/>
              <p:cNvCxnSpPr>
                <a:stCxn id="63" idx="0"/>
                <a:endCxn id="59" idx="0"/>
              </p:cNvCxnSpPr>
              <p:nvPr/>
            </p:nvCxnSpPr>
            <p:spPr>
              <a:xfrm rot="16200000" flipV="1">
                <a:off x="5799306" y="-1595936"/>
                <a:ext cx="15488" cy="7165221"/>
              </a:xfrm>
              <a:prstGeom prst="bentConnector3">
                <a:avLst>
                  <a:gd name="adj1" fmla="val 4043304"/>
                </a:avLst>
              </a:prstGeom>
              <a:noFill/>
              <a:ln w="25400" cap="flat">
                <a:solidFill>
                  <a:schemeClr val="accent1"/>
                </a:solidFill>
                <a:prstDash val="solid"/>
                <a:miter lim="400000"/>
                <a:headEnd type="none" w="med" len="med"/>
                <a:tailEnd type="triangle" w="lg" len="lg"/>
              </a:ln>
              <a:effectLst/>
              <a:sp3d/>
            </p:spPr>
            <p:style>
              <a:lnRef idx="0">
                <a:scrgbClr r="0" g="0" b="0"/>
              </a:lnRef>
              <a:fillRef idx="0">
                <a:scrgbClr r="0" g="0" b="0"/>
              </a:fillRef>
              <a:effectRef idx="0">
                <a:scrgbClr r="0" g="0" b="0"/>
              </a:effectRef>
              <a:fontRef idx="none"/>
            </p:style>
          </p:cxnSp>
          <p:sp>
            <p:nvSpPr>
              <p:cNvPr id="34" name="圆角矩形 33"/>
              <p:cNvSpPr/>
              <p:nvPr/>
            </p:nvSpPr>
            <p:spPr>
              <a:xfrm>
                <a:off x="5113027" y="1137552"/>
                <a:ext cx="1581808" cy="385921"/>
              </a:xfrm>
              <a:prstGeom prst="roundRect">
                <a:avLst/>
              </a:prstGeom>
              <a:solidFill>
                <a:schemeClr val="bg1"/>
              </a:solid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监督与评价</a:t>
                </a:r>
              </a:p>
            </p:txBody>
          </p:sp>
          <p:cxnSp>
            <p:nvCxnSpPr>
              <p:cNvPr id="35" name="直接箭头连接符 34"/>
              <p:cNvCxnSpPr/>
              <p:nvPr/>
            </p:nvCxnSpPr>
            <p:spPr>
              <a:xfrm>
                <a:off x="332507" y="3766782"/>
                <a:ext cx="3727860" cy="0"/>
              </a:xfrm>
              <a:prstGeom prst="straightConnector1">
                <a:avLst/>
              </a:prstGeom>
              <a:noFill/>
              <a:ln w="38100" cap="flat">
                <a:solidFill>
                  <a:srgbClr val="00B050"/>
                </a:solidFill>
                <a:prstDash val="solid"/>
                <a:miter lim="400000"/>
                <a:headEnd type="arrow"/>
                <a:tailEnd type="arrow"/>
              </a:ln>
              <a:effectLst/>
              <a:sp3d/>
            </p:spPr>
            <p:style>
              <a:lnRef idx="0">
                <a:scrgbClr r="0" g="0" b="0"/>
              </a:lnRef>
              <a:fillRef idx="0">
                <a:scrgbClr r="0" g="0" b="0"/>
              </a:fillRef>
              <a:effectRef idx="0">
                <a:scrgbClr r="0" g="0" b="0"/>
              </a:effectRef>
              <a:fontRef idx="none"/>
            </p:style>
          </p:cxnSp>
          <p:sp>
            <p:nvSpPr>
              <p:cNvPr id="36" name="TextBox 35"/>
              <p:cNvSpPr txBox="1"/>
              <p:nvPr/>
            </p:nvSpPr>
            <p:spPr>
              <a:xfrm>
                <a:off x="1617676" y="3995760"/>
                <a:ext cx="872034"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a:solidFill>
                      <a:srgbClr val="00B0F0"/>
                    </a:solidFill>
                    <a:latin typeface="华文中宋" pitchFamily="2" charset="-122"/>
                    <a:ea typeface="华文中宋" pitchFamily="2" charset="-122"/>
                    <a:sym typeface="Helvetica Light"/>
                  </a:rPr>
                  <a:t>全覆盖</a:t>
                </a:r>
                <a:endParaRPr kumimoji="0" lang="zh-CN" altLang="en-US" sz="2000" b="1" i="0" u="none" strike="noStrike" cap="none" spc="0" normalizeH="0" baseline="0" dirty="0">
                  <a:ln>
                    <a:noFill/>
                  </a:ln>
                  <a:solidFill>
                    <a:srgbClr val="00B0F0"/>
                  </a:solidFill>
                  <a:effectLst/>
                  <a:uFillTx/>
                  <a:latin typeface="华文中宋" pitchFamily="2" charset="-122"/>
                  <a:ea typeface="华文中宋" pitchFamily="2" charset="-122"/>
                  <a:sym typeface="Helvetica Light"/>
                </a:endParaRPr>
              </a:p>
            </p:txBody>
          </p:sp>
          <p:sp>
            <p:nvSpPr>
              <p:cNvPr id="37" name="TextBox 36"/>
              <p:cNvSpPr txBox="1"/>
              <p:nvPr/>
            </p:nvSpPr>
            <p:spPr>
              <a:xfrm>
                <a:off x="828379" y="4587639"/>
                <a:ext cx="2620037" cy="5413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2C0698"/>
                    </a:solidFill>
                    <a:latin typeface="华文中宋" pitchFamily="2" charset="-122"/>
                    <a:ea typeface="华文中宋" pitchFamily="2" charset="-122"/>
                    <a:sym typeface="Helvetica Light"/>
                  </a:rPr>
                  <a:t>建立阶段</a:t>
                </a:r>
                <a:endParaRPr kumimoji="0" lang="zh-CN" altLang="en-US" sz="2000" b="1" i="0" u="none" strike="noStrike" cap="none" spc="0" normalizeH="0" baseline="0" dirty="0">
                  <a:ln>
                    <a:noFill/>
                  </a:ln>
                  <a:solidFill>
                    <a:srgbClr val="2C0698"/>
                  </a:solidFill>
                  <a:effectLst/>
                  <a:uFillTx/>
                  <a:latin typeface="华文中宋" pitchFamily="2" charset="-122"/>
                  <a:ea typeface="华文中宋" pitchFamily="2" charset="-122"/>
                  <a:sym typeface="Helvetica Light"/>
                </a:endParaRPr>
              </a:p>
            </p:txBody>
          </p:sp>
          <p:cxnSp>
            <p:nvCxnSpPr>
              <p:cNvPr id="40" name="直接箭头连接符 39"/>
              <p:cNvCxnSpPr/>
              <p:nvPr/>
            </p:nvCxnSpPr>
            <p:spPr>
              <a:xfrm>
                <a:off x="4199119" y="4602587"/>
                <a:ext cx="3166047" cy="0"/>
              </a:xfrm>
              <a:prstGeom prst="straightConnector1">
                <a:avLst/>
              </a:prstGeom>
              <a:noFill/>
              <a:ln w="38100" cap="flat">
                <a:solidFill>
                  <a:srgbClr val="00B050"/>
                </a:solidFill>
                <a:prstDash val="solid"/>
                <a:miter lim="400000"/>
                <a:headEnd type="arrow"/>
                <a:tailEnd type="arrow"/>
              </a:ln>
              <a:effectLst/>
              <a:sp3d/>
            </p:spPr>
            <p:style>
              <a:lnRef idx="0">
                <a:scrgbClr r="0" g="0" b="0"/>
              </a:lnRef>
              <a:fillRef idx="0">
                <a:scrgbClr r="0" g="0" b="0"/>
              </a:fillRef>
              <a:effectRef idx="0">
                <a:scrgbClr r="0" g="0" b="0"/>
              </a:effectRef>
              <a:fontRef idx="none"/>
            </p:style>
          </p:cxnSp>
          <p:sp>
            <p:nvSpPr>
              <p:cNvPr id="41" name="TextBox 40"/>
              <p:cNvSpPr txBox="1"/>
              <p:nvPr/>
            </p:nvSpPr>
            <p:spPr>
              <a:xfrm>
                <a:off x="4435856" y="5576968"/>
                <a:ext cx="2620037" cy="5413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a:solidFill>
                      <a:srgbClr val="2C0698"/>
                    </a:solidFill>
                    <a:latin typeface="华文中宋" pitchFamily="2" charset="-122"/>
                    <a:ea typeface="华文中宋" pitchFamily="2" charset="-122"/>
                    <a:sym typeface="Helvetica Light"/>
                  </a:rPr>
                  <a:t>实施</a:t>
                </a:r>
                <a:r>
                  <a:rPr lang="zh-CN" altLang="en-US" sz="2000" b="1" dirty="0" smtClean="0">
                    <a:solidFill>
                      <a:srgbClr val="2C0698"/>
                    </a:solidFill>
                    <a:latin typeface="华文中宋" pitchFamily="2" charset="-122"/>
                    <a:ea typeface="华文中宋" pitchFamily="2" charset="-122"/>
                    <a:sym typeface="Helvetica Light"/>
                  </a:rPr>
                  <a:t>阶段</a:t>
                </a:r>
                <a:endParaRPr kumimoji="0" lang="zh-CN" altLang="en-US" sz="2000" b="1" i="0" u="none" strike="noStrike" cap="none" spc="0" normalizeH="0" baseline="0" dirty="0">
                  <a:ln>
                    <a:noFill/>
                  </a:ln>
                  <a:solidFill>
                    <a:srgbClr val="2C0698"/>
                  </a:solidFill>
                  <a:effectLst/>
                  <a:uFillTx/>
                  <a:latin typeface="华文中宋" pitchFamily="2" charset="-122"/>
                  <a:ea typeface="华文中宋" pitchFamily="2" charset="-122"/>
                  <a:sym typeface="Helvetica Light"/>
                </a:endParaRPr>
              </a:p>
            </p:txBody>
          </p:sp>
          <p:sp>
            <p:nvSpPr>
              <p:cNvPr id="42" name="TextBox 41"/>
              <p:cNvSpPr txBox="1"/>
              <p:nvPr/>
            </p:nvSpPr>
            <p:spPr>
              <a:xfrm>
                <a:off x="5152307" y="4854721"/>
                <a:ext cx="872034" cy="4103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a:solidFill>
                      <a:srgbClr val="00B0F0"/>
                    </a:solidFill>
                    <a:latin typeface="华文中宋" pitchFamily="2" charset="-122"/>
                    <a:ea typeface="华文中宋" pitchFamily="2" charset="-122"/>
                    <a:sym typeface="Helvetica Light"/>
                  </a:rPr>
                  <a:t>全覆盖</a:t>
                </a:r>
                <a:endParaRPr kumimoji="0" lang="zh-CN" altLang="en-US" sz="2000" b="1" i="0" u="none" strike="noStrike" cap="none" spc="0" normalizeH="0" baseline="0" dirty="0">
                  <a:ln>
                    <a:noFill/>
                  </a:ln>
                  <a:solidFill>
                    <a:srgbClr val="00B0F0"/>
                  </a:solidFill>
                  <a:effectLst/>
                  <a:uFillTx/>
                  <a:latin typeface="华文中宋" pitchFamily="2" charset="-122"/>
                  <a:ea typeface="华文中宋" pitchFamily="2" charset="-122"/>
                  <a:sym typeface="Helvetica Light"/>
                </a:endParaRPr>
              </a:p>
            </p:txBody>
          </p:sp>
          <p:cxnSp>
            <p:nvCxnSpPr>
              <p:cNvPr id="43" name="直接箭头连接符 42"/>
              <p:cNvCxnSpPr/>
              <p:nvPr/>
            </p:nvCxnSpPr>
            <p:spPr>
              <a:xfrm>
                <a:off x="7536405" y="5392843"/>
                <a:ext cx="4110038" cy="0"/>
              </a:xfrm>
              <a:prstGeom prst="straightConnector1">
                <a:avLst/>
              </a:prstGeom>
              <a:noFill/>
              <a:ln w="38100" cap="flat">
                <a:solidFill>
                  <a:srgbClr val="00B050"/>
                </a:solidFill>
                <a:prstDash val="dashDot"/>
                <a:miter lim="400000"/>
                <a:headEnd type="arrow"/>
                <a:tailEnd type="arrow"/>
              </a:ln>
              <a:effectLst/>
              <a:sp3d/>
            </p:spPr>
            <p:style>
              <a:lnRef idx="0">
                <a:scrgbClr r="0" g="0" b="0"/>
              </a:lnRef>
              <a:fillRef idx="0">
                <a:scrgbClr r="0" g="0" b="0"/>
              </a:fillRef>
              <a:effectRef idx="0">
                <a:scrgbClr r="0" g="0" b="0"/>
              </a:effectRef>
              <a:fontRef idx="none"/>
            </p:style>
          </p:cxnSp>
          <p:sp>
            <p:nvSpPr>
              <p:cNvPr id="44" name="TextBox 43"/>
              <p:cNvSpPr txBox="1"/>
              <p:nvPr/>
            </p:nvSpPr>
            <p:spPr>
              <a:xfrm>
                <a:off x="9215827" y="5707499"/>
                <a:ext cx="1128514" cy="410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00B0F0"/>
                    </a:solidFill>
                    <a:latin typeface="华文中宋" pitchFamily="2" charset="-122"/>
                    <a:ea typeface="华文中宋" pitchFamily="2" charset="-122"/>
                    <a:sym typeface="Helvetica Light"/>
                  </a:rPr>
                  <a:t>重点联系</a:t>
                </a:r>
                <a:endParaRPr kumimoji="0" lang="zh-CN" altLang="en-US" sz="2000" b="1" i="0" u="none" strike="noStrike" cap="none" spc="0" normalizeH="0" baseline="0" dirty="0">
                  <a:ln>
                    <a:noFill/>
                  </a:ln>
                  <a:solidFill>
                    <a:srgbClr val="00B0F0"/>
                  </a:solidFill>
                  <a:effectLst/>
                  <a:uFillTx/>
                  <a:latin typeface="华文中宋" pitchFamily="2" charset="-122"/>
                  <a:ea typeface="华文中宋" pitchFamily="2" charset="-122"/>
                  <a:sym typeface="Helvetica Light"/>
                </a:endParaRPr>
              </a:p>
            </p:txBody>
          </p:sp>
        </p:grpSp>
        <p:sp>
          <p:nvSpPr>
            <p:cNvPr id="66" name="TextBox 65"/>
            <p:cNvSpPr txBox="1"/>
            <p:nvPr/>
          </p:nvSpPr>
          <p:spPr>
            <a:xfrm>
              <a:off x="5774358" y="3087850"/>
              <a:ext cx="335028"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⑥</a:t>
              </a:r>
              <a:endParaRPr kumimoji="0" lang="zh-CN" altLang="en-US" b="1" i="0" u="none" strike="noStrike" cap="none" spc="0" normalizeH="0" baseline="0" dirty="0">
                <a:ln>
                  <a:noFill/>
                </a:ln>
                <a:solidFill>
                  <a:srgbClr val="C00000"/>
                </a:solidFill>
                <a:effectLst/>
                <a:uFillTx/>
                <a:sym typeface="Helvetica Light"/>
              </a:endParaRPr>
            </a:p>
          </p:txBody>
        </p:sp>
      </p:grpSp>
      <p:sp>
        <p:nvSpPr>
          <p:cNvPr id="67" name="矩形 66"/>
          <p:cNvSpPr/>
          <p:nvPr/>
        </p:nvSpPr>
        <p:spPr>
          <a:xfrm>
            <a:off x="890975" y="80221"/>
            <a:ext cx="5519460" cy="584775"/>
          </a:xfrm>
          <a:prstGeom prst="rect">
            <a:avLst/>
          </a:prstGeom>
        </p:spPr>
        <p:txBody>
          <a:bodyPr wrap="none">
            <a:spAutoFit/>
          </a:bodyPr>
          <a:lstStyle/>
          <a:p>
            <a:r>
              <a:rPr lang="zh-CN" altLang="en-US" sz="3200" b="1" dirty="0">
                <a:solidFill>
                  <a:srgbClr val="0033CC"/>
                </a:solidFill>
                <a:latin typeface="微软雅黑" pitchFamily="34" charset="-122"/>
                <a:ea typeface="微软雅黑" pitchFamily="34" charset="-122"/>
              </a:rPr>
              <a:t>内控分阶段划底线建设路线图</a:t>
            </a:r>
          </a:p>
        </p:txBody>
      </p:sp>
      <p:cxnSp>
        <p:nvCxnSpPr>
          <p:cNvPr id="68" name="直接箭头连接符 67"/>
          <p:cNvCxnSpPr/>
          <p:nvPr/>
        </p:nvCxnSpPr>
        <p:spPr>
          <a:xfrm>
            <a:off x="4212767" y="3537084"/>
            <a:ext cx="2843126" cy="0"/>
          </a:xfrm>
          <a:prstGeom prst="straightConnector1">
            <a:avLst/>
          </a:prstGeom>
          <a:noFill/>
          <a:ln w="38100" cap="flat">
            <a:solidFill>
              <a:srgbClr val="00B050"/>
            </a:solidFill>
            <a:prstDash val="dashDot"/>
            <a:miter lim="400000"/>
            <a:headEnd type="arrow"/>
            <a:tailEnd type="arrow"/>
          </a:ln>
          <a:effectLst/>
          <a:sp3d/>
        </p:spPr>
        <p:style>
          <a:lnRef idx="0">
            <a:scrgbClr r="0" g="0" b="0"/>
          </a:lnRef>
          <a:fillRef idx="0">
            <a:scrgbClr r="0" g="0" b="0"/>
          </a:fillRef>
          <a:effectRef idx="0">
            <a:scrgbClr r="0" g="0" b="0"/>
          </a:effectRef>
          <a:fontRef idx="none"/>
        </p:style>
      </p:cxnSp>
      <p:sp>
        <p:nvSpPr>
          <p:cNvPr id="69" name="TextBox 68"/>
          <p:cNvSpPr txBox="1"/>
          <p:nvPr/>
        </p:nvSpPr>
        <p:spPr>
          <a:xfrm>
            <a:off x="4903657" y="3695694"/>
            <a:ext cx="1128514"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00B0F0"/>
                </a:solidFill>
                <a:latin typeface="华文中宋" pitchFamily="2" charset="-122"/>
                <a:ea typeface="华文中宋" pitchFamily="2" charset="-122"/>
                <a:sym typeface="Helvetica Light"/>
              </a:rPr>
              <a:t>重点联系</a:t>
            </a:r>
            <a:endParaRPr kumimoji="0" lang="zh-CN" altLang="en-US" sz="2000" b="1" i="0" u="none" strike="noStrike" cap="none" spc="0" normalizeH="0" baseline="0" dirty="0">
              <a:ln>
                <a:noFill/>
              </a:ln>
              <a:solidFill>
                <a:srgbClr val="00B0F0"/>
              </a:solidFill>
              <a:effectLst/>
              <a:uFillTx/>
              <a:latin typeface="华文中宋" pitchFamily="2" charset="-122"/>
              <a:ea typeface="华文中宋" pitchFamily="2" charset="-122"/>
              <a:sym typeface="Helvetica Light"/>
            </a:endParaRPr>
          </a:p>
        </p:txBody>
      </p:sp>
    </p:spTree>
    <p:extLst>
      <p:ext uri="{BB962C8B-B14F-4D97-AF65-F5344CB8AC3E}">
        <p14:creationId xmlns:p14="http://schemas.microsoft.com/office/powerpoint/2010/main" val="3908623808"/>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33"/>
          <p:cNvSpPr>
            <a:spLocks noGrp="1"/>
          </p:cNvSpPr>
          <p:nvPr>
            <p:ph type="title"/>
          </p:nvPr>
        </p:nvSpPr>
        <p:spPr>
          <a:xfrm>
            <a:off x="844550" y="3572"/>
            <a:ext cx="10502900" cy="755899"/>
          </a:xfrm>
          <a:prstGeom prst="rect">
            <a:avLst/>
          </a:prstGeom>
        </p:spPr>
        <p:txBody>
          <a:bodyPr>
            <a:normAutofit/>
          </a:bodyPr>
          <a:lstStyle/>
          <a:p>
            <a:r>
              <a:rPr lang="zh-CN" altLang="en-US" sz="3200" b="1" dirty="0">
                <a:solidFill>
                  <a:srgbClr val="1A04BC"/>
                </a:solidFill>
                <a:latin typeface="黑体" pitchFamily="49" charset="-122"/>
                <a:ea typeface="黑体" pitchFamily="49" charset="-122"/>
              </a:rPr>
              <a:t>文件</a:t>
            </a:r>
            <a:r>
              <a:rPr lang="zh-CN" altLang="en-US" sz="3200" b="1" dirty="0" smtClean="0">
                <a:solidFill>
                  <a:srgbClr val="1A04BC"/>
                </a:solidFill>
                <a:latin typeface="黑体" pitchFamily="49" charset="-122"/>
                <a:ea typeface="黑体" pitchFamily="49" charset="-122"/>
              </a:rPr>
              <a:t>解读</a:t>
            </a:r>
            <a:r>
              <a:rPr lang="en-US" altLang="zh-CN" sz="3200" b="1" dirty="0" smtClean="0">
                <a:solidFill>
                  <a:srgbClr val="1A04BC"/>
                </a:solidFill>
                <a:latin typeface="黑体" pitchFamily="49" charset="-122"/>
                <a:ea typeface="黑体" pitchFamily="49" charset="-122"/>
              </a:rPr>
              <a:t>--</a:t>
            </a:r>
            <a:r>
              <a:rPr lang="zh-CN" altLang="en-US" sz="3200" b="1" dirty="0" smtClean="0">
                <a:solidFill>
                  <a:srgbClr val="1A04BC"/>
                </a:solidFill>
                <a:latin typeface="黑体" pitchFamily="49" charset="-122"/>
                <a:ea typeface="黑体" pitchFamily="49" charset="-122"/>
              </a:rPr>
              <a:t>财政部</a:t>
            </a:r>
            <a:r>
              <a:rPr lang="zh-CN" altLang="en-US" sz="3200" b="1" dirty="0">
                <a:solidFill>
                  <a:srgbClr val="1A04BC"/>
                </a:solidFill>
                <a:latin typeface="黑体" pitchFamily="49" charset="-122"/>
                <a:ea typeface="黑体" pitchFamily="49" charset="-122"/>
              </a:rPr>
              <a:t>门职责</a:t>
            </a:r>
            <a:endParaRPr sz="3200" b="1" dirty="0">
              <a:solidFill>
                <a:srgbClr val="1A04BC"/>
              </a:solidFill>
              <a:latin typeface="黑体" pitchFamily="49" charset="-122"/>
              <a:ea typeface="黑体" pitchFamily="49" charset="-122"/>
            </a:endParaRPr>
          </a:p>
        </p:txBody>
      </p:sp>
      <p:sp>
        <p:nvSpPr>
          <p:cNvPr id="7" name="Shape 193"/>
          <p:cNvSpPr txBox="1">
            <a:spLocks/>
          </p:cNvSpPr>
          <p:nvPr/>
        </p:nvSpPr>
        <p:spPr>
          <a:xfrm>
            <a:off x="799283" y="865643"/>
            <a:ext cx="10733075" cy="5548266"/>
          </a:xfrm>
          <a:prstGeom prst="rect">
            <a:avLst/>
          </a:prstGeom>
        </p:spPr>
        <p:txBody>
          <a:bodyPr/>
          <a:lstStyle>
            <a:lvl1pPr marL="31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1pPr>
            <a:lvl2pPr marL="63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2pPr>
            <a:lvl3pPr marL="95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3pPr>
            <a:lvl4pPr marL="127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4pPr>
            <a:lvl5pPr marL="158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5pPr>
            <a:lvl6pPr marL="190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6pPr>
            <a:lvl7pPr marL="222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7pPr>
            <a:lvl8pPr marL="254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8pPr>
            <a:lvl9pPr marL="285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9pPr>
          </a:lstStyle>
          <a:p>
            <a:r>
              <a:rPr lang="zh-CN" altLang="en-US" sz="2000" kern="0" dirty="0">
                <a:latin typeface="黑体" pitchFamily="49" charset="-122"/>
                <a:ea typeface="黑体" pitchFamily="49" charset="-122"/>
              </a:rPr>
              <a:t>负责</a:t>
            </a:r>
            <a:r>
              <a:rPr lang="zh-CN" altLang="en-US" sz="2000" kern="0" dirty="0">
                <a:solidFill>
                  <a:srgbClr val="0433FF"/>
                </a:solidFill>
                <a:latin typeface="黑体" pitchFamily="49" charset="-122"/>
                <a:ea typeface="黑体" pitchFamily="49" charset="-122"/>
              </a:rPr>
              <a:t>组织实施</a:t>
            </a:r>
            <a:r>
              <a:rPr lang="zh-CN" altLang="en-US" sz="2000" kern="0" dirty="0">
                <a:latin typeface="黑体" pitchFamily="49" charset="-122"/>
                <a:ea typeface="黑体" pitchFamily="49" charset="-122"/>
              </a:rPr>
              <a:t>本地区行政事业单位</a:t>
            </a:r>
            <a:r>
              <a:rPr lang="zh-CN" altLang="en-US" sz="2000" kern="0" dirty="0">
                <a:solidFill>
                  <a:srgbClr val="0433FF"/>
                </a:solidFill>
                <a:latin typeface="黑体" pitchFamily="49" charset="-122"/>
                <a:ea typeface="黑体" pitchFamily="49" charset="-122"/>
              </a:rPr>
              <a:t>内控报告编报工作</a:t>
            </a:r>
            <a:r>
              <a:rPr lang="zh-CN" altLang="en-US" sz="2000" kern="0" dirty="0">
                <a:latin typeface="黑体" pitchFamily="49" charset="-122"/>
                <a:ea typeface="黑体" pitchFamily="49" charset="-122"/>
              </a:rPr>
              <a:t>，</a:t>
            </a:r>
            <a:r>
              <a:rPr lang="zh-CN" altLang="en-US" sz="2000" b="1" kern="0" dirty="0">
                <a:solidFill>
                  <a:srgbClr val="FF0000"/>
                </a:solidFill>
                <a:latin typeface="黑体" pitchFamily="49" charset="-122"/>
                <a:ea typeface="黑体" pitchFamily="49" charset="-122"/>
              </a:rPr>
              <a:t>对本地区内控汇总报告的真实性和完整性负责</a:t>
            </a:r>
            <a:r>
              <a:rPr lang="zh-CN" altLang="en-US" sz="2000" kern="0" dirty="0">
                <a:latin typeface="黑体" pitchFamily="49" charset="-122"/>
                <a:ea typeface="黑体" pitchFamily="49" charset="-122"/>
              </a:rPr>
              <a:t>；</a:t>
            </a:r>
            <a:endParaRPr lang="en-US" altLang="zh-CN" sz="2000" kern="0" dirty="0">
              <a:latin typeface="黑体" pitchFamily="49" charset="-122"/>
              <a:ea typeface="黑体" pitchFamily="49" charset="-122"/>
            </a:endParaRPr>
          </a:p>
          <a:p>
            <a:r>
              <a:rPr lang="zh-CN" altLang="en-US" sz="2000" kern="0" dirty="0">
                <a:latin typeface="黑体" pitchFamily="49" charset="-122"/>
                <a:ea typeface="黑体" pitchFamily="49" charset="-122"/>
              </a:rPr>
              <a:t>财政部门汇总的本地区内控报告应当以本地区部门和下级财政部门上报的信息为准，</a:t>
            </a:r>
            <a:r>
              <a:rPr lang="zh-CN" altLang="en-US" sz="2000" kern="0" dirty="0">
                <a:solidFill>
                  <a:srgbClr val="0433FF"/>
                </a:solidFill>
                <a:latin typeface="黑体" pitchFamily="49" charset="-122"/>
                <a:ea typeface="黑体" pitchFamily="49" charset="-122"/>
              </a:rPr>
              <a:t>不得虚报、瞒报和随意调整；</a:t>
            </a:r>
          </a:p>
          <a:p>
            <a:r>
              <a:rPr lang="zh-CN" altLang="en-US" sz="2000" kern="0" dirty="0">
                <a:latin typeface="黑体" pitchFamily="49" charset="-122"/>
                <a:ea typeface="黑体" pitchFamily="49" charset="-122"/>
              </a:rPr>
              <a:t>财政部门应当</a:t>
            </a:r>
            <a:r>
              <a:rPr lang="zh-CN" altLang="en-US" sz="2000" kern="0" dirty="0">
                <a:solidFill>
                  <a:srgbClr val="0433FF"/>
                </a:solidFill>
                <a:latin typeface="黑体" pitchFamily="49" charset="-122"/>
                <a:ea typeface="黑体" pitchFamily="49" charset="-122"/>
              </a:rPr>
              <a:t>在规定的时间内</a:t>
            </a:r>
            <a:r>
              <a:rPr lang="zh-CN" altLang="en-US" sz="2000" kern="0" dirty="0">
                <a:latin typeface="黑体" pitchFamily="49" charset="-122"/>
                <a:ea typeface="黑体" pitchFamily="49" charset="-122"/>
              </a:rPr>
              <a:t>，</a:t>
            </a:r>
            <a:r>
              <a:rPr lang="zh-CN" altLang="en-US" sz="2000" kern="0" dirty="0">
                <a:solidFill>
                  <a:srgbClr val="0433FF"/>
                </a:solidFill>
                <a:latin typeface="黑体" pitchFamily="49" charset="-122"/>
                <a:ea typeface="黑体" pitchFamily="49" charset="-122"/>
              </a:rPr>
              <a:t>向上级财政部门逐级报送</a:t>
            </a:r>
            <a:r>
              <a:rPr lang="zh-CN" altLang="en-US" sz="2000" kern="0" dirty="0">
                <a:latin typeface="黑体" pitchFamily="49" charset="-122"/>
                <a:ea typeface="黑体" pitchFamily="49" charset="-122"/>
              </a:rPr>
              <a:t>本地区内控报告。</a:t>
            </a:r>
          </a:p>
          <a:p>
            <a:pPr marL="317500" lvl="1" indent="0">
              <a:buNone/>
              <a:defRPr sz="4400"/>
            </a:pPr>
            <a:r>
              <a:rPr lang="zh-CN" altLang="en-US" sz="1800" kern="0" dirty="0">
                <a:solidFill>
                  <a:srgbClr val="0433FF"/>
                </a:solidFill>
                <a:latin typeface="黑体" pitchFamily="49" charset="-122"/>
                <a:ea typeface="黑体" pitchFamily="49" charset="-122"/>
              </a:rPr>
              <a:t>           </a:t>
            </a:r>
            <a:r>
              <a:rPr lang="en-US" altLang="zh-CN" sz="1800" kern="0" dirty="0">
                <a:solidFill>
                  <a:srgbClr val="0433FF"/>
                </a:solidFill>
                <a:latin typeface="黑体" pitchFamily="49" charset="-122"/>
                <a:ea typeface="黑体" pitchFamily="49" charset="-122"/>
              </a:rPr>
              <a:t>1</a:t>
            </a:r>
            <a:r>
              <a:rPr lang="zh-CN" altLang="en-US" sz="1800" kern="0" dirty="0">
                <a:solidFill>
                  <a:srgbClr val="0433FF"/>
                </a:solidFill>
                <a:latin typeface="黑体" pitchFamily="49" charset="-122"/>
                <a:ea typeface="黑体" pitchFamily="49" charset="-122"/>
              </a:rPr>
              <a:t>、布置</a:t>
            </a:r>
            <a:r>
              <a:rPr lang="zh-CN" altLang="en-US" sz="1800" kern="0" dirty="0">
                <a:latin typeface="黑体" pitchFamily="49" charset="-122"/>
                <a:ea typeface="黑体" pitchFamily="49" charset="-122"/>
              </a:rPr>
              <a:t>本地区内控年度报告</a:t>
            </a:r>
            <a:r>
              <a:rPr lang="zh-CN" altLang="en-US" sz="1800" kern="0" dirty="0">
                <a:solidFill>
                  <a:srgbClr val="0433FF"/>
                </a:solidFill>
                <a:latin typeface="黑体" pitchFamily="49" charset="-122"/>
                <a:ea typeface="黑体" pitchFamily="49" charset="-122"/>
              </a:rPr>
              <a:t>编报工作并开展相关</a:t>
            </a:r>
            <a:r>
              <a:rPr lang="zh-CN" altLang="en-US" sz="1800" b="1" kern="0" dirty="0">
                <a:solidFill>
                  <a:srgbClr val="FF0000"/>
                </a:solidFill>
                <a:latin typeface="黑体" pitchFamily="49" charset="-122"/>
                <a:ea typeface="黑体" pitchFamily="49" charset="-122"/>
              </a:rPr>
              <a:t>培训</a:t>
            </a:r>
            <a:r>
              <a:rPr lang="zh-CN" altLang="en-US" sz="1800" kern="0" dirty="0">
                <a:latin typeface="黑体" pitchFamily="49" charset="-122"/>
                <a:ea typeface="黑体" pitchFamily="49" charset="-122"/>
              </a:rPr>
              <a:t>；</a:t>
            </a:r>
          </a:p>
          <a:p>
            <a:pPr marL="317500" lvl="1" indent="0">
              <a:buNone/>
              <a:defRPr sz="4400"/>
            </a:pPr>
            <a:r>
              <a:rPr lang="zh-CN" altLang="en-US" sz="1800" kern="0" dirty="0">
                <a:solidFill>
                  <a:srgbClr val="0433FF"/>
                </a:solidFill>
                <a:latin typeface="黑体" pitchFamily="49" charset="-122"/>
                <a:ea typeface="黑体" pitchFamily="49" charset="-122"/>
              </a:rPr>
              <a:t>           </a:t>
            </a:r>
            <a:r>
              <a:rPr lang="en-US" altLang="zh-CN" sz="1800" kern="0" dirty="0">
                <a:solidFill>
                  <a:srgbClr val="0433FF"/>
                </a:solidFill>
                <a:latin typeface="黑体" pitchFamily="49" charset="-122"/>
                <a:ea typeface="黑体" pitchFamily="49" charset="-122"/>
              </a:rPr>
              <a:t>2</a:t>
            </a:r>
            <a:r>
              <a:rPr lang="zh-CN" altLang="en-US" sz="1800" kern="0" dirty="0">
                <a:solidFill>
                  <a:srgbClr val="0433FF"/>
                </a:solidFill>
                <a:latin typeface="黑体" pitchFamily="49" charset="-122"/>
                <a:ea typeface="黑体" pitchFamily="49" charset="-122"/>
              </a:rPr>
              <a:t>、组织和指导</a:t>
            </a:r>
            <a:r>
              <a:rPr lang="zh-CN" altLang="en-US" sz="1800" kern="0" dirty="0">
                <a:latin typeface="黑体" pitchFamily="49" charset="-122"/>
                <a:ea typeface="黑体" pitchFamily="49" charset="-122"/>
              </a:rPr>
              <a:t>本地区内控报告的</a:t>
            </a:r>
            <a:r>
              <a:rPr lang="zh-CN" altLang="en-US" sz="1800" b="1" kern="0" dirty="0">
                <a:solidFill>
                  <a:srgbClr val="FF0000"/>
                </a:solidFill>
                <a:latin typeface="黑体" pitchFamily="49" charset="-122"/>
                <a:ea typeface="黑体" pitchFamily="49" charset="-122"/>
              </a:rPr>
              <a:t>收集、审核、汇总、报送、分析使用</a:t>
            </a:r>
            <a:r>
              <a:rPr lang="zh-CN" altLang="en-US" sz="1800" kern="0" dirty="0">
                <a:latin typeface="黑体" pitchFamily="49" charset="-122"/>
                <a:ea typeface="黑体" pitchFamily="49" charset="-122"/>
              </a:rPr>
              <a:t>；</a:t>
            </a:r>
          </a:p>
          <a:p>
            <a:pPr marL="317500" lvl="1" indent="0">
              <a:buNone/>
              <a:defRPr sz="4400"/>
            </a:pPr>
            <a:r>
              <a:rPr lang="en-US" altLang="zh-CN" sz="1800" kern="0" dirty="0">
                <a:solidFill>
                  <a:srgbClr val="0433FF"/>
                </a:solidFill>
                <a:latin typeface="黑体" pitchFamily="49" charset="-122"/>
                <a:ea typeface="黑体" pitchFamily="49" charset="-122"/>
              </a:rPr>
              <a:t>		   </a:t>
            </a:r>
            <a:r>
              <a:rPr lang="en-US" altLang="zh-CN" sz="1800" kern="0" dirty="0" smtClean="0">
                <a:solidFill>
                  <a:srgbClr val="0433FF"/>
                </a:solidFill>
                <a:latin typeface="黑体" pitchFamily="49" charset="-122"/>
                <a:ea typeface="黑体" pitchFamily="49" charset="-122"/>
              </a:rPr>
              <a:t>   3</a:t>
            </a:r>
            <a:r>
              <a:rPr lang="zh-CN" altLang="en-US" sz="1800" kern="0" dirty="0">
                <a:solidFill>
                  <a:srgbClr val="0433FF"/>
                </a:solidFill>
                <a:latin typeface="黑体" pitchFamily="49" charset="-122"/>
                <a:ea typeface="黑体" pitchFamily="49" charset="-122"/>
              </a:rPr>
              <a:t>、组织和开展</a:t>
            </a:r>
            <a:r>
              <a:rPr lang="zh-CN" altLang="en-US" sz="1800" kern="0" dirty="0">
                <a:latin typeface="黑体" pitchFamily="49" charset="-122"/>
                <a:ea typeface="黑体" pitchFamily="49" charset="-122"/>
              </a:rPr>
              <a:t>本地区内控报告信息质量的</a:t>
            </a:r>
            <a:r>
              <a:rPr lang="zh-CN" altLang="en-US" sz="1800" b="1" kern="0" dirty="0">
                <a:solidFill>
                  <a:srgbClr val="FF0000"/>
                </a:solidFill>
                <a:latin typeface="黑体" pitchFamily="49" charset="-122"/>
                <a:ea typeface="黑体" pitchFamily="49" charset="-122"/>
              </a:rPr>
              <a:t>监督检查</a:t>
            </a:r>
            <a:r>
              <a:rPr lang="zh-CN" altLang="en-US" sz="1800" kern="0" dirty="0">
                <a:latin typeface="黑体" pitchFamily="49" charset="-122"/>
                <a:ea typeface="黑体" pitchFamily="49" charset="-122"/>
              </a:rPr>
              <a:t>工作；</a:t>
            </a:r>
          </a:p>
          <a:p>
            <a:pPr marL="317500" lvl="1" indent="0">
              <a:buNone/>
              <a:defRPr sz="4400"/>
            </a:pPr>
            <a:r>
              <a:rPr lang="en-US" altLang="zh-CN" sz="1800" kern="0" dirty="0">
                <a:solidFill>
                  <a:srgbClr val="0433FF"/>
                </a:solidFill>
                <a:latin typeface="黑体" pitchFamily="49" charset="-122"/>
                <a:ea typeface="黑体" pitchFamily="49" charset="-122"/>
              </a:rPr>
              <a:t>		   </a:t>
            </a:r>
            <a:r>
              <a:rPr lang="en-US" altLang="zh-CN" sz="1800" kern="0" dirty="0" smtClean="0">
                <a:solidFill>
                  <a:srgbClr val="0433FF"/>
                </a:solidFill>
                <a:latin typeface="黑体" pitchFamily="49" charset="-122"/>
                <a:ea typeface="黑体" pitchFamily="49" charset="-122"/>
              </a:rPr>
              <a:t>   4</a:t>
            </a:r>
            <a:r>
              <a:rPr lang="zh-CN" altLang="en-US" sz="1800" kern="0" dirty="0">
                <a:solidFill>
                  <a:srgbClr val="0433FF"/>
                </a:solidFill>
                <a:latin typeface="黑体" pitchFamily="49" charset="-122"/>
                <a:ea typeface="黑体" pitchFamily="49" charset="-122"/>
              </a:rPr>
              <a:t>、组织和指导</a:t>
            </a:r>
            <a:r>
              <a:rPr lang="zh-CN" altLang="en-US" sz="1800" kern="0" dirty="0">
                <a:latin typeface="黑体" pitchFamily="49" charset="-122"/>
                <a:ea typeface="黑体" pitchFamily="49" charset="-122"/>
              </a:rPr>
              <a:t>本地区内控</a:t>
            </a:r>
            <a:r>
              <a:rPr lang="zh-CN" altLang="en-US" sz="1800" b="1" kern="0" dirty="0">
                <a:solidFill>
                  <a:srgbClr val="FF0000"/>
                </a:solidFill>
                <a:latin typeface="黑体" pitchFamily="49" charset="-122"/>
                <a:ea typeface="黑体" pitchFamily="49" charset="-122"/>
              </a:rPr>
              <a:t>考核评价</a:t>
            </a:r>
            <a:r>
              <a:rPr lang="zh-CN" altLang="en-US" sz="1800" kern="0" dirty="0">
                <a:latin typeface="黑体" pitchFamily="49" charset="-122"/>
                <a:ea typeface="黑体" pitchFamily="49" charset="-122"/>
              </a:rPr>
              <a:t>工作；</a:t>
            </a:r>
          </a:p>
          <a:p>
            <a:pPr marL="317500" lvl="1" indent="0">
              <a:buNone/>
              <a:defRPr sz="4400"/>
            </a:pPr>
            <a:r>
              <a:rPr lang="en-US" altLang="zh-CN" sz="1800" kern="0" dirty="0">
                <a:solidFill>
                  <a:srgbClr val="0433FF"/>
                </a:solidFill>
                <a:latin typeface="黑体" pitchFamily="49" charset="-122"/>
                <a:ea typeface="黑体" pitchFamily="49" charset="-122"/>
              </a:rPr>
              <a:t>		   </a:t>
            </a:r>
            <a:r>
              <a:rPr lang="en-US" altLang="zh-CN" sz="1800" kern="0" dirty="0" smtClean="0">
                <a:solidFill>
                  <a:srgbClr val="0433FF"/>
                </a:solidFill>
                <a:latin typeface="黑体" pitchFamily="49" charset="-122"/>
                <a:ea typeface="黑体" pitchFamily="49" charset="-122"/>
              </a:rPr>
              <a:t>   5</a:t>
            </a:r>
            <a:r>
              <a:rPr lang="zh-CN" altLang="en-US" sz="1800" kern="0" dirty="0">
                <a:solidFill>
                  <a:srgbClr val="0433FF"/>
                </a:solidFill>
                <a:latin typeface="黑体" pitchFamily="49" charset="-122"/>
                <a:ea typeface="黑体" pitchFamily="49" charset="-122"/>
              </a:rPr>
              <a:t>、建立和管理</a:t>
            </a:r>
            <a:r>
              <a:rPr lang="zh-CN" altLang="en-US" sz="1800" kern="0" dirty="0">
                <a:latin typeface="黑体" pitchFamily="49" charset="-122"/>
                <a:ea typeface="黑体" pitchFamily="49" charset="-122"/>
              </a:rPr>
              <a:t>本地区内控</a:t>
            </a:r>
            <a:r>
              <a:rPr lang="zh-CN" altLang="en-US" sz="1800" b="1" kern="0" dirty="0">
                <a:solidFill>
                  <a:srgbClr val="FF0000"/>
                </a:solidFill>
                <a:latin typeface="黑体" pitchFamily="49" charset="-122"/>
                <a:ea typeface="黑体" pitchFamily="49" charset="-122"/>
              </a:rPr>
              <a:t>报告数据库</a:t>
            </a:r>
            <a:r>
              <a:rPr lang="zh-CN" altLang="en-US" sz="1800" kern="0" dirty="0">
                <a:latin typeface="黑体" pitchFamily="49" charset="-122"/>
                <a:ea typeface="黑体" pitchFamily="49" charset="-122"/>
              </a:rPr>
              <a:t>等工作；</a:t>
            </a:r>
          </a:p>
        </p:txBody>
      </p:sp>
    </p:spTree>
    <p:extLst>
      <p:ext uri="{BB962C8B-B14F-4D97-AF65-F5344CB8AC3E}">
        <p14:creationId xmlns:p14="http://schemas.microsoft.com/office/powerpoint/2010/main" val="1908053301"/>
      </p:ext>
    </p:extLst>
  </p:cSld>
  <p:clrMapOvr>
    <a:masterClrMapping/>
  </p:clrMapOvr>
  <p:transition spd="slow">
    <p:push dir="u"/>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65381" y="20666"/>
            <a:ext cx="5581009"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33CC"/>
                </a:solidFill>
                <a:latin typeface="微软雅黑" pitchFamily="34" charset="-122"/>
                <a:ea typeface="微软雅黑" pitchFamily="34" charset="-122"/>
              </a:rPr>
              <a:t>内控分阶段划底线建设路线图</a:t>
            </a:r>
          </a:p>
        </p:txBody>
      </p:sp>
      <p:sp>
        <p:nvSpPr>
          <p:cNvPr id="2" name="矩形 1"/>
          <p:cNvSpPr/>
          <p:nvPr/>
        </p:nvSpPr>
        <p:spPr>
          <a:xfrm>
            <a:off x="783168" y="927439"/>
            <a:ext cx="4222515"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dirty="0" smtClean="0">
                <a:solidFill>
                  <a:srgbClr val="FFFFFF"/>
                </a:solidFill>
                <a:latin typeface="华文中宋" pitchFamily="2" charset="-122"/>
                <a:ea typeface="华文中宋" pitchFamily="2" charset="-122"/>
                <a:sym typeface="Helvetica Light"/>
              </a:rPr>
              <a:t>第一阶段：建立阶段</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grpSp>
        <p:nvGrpSpPr>
          <p:cNvPr id="4" name="组合 3"/>
          <p:cNvGrpSpPr/>
          <p:nvPr/>
        </p:nvGrpSpPr>
        <p:grpSpPr>
          <a:xfrm>
            <a:off x="148283" y="3682212"/>
            <a:ext cx="11788255" cy="2989441"/>
            <a:chOff x="14698" y="3682212"/>
            <a:chExt cx="11788255" cy="2989441"/>
          </a:xfrm>
        </p:grpSpPr>
        <p:grpSp>
          <p:nvGrpSpPr>
            <p:cNvPr id="72" name="范围：区域所有行政事业单位；…"/>
            <p:cNvGrpSpPr/>
            <p:nvPr/>
          </p:nvGrpSpPr>
          <p:grpSpPr>
            <a:xfrm>
              <a:off x="14698" y="3682212"/>
              <a:ext cx="11788255" cy="2989441"/>
              <a:chOff x="-1021726" y="-3008523"/>
              <a:chExt cx="22929623" cy="9218429"/>
            </a:xfrm>
          </p:grpSpPr>
          <p:sp>
            <p:nvSpPr>
              <p:cNvPr id="73" name="范围：区域所有行政事业单位；…"/>
              <p:cNvSpPr/>
              <p:nvPr/>
            </p:nvSpPr>
            <p:spPr>
              <a:xfrm>
                <a:off x="25400" y="84140"/>
                <a:ext cx="21882497" cy="6125766"/>
              </a:xfrm>
              <a:custGeom>
                <a:avLst/>
                <a:gdLst/>
                <a:ahLst/>
                <a:cxnLst>
                  <a:cxn ang="0">
                    <a:pos x="wd2" y="hd2"/>
                  </a:cxn>
                  <a:cxn ang="5400000">
                    <a:pos x="wd2" y="hd2"/>
                  </a:cxn>
                  <a:cxn ang="10800000">
                    <a:pos x="wd2" y="hd2"/>
                  </a:cxn>
                  <a:cxn ang="16200000">
                    <a:pos x="wd2" y="hd2"/>
                  </a:cxn>
                </a:cxnLst>
                <a:rect l="0" t="0" r="r" b="b"/>
                <a:pathLst>
                  <a:path w="21600" h="21600" extrusionOk="0">
                    <a:moveTo>
                      <a:pt x="3319" y="0"/>
                    </a:moveTo>
                    <a:lnTo>
                      <a:pt x="3194" y="1412"/>
                    </a:lnTo>
                    <a:lnTo>
                      <a:pt x="63" y="1412"/>
                    </a:lnTo>
                    <a:cubicBezTo>
                      <a:pt x="28" y="1412"/>
                      <a:pt x="0" y="1512"/>
                      <a:pt x="0" y="1636"/>
                    </a:cubicBezTo>
                    <a:lnTo>
                      <a:pt x="0" y="21376"/>
                    </a:lnTo>
                    <a:cubicBezTo>
                      <a:pt x="0" y="21500"/>
                      <a:pt x="28" y="21600"/>
                      <a:pt x="63" y="21600"/>
                    </a:cubicBezTo>
                    <a:lnTo>
                      <a:pt x="21537" y="21600"/>
                    </a:lnTo>
                    <a:cubicBezTo>
                      <a:pt x="21572" y="21600"/>
                      <a:pt x="21600" y="21500"/>
                      <a:pt x="21600" y="21376"/>
                    </a:cubicBezTo>
                    <a:lnTo>
                      <a:pt x="21600" y="1636"/>
                    </a:lnTo>
                    <a:cubicBezTo>
                      <a:pt x="21600" y="1512"/>
                      <a:pt x="21572" y="1412"/>
                      <a:pt x="21537" y="1412"/>
                    </a:cubicBezTo>
                    <a:lnTo>
                      <a:pt x="3444" y="1412"/>
                    </a:lnTo>
                    <a:lnTo>
                      <a:pt x="3319" y="0"/>
                    </a:lnTo>
                    <a:close/>
                  </a:path>
                </a:pathLst>
              </a:custGeom>
              <a:noFill/>
              <a:ln>
                <a:noFill/>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lnSpc>
                    <a:spcPct val="150000"/>
                  </a:lnSpc>
                  <a:defRPr sz="3600" b="0">
                    <a:solidFill>
                      <a:srgbClr val="0433FF"/>
                    </a:solidFill>
                    <a:latin typeface="FZQingKeBenYueSongS-R-GB"/>
                    <a:ea typeface="FZQingKeBenYueSongS-R-GB"/>
                    <a:cs typeface="FZQingKeBenYueSongS-R-GB"/>
                    <a:sym typeface="FZQingKeBenYueSongS-R-GB"/>
                  </a:defRPr>
                </a:pPr>
                <a:endParaRPr dirty="0"/>
              </a:p>
            </p:txBody>
          </p:sp>
          <p:pic>
            <p:nvPicPr>
              <p:cNvPr id="74" name="范围：区域所有行政事业单位；…" descr="范围：区域所有行政事业单位；…"/>
              <p:cNvPicPr>
                <a:picLocks/>
              </p:cNvPicPr>
              <p:nvPr/>
            </p:nvPicPr>
            <p:blipFill>
              <a:blip r:embed="rId2" cstate="print">
                <a:extLst/>
              </a:blip>
              <a:stretch>
                <a:fillRect/>
              </a:stretch>
            </p:blipFill>
            <p:spPr>
              <a:xfrm>
                <a:off x="-1021726" y="-3008523"/>
                <a:ext cx="22871548" cy="9218423"/>
              </a:xfrm>
              <a:prstGeom prst="rect">
                <a:avLst/>
              </a:prstGeom>
              <a:effectLst/>
            </p:spPr>
          </p:pic>
        </p:grpSp>
        <p:sp>
          <p:nvSpPr>
            <p:cNvPr id="3" name="矩形 2"/>
            <p:cNvSpPr/>
            <p:nvPr/>
          </p:nvSpPr>
          <p:spPr>
            <a:xfrm>
              <a:off x="304662" y="4001502"/>
              <a:ext cx="11298349" cy="2554545"/>
            </a:xfrm>
            <a:prstGeom prst="rect">
              <a:avLst/>
            </a:prstGeom>
          </p:spPr>
          <p:txBody>
            <a:bodyPr wrap="square">
              <a:spAutoFit/>
            </a:bodyPr>
            <a:lstStyle/>
            <a:p>
              <a:r>
                <a:rPr lang="zh-CN" altLang="zh-CN" sz="2000" dirty="0">
                  <a:solidFill>
                    <a:srgbClr val="00B0F0"/>
                  </a:solidFill>
                </a:rPr>
                <a:t>范围：区域所有行政事业单位；</a:t>
              </a:r>
            </a:p>
            <a:p>
              <a:r>
                <a:rPr lang="zh-CN" altLang="zh-CN" sz="2000" dirty="0">
                  <a:solidFill>
                    <a:srgbClr val="00B0F0"/>
                  </a:solidFill>
                </a:rPr>
                <a:t>效果：建立合规性内控体系，依法合规；</a:t>
              </a:r>
            </a:p>
            <a:p>
              <a:r>
                <a:rPr lang="zh-CN" altLang="zh-CN" sz="2000" dirty="0">
                  <a:solidFill>
                    <a:srgbClr val="00B0F0"/>
                  </a:solidFill>
                </a:rPr>
                <a:t>任务：基于单位提供的现状与区域合规性标准体系进行对标；</a:t>
              </a:r>
              <a:r>
                <a:rPr lang="zh-CN" altLang="zh-CN" sz="2000" dirty="0">
                  <a:solidFill>
                    <a:srgbClr val="2C0698"/>
                  </a:solidFill>
                </a:rPr>
                <a:t>建立合规性内控体系初稿，解决</a:t>
              </a:r>
              <a:r>
                <a:rPr lang="en-US" altLang="zh-CN" sz="2000" dirty="0">
                  <a:solidFill>
                    <a:srgbClr val="2C0698"/>
                  </a:solidFill>
                </a:rPr>
                <a:t>“</a:t>
              </a:r>
              <a:r>
                <a:rPr lang="zh-CN" altLang="zh-CN" sz="2000" dirty="0">
                  <a:solidFill>
                    <a:srgbClr val="2C0698"/>
                  </a:solidFill>
                </a:rPr>
                <a:t>有没有</a:t>
              </a:r>
              <a:r>
                <a:rPr lang="en-US" altLang="zh-CN" sz="2000" dirty="0">
                  <a:solidFill>
                    <a:srgbClr val="2C0698"/>
                  </a:solidFill>
                </a:rPr>
                <a:t>”</a:t>
              </a:r>
              <a:r>
                <a:rPr lang="zh-CN" altLang="zh-CN" sz="2000" dirty="0">
                  <a:solidFill>
                    <a:srgbClr val="2C0698"/>
                  </a:solidFill>
                </a:rPr>
                <a:t>的问题；</a:t>
              </a:r>
            </a:p>
            <a:p>
              <a:r>
                <a:rPr lang="zh-CN" altLang="zh-CN" sz="2000" dirty="0">
                  <a:solidFill>
                    <a:srgbClr val="00B0F0"/>
                  </a:solidFill>
                </a:rPr>
                <a:t>标志：</a:t>
              </a:r>
              <a:r>
                <a:rPr lang="zh-CN" altLang="zh-CN" sz="2000" dirty="0">
                  <a:solidFill>
                    <a:srgbClr val="2C0698"/>
                  </a:solidFill>
                </a:rPr>
                <a:t>初步建立合规性内控体系初稿（关键是流程）</a:t>
              </a:r>
              <a:r>
                <a:rPr lang="zh-CN" altLang="zh-CN" sz="2000" dirty="0">
                  <a:solidFill>
                    <a:srgbClr val="00B0F0"/>
                  </a:solidFill>
                </a:rPr>
                <a:t>；</a:t>
              </a:r>
            </a:p>
            <a:p>
              <a:r>
                <a:rPr lang="zh-CN" altLang="zh-CN" sz="2000" dirty="0">
                  <a:solidFill>
                    <a:srgbClr val="00B0F0"/>
                  </a:solidFill>
                </a:rPr>
                <a:t>成果：</a:t>
              </a:r>
              <a:r>
                <a:rPr lang="zh-CN" altLang="zh-CN" sz="2000" dirty="0">
                  <a:solidFill>
                    <a:srgbClr val="2C0698"/>
                  </a:solidFill>
                </a:rPr>
                <a:t>内控手册</a:t>
              </a:r>
              <a:r>
                <a:rPr lang="en-US" altLang="zh-CN" sz="2000" dirty="0">
                  <a:solidFill>
                    <a:srgbClr val="2C0698"/>
                  </a:solidFill>
                </a:rPr>
                <a:t>/</a:t>
              </a:r>
              <a:r>
                <a:rPr lang="zh-CN" altLang="zh-CN" sz="2000" dirty="0">
                  <a:solidFill>
                    <a:srgbClr val="2C0698"/>
                  </a:solidFill>
                </a:rPr>
                <a:t>单位层面基本制度（初稿）、内部控制流程（初稿）、内部控制制度（初稿）、</a:t>
              </a:r>
              <a:r>
                <a:rPr lang="en-US" altLang="zh-CN" sz="2000" dirty="0" smtClean="0">
                  <a:solidFill>
                    <a:srgbClr val="2C0698"/>
                  </a:solidFill>
                </a:rPr>
                <a:t>RCD</a:t>
              </a:r>
              <a:r>
                <a:rPr lang="zh-CN" altLang="en-US" sz="2000" dirty="0" smtClean="0">
                  <a:solidFill>
                    <a:srgbClr val="2C0698"/>
                  </a:solidFill>
                </a:rPr>
                <a:t>（风险数据库）</a:t>
              </a:r>
              <a:r>
                <a:rPr lang="zh-CN" altLang="zh-CN" sz="2000" dirty="0" smtClean="0">
                  <a:solidFill>
                    <a:srgbClr val="2C0698"/>
                  </a:solidFill>
                </a:rPr>
                <a:t>；</a:t>
              </a:r>
              <a:endParaRPr lang="zh-CN" altLang="zh-CN" sz="2000" dirty="0">
                <a:solidFill>
                  <a:srgbClr val="2C0698"/>
                </a:solidFill>
              </a:endParaRPr>
            </a:p>
            <a:p>
              <a:r>
                <a:rPr lang="zh-CN" altLang="zh-CN" sz="2000" dirty="0">
                  <a:solidFill>
                    <a:srgbClr val="00B0F0"/>
                  </a:solidFill>
                </a:rPr>
                <a:t>标准体系：《合规性内部控制建设标准》；《内控建设情况监督检查标体系》；</a:t>
              </a:r>
            </a:p>
          </p:txBody>
        </p:sp>
      </p:grpSp>
      <p:pic>
        <p:nvPicPr>
          <p:cNvPr id="77" name="2017年度底线要求" descr="2017年度底线要求"/>
          <p:cNvPicPr>
            <a:picLocks/>
          </p:cNvPicPr>
          <p:nvPr/>
        </p:nvPicPr>
        <p:blipFill>
          <a:blip r:embed="rId3" cstate="print">
            <a:extLst/>
          </a:blip>
          <a:stretch>
            <a:fillRect/>
          </a:stretch>
        </p:blipFill>
        <p:spPr>
          <a:xfrm>
            <a:off x="4194562" y="3321101"/>
            <a:ext cx="2117016" cy="554863"/>
          </a:xfrm>
          <a:prstGeom prst="rect">
            <a:avLst/>
          </a:prstGeom>
          <a:effectLst/>
        </p:spPr>
      </p:pic>
      <p:sp>
        <p:nvSpPr>
          <p:cNvPr id="5" name="TextBox 4"/>
          <p:cNvSpPr txBox="1"/>
          <p:nvPr/>
        </p:nvSpPr>
        <p:spPr>
          <a:xfrm>
            <a:off x="4370350" y="3457898"/>
            <a:ext cx="1897955"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2000" b="1" i="0" u="none" strike="noStrike" cap="none" spc="0" normalizeH="0" baseline="0" dirty="0" smtClean="0">
                <a:ln>
                  <a:noFill/>
                </a:ln>
                <a:solidFill>
                  <a:schemeClr val="accent5"/>
                </a:solidFill>
                <a:effectLst/>
                <a:uFillTx/>
                <a:latin typeface="+mn-lt"/>
                <a:ea typeface="+mn-ea"/>
                <a:cs typeface="+mn-cs"/>
                <a:sym typeface="Helvetica Light"/>
              </a:rPr>
              <a:t>2018</a:t>
            </a:r>
            <a:r>
              <a:rPr kumimoji="0" lang="zh-CN" altLang="en-US" sz="2000" b="1" i="0" u="none" strike="noStrike" cap="none" spc="0" normalizeH="0" baseline="0" dirty="0" smtClean="0">
                <a:ln>
                  <a:noFill/>
                </a:ln>
                <a:solidFill>
                  <a:schemeClr val="accent5"/>
                </a:solidFill>
                <a:effectLst/>
                <a:uFillTx/>
                <a:latin typeface="+mn-lt"/>
                <a:ea typeface="+mn-ea"/>
                <a:cs typeface="+mn-cs"/>
                <a:sym typeface="Helvetica Light"/>
              </a:rPr>
              <a:t>年底线要求</a:t>
            </a:r>
            <a:endParaRPr kumimoji="0" lang="zh-CN" altLang="en-US" sz="2000" b="1" i="0" u="none" strike="noStrike" cap="none" spc="0" normalizeH="0" baseline="0" dirty="0">
              <a:ln>
                <a:noFill/>
              </a:ln>
              <a:solidFill>
                <a:schemeClr val="accent5"/>
              </a:solidFill>
              <a:effectLst/>
              <a:uFillTx/>
              <a:latin typeface="+mn-lt"/>
              <a:ea typeface="+mn-ea"/>
              <a:cs typeface="+mn-cs"/>
              <a:sym typeface="Helvetica Light"/>
            </a:endParaRPr>
          </a:p>
        </p:txBody>
      </p:sp>
      <p:grpSp>
        <p:nvGrpSpPr>
          <p:cNvPr id="6" name="组合 5"/>
          <p:cNvGrpSpPr/>
          <p:nvPr/>
        </p:nvGrpSpPr>
        <p:grpSpPr>
          <a:xfrm>
            <a:off x="886356" y="1574030"/>
            <a:ext cx="10476520" cy="2403419"/>
            <a:chOff x="886356" y="1574030"/>
            <a:chExt cx="10476520" cy="2403419"/>
          </a:xfrm>
        </p:grpSpPr>
        <p:grpSp>
          <p:nvGrpSpPr>
            <p:cNvPr id="27" name="组合 26"/>
            <p:cNvGrpSpPr/>
            <p:nvPr/>
          </p:nvGrpSpPr>
          <p:grpSpPr>
            <a:xfrm>
              <a:off x="886356" y="1574030"/>
              <a:ext cx="10476520" cy="2403419"/>
              <a:chOff x="264267" y="1137552"/>
              <a:chExt cx="11459160" cy="3170589"/>
            </a:xfrm>
          </p:grpSpPr>
          <p:grpSp>
            <p:nvGrpSpPr>
              <p:cNvPr id="29" name="组合 28"/>
              <p:cNvGrpSpPr/>
              <p:nvPr/>
            </p:nvGrpSpPr>
            <p:grpSpPr>
              <a:xfrm>
                <a:off x="7055893" y="1994419"/>
                <a:ext cx="4667534" cy="1528001"/>
                <a:chOff x="1816927" y="2551514"/>
                <a:chExt cx="6213132" cy="1319841"/>
              </a:xfrm>
            </p:grpSpPr>
            <p:sp>
              <p:nvSpPr>
                <p:cNvPr id="63" name="圆角矩形 62"/>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4" name="TextBox 63"/>
                <p:cNvSpPr txBox="1"/>
                <p:nvPr/>
              </p:nvSpPr>
              <p:spPr>
                <a:xfrm>
                  <a:off x="3926855" y="2582289"/>
                  <a:ext cx="1843620"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内控信息化</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0" name="组合 29"/>
              <p:cNvGrpSpPr/>
              <p:nvPr/>
            </p:nvGrpSpPr>
            <p:grpSpPr>
              <a:xfrm>
                <a:off x="4321088" y="1990945"/>
                <a:ext cx="2601899" cy="1528001"/>
                <a:chOff x="1816927" y="2551514"/>
                <a:chExt cx="6213132" cy="1319841"/>
              </a:xfrm>
            </p:grpSpPr>
            <p:sp>
              <p:nvSpPr>
                <p:cNvPr id="61" name="圆角矩形 60"/>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2" name="TextBox 61"/>
                <p:cNvSpPr txBox="1"/>
                <p:nvPr/>
              </p:nvSpPr>
              <p:spPr>
                <a:xfrm>
                  <a:off x="2888808" y="2582289"/>
                  <a:ext cx="3919717"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内控体系健全</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1" name="组合 30"/>
              <p:cNvGrpSpPr/>
              <p:nvPr/>
            </p:nvGrpSpPr>
            <p:grpSpPr>
              <a:xfrm>
                <a:off x="264267" y="1978931"/>
                <a:ext cx="3920343" cy="1528001"/>
                <a:chOff x="1816927" y="2551514"/>
                <a:chExt cx="6213132" cy="1319841"/>
              </a:xfrm>
            </p:grpSpPr>
            <p:sp>
              <p:nvSpPr>
                <p:cNvPr id="59" name="圆角矩形 58"/>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0" name="TextBox 59"/>
                <p:cNvSpPr txBox="1"/>
                <p:nvPr/>
              </p:nvSpPr>
              <p:spPr>
                <a:xfrm>
                  <a:off x="3547924" y="2582289"/>
                  <a:ext cx="2601483"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内控体系建立</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2" name="组合 31"/>
              <p:cNvGrpSpPr/>
              <p:nvPr/>
            </p:nvGrpSpPr>
            <p:grpSpPr>
              <a:xfrm>
                <a:off x="448541" y="2590660"/>
                <a:ext cx="11179352" cy="972704"/>
                <a:chOff x="448541" y="2645252"/>
                <a:chExt cx="9213269" cy="972704"/>
              </a:xfrm>
              <a:noFill/>
            </p:grpSpPr>
            <p:sp>
              <p:nvSpPr>
                <p:cNvPr id="45" name="圆角矩形 44"/>
                <p:cNvSpPr/>
                <p:nvPr/>
              </p:nvSpPr>
              <p:spPr>
                <a:xfrm>
                  <a:off x="448541" y="2645252"/>
                  <a:ext cx="1046019"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摸底评估</a:t>
                  </a:r>
                </a:p>
              </p:txBody>
            </p:sp>
            <p:sp>
              <p:nvSpPr>
                <p:cNvPr id="46" name="圆角矩形 45"/>
                <p:cNvSpPr/>
                <p:nvPr/>
              </p:nvSpPr>
              <p:spPr>
                <a:xfrm>
                  <a:off x="2065306" y="2645252"/>
                  <a:ext cx="1303620"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a:solidFill>
                        <a:srgbClr val="2C0698"/>
                      </a:solidFill>
                      <a:latin typeface="★懐流体" pitchFamily="2" charset="-128"/>
                      <a:ea typeface="方正准雅宋简" pitchFamily="2" charset="-122"/>
                      <a:sym typeface="Helvetica Light"/>
                    </a:rPr>
                    <a:t>合规</a:t>
                  </a:r>
                  <a:r>
                    <a:rPr lang="zh-CN" altLang="en-US" sz="1600" dirty="0" smtClean="0">
                      <a:solidFill>
                        <a:srgbClr val="2C0698"/>
                      </a:solidFill>
                      <a:latin typeface="★懐流体" pitchFamily="2" charset="-128"/>
                      <a:ea typeface="方正准雅宋简" pitchFamily="2" charset="-122"/>
                      <a:sym typeface="Helvetica Light"/>
                    </a:rPr>
                    <a:t>性建设</a:t>
                  </a:r>
                </a:p>
              </p:txBody>
            </p:sp>
            <p:sp>
              <p:nvSpPr>
                <p:cNvPr id="47" name="圆角矩形 46"/>
                <p:cNvSpPr/>
                <p:nvPr/>
              </p:nvSpPr>
              <p:spPr>
                <a:xfrm>
                  <a:off x="3911141" y="2652199"/>
                  <a:ext cx="1492648"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有效性建设</a:t>
                  </a:r>
                </a:p>
              </p:txBody>
            </p:sp>
            <p:sp>
              <p:nvSpPr>
                <p:cNvPr id="48" name="圆角矩形 47"/>
                <p:cNvSpPr/>
                <p:nvPr/>
              </p:nvSpPr>
              <p:spPr>
                <a:xfrm>
                  <a:off x="6050294" y="2652199"/>
                  <a:ext cx="1745391"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数据真实性建设</a:t>
                  </a:r>
                </a:p>
              </p:txBody>
            </p:sp>
            <p:sp>
              <p:nvSpPr>
                <p:cNvPr id="49" name="圆角矩形 48"/>
                <p:cNvSpPr/>
                <p:nvPr/>
              </p:nvSpPr>
              <p:spPr>
                <a:xfrm>
                  <a:off x="8482256" y="2652199"/>
                  <a:ext cx="1179554"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有效实施</a:t>
                  </a:r>
                </a:p>
              </p:txBody>
            </p:sp>
            <p:cxnSp>
              <p:nvCxnSpPr>
                <p:cNvPr id="50" name="直接箭头连接符 49"/>
                <p:cNvCxnSpPr>
                  <a:stCxn id="45" idx="3"/>
                  <a:endCxn id="46" idx="1"/>
                </p:cNvCxnSpPr>
                <p:nvPr/>
              </p:nvCxnSpPr>
              <p:spPr>
                <a:xfrm>
                  <a:off x="1494560" y="2915252"/>
                  <a:ext cx="570746"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1" name="直接箭头连接符 50"/>
                <p:cNvCxnSpPr>
                  <a:stCxn id="46" idx="3"/>
                  <a:endCxn id="47" idx="1"/>
                </p:cNvCxnSpPr>
                <p:nvPr/>
              </p:nvCxnSpPr>
              <p:spPr>
                <a:xfrm>
                  <a:off x="3368926" y="2915252"/>
                  <a:ext cx="542215" cy="6947"/>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2" name="直接箭头连接符 51"/>
                <p:cNvCxnSpPr>
                  <a:stCxn id="47" idx="3"/>
                  <a:endCxn id="48" idx="1"/>
                </p:cNvCxnSpPr>
                <p:nvPr/>
              </p:nvCxnSpPr>
              <p:spPr>
                <a:xfrm>
                  <a:off x="5403789" y="2922199"/>
                  <a:ext cx="646505"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3" name="直接箭头连接符 52"/>
                <p:cNvCxnSpPr>
                  <a:stCxn id="48" idx="3"/>
                  <a:endCxn id="49" idx="1"/>
                </p:cNvCxnSpPr>
                <p:nvPr/>
              </p:nvCxnSpPr>
              <p:spPr>
                <a:xfrm>
                  <a:off x="7795685" y="2922199"/>
                  <a:ext cx="686571"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sp>
              <p:nvSpPr>
                <p:cNvPr id="54" name="TextBox 53"/>
                <p:cNvSpPr txBox="1"/>
                <p:nvPr/>
              </p:nvSpPr>
              <p:spPr>
                <a:xfrm>
                  <a:off x="761579" y="3238365"/>
                  <a:ext cx="333425"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①</a:t>
                  </a:r>
                  <a:endParaRPr kumimoji="0" lang="zh-CN" altLang="en-US" b="1" i="0" u="none" strike="noStrike" cap="none" spc="0" normalizeH="0" baseline="0" dirty="0">
                    <a:ln>
                      <a:noFill/>
                    </a:ln>
                    <a:solidFill>
                      <a:srgbClr val="C00000"/>
                    </a:solidFill>
                    <a:effectLst/>
                    <a:uFillTx/>
                    <a:sym typeface="Helvetica Light"/>
                  </a:endParaRPr>
                </a:p>
              </p:txBody>
            </p:sp>
            <p:sp>
              <p:nvSpPr>
                <p:cNvPr id="55" name="TextBox 54"/>
                <p:cNvSpPr txBox="1"/>
                <p:nvPr/>
              </p:nvSpPr>
              <p:spPr>
                <a:xfrm>
                  <a:off x="2549602" y="3238365"/>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②</a:t>
                  </a:r>
                  <a:endParaRPr kumimoji="0" lang="zh-CN" altLang="en-US" b="1" i="0" u="none" strike="noStrike" cap="none" spc="0" normalizeH="0" baseline="0" dirty="0">
                    <a:ln>
                      <a:noFill/>
                    </a:ln>
                    <a:solidFill>
                      <a:srgbClr val="C00000"/>
                    </a:solidFill>
                    <a:effectLst/>
                    <a:uFillTx/>
                    <a:sym typeface="Helvetica Light"/>
                  </a:endParaRPr>
                </a:p>
              </p:txBody>
            </p:sp>
            <p:sp>
              <p:nvSpPr>
                <p:cNvPr id="56" name="TextBox 55"/>
                <p:cNvSpPr txBox="1"/>
                <p:nvPr/>
              </p:nvSpPr>
              <p:spPr>
                <a:xfrm>
                  <a:off x="4489061" y="3238365"/>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③</a:t>
                  </a:r>
                  <a:endParaRPr kumimoji="0" lang="zh-CN" altLang="en-US" b="1" i="0" u="none" strike="noStrike" cap="none" spc="0" normalizeH="0" baseline="0" dirty="0">
                    <a:ln>
                      <a:noFill/>
                    </a:ln>
                    <a:solidFill>
                      <a:srgbClr val="C00000"/>
                    </a:solidFill>
                    <a:effectLst/>
                    <a:uFillTx/>
                    <a:sym typeface="Helvetica Light"/>
                  </a:endParaRPr>
                </a:p>
              </p:txBody>
            </p:sp>
            <p:sp>
              <p:nvSpPr>
                <p:cNvPr id="57" name="TextBox 56"/>
                <p:cNvSpPr txBox="1"/>
                <p:nvPr/>
              </p:nvSpPr>
              <p:spPr>
                <a:xfrm>
                  <a:off x="6755474" y="3234556"/>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④</a:t>
                  </a:r>
                  <a:endParaRPr kumimoji="0" lang="zh-CN" altLang="en-US" b="1" i="0" u="none" strike="noStrike" cap="none" spc="0" normalizeH="0" baseline="0" dirty="0">
                    <a:ln>
                      <a:noFill/>
                    </a:ln>
                    <a:solidFill>
                      <a:srgbClr val="C00000"/>
                    </a:solidFill>
                    <a:effectLst/>
                    <a:uFillTx/>
                    <a:sym typeface="Helvetica Light"/>
                  </a:endParaRPr>
                </a:p>
              </p:txBody>
            </p:sp>
            <p:sp>
              <p:nvSpPr>
                <p:cNvPr id="58" name="TextBox 57"/>
                <p:cNvSpPr txBox="1"/>
                <p:nvPr/>
              </p:nvSpPr>
              <p:spPr>
                <a:xfrm>
                  <a:off x="8904519" y="3234556"/>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⑤</a:t>
                  </a:r>
                  <a:endParaRPr kumimoji="0" lang="zh-CN" altLang="en-US" b="1" i="0" u="none" strike="noStrike" cap="none" spc="0" normalizeH="0" baseline="0" dirty="0">
                    <a:ln>
                      <a:noFill/>
                    </a:ln>
                    <a:solidFill>
                      <a:srgbClr val="C00000"/>
                    </a:solidFill>
                    <a:effectLst/>
                    <a:uFillTx/>
                    <a:sym typeface="Helvetica Light"/>
                  </a:endParaRPr>
                </a:p>
              </p:txBody>
            </p:sp>
          </p:grpSp>
          <p:cxnSp>
            <p:nvCxnSpPr>
              <p:cNvPr id="33" name="肘形连接符 32"/>
              <p:cNvCxnSpPr>
                <a:stCxn id="63" idx="0"/>
                <a:endCxn id="59" idx="0"/>
              </p:cNvCxnSpPr>
              <p:nvPr/>
            </p:nvCxnSpPr>
            <p:spPr>
              <a:xfrm rot="16200000" flipV="1">
                <a:off x="5799306" y="-1595936"/>
                <a:ext cx="15488" cy="7165221"/>
              </a:xfrm>
              <a:prstGeom prst="bentConnector3">
                <a:avLst>
                  <a:gd name="adj1" fmla="val 4043304"/>
                </a:avLst>
              </a:prstGeom>
              <a:noFill/>
              <a:ln w="25400" cap="flat">
                <a:solidFill>
                  <a:schemeClr val="accent1"/>
                </a:solidFill>
                <a:prstDash val="solid"/>
                <a:miter lim="400000"/>
                <a:headEnd type="none" w="med" len="med"/>
                <a:tailEnd type="triangle" w="lg" len="lg"/>
              </a:ln>
              <a:effectLst/>
              <a:sp3d/>
            </p:spPr>
            <p:style>
              <a:lnRef idx="0">
                <a:scrgbClr r="0" g="0" b="0"/>
              </a:lnRef>
              <a:fillRef idx="0">
                <a:scrgbClr r="0" g="0" b="0"/>
              </a:fillRef>
              <a:effectRef idx="0">
                <a:scrgbClr r="0" g="0" b="0"/>
              </a:effectRef>
              <a:fontRef idx="none"/>
            </p:style>
          </p:cxnSp>
          <p:sp>
            <p:nvSpPr>
              <p:cNvPr id="34" name="圆角矩形 33"/>
              <p:cNvSpPr/>
              <p:nvPr/>
            </p:nvSpPr>
            <p:spPr>
              <a:xfrm>
                <a:off x="5113027" y="1137552"/>
                <a:ext cx="1581808" cy="385921"/>
              </a:xfrm>
              <a:prstGeom prst="roundRect">
                <a:avLst/>
              </a:prstGeom>
              <a:solidFill>
                <a:schemeClr val="bg1"/>
              </a:solid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监督与评价</a:t>
                </a:r>
              </a:p>
            </p:txBody>
          </p:sp>
          <p:cxnSp>
            <p:nvCxnSpPr>
              <p:cNvPr id="35" name="直接箭头连接符 34"/>
              <p:cNvCxnSpPr/>
              <p:nvPr/>
            </p:nvCxnSpPr>
            <p:spPr>
              <a:xfrm>
                <a:off x="332507" y="3766782"/>
                <a:ext cx="3727860" cy="0"/>
              </a:xfrm>
              <a:prstGeom prst="straightConnector1">
                <a:avLst/>
              </a:prstGeom>
              <a:noFill/>
              <a:ln w="38100" cap="flat">
                <a:solidFill>
                  <a:srgbClr val="00B050"/>
                </a:solidFill>
                <a:prstDash val="solid"/>
                <a:miter lim="400000"/>
                <a:headEnd type="arrow"/>
                <a:tailEnd type="arrow"/>
              </a:ln>
              <a:effectLst/>
              <a:sp3d/>
            </p:spPr>
            <p:style>
              <a:lnRef idx="0">
                <a:scrgbClr r="0" g="0" b="0"/>
              </a:lnRef>
              <a:fillRef idx="0">
                <a:scrgbClr r="0" g="0" b="0"/>
              </a:fillRef>
              <a:effectRef idx="0">
                <a:scrgbClr r="0" g="0" b="0"/>
              </a:effectRef>
              <a:fontRef idx="none"/>
            </p:style>
          </p:cxnSp>
          <p:sp>
            <p:nvSpPr>
              <p:cNvPr id="37" name="TextBox 36"/>
              <p:cNvSpPr txBox="1"/>
              <p:nvPr/>
            </p:nvSpPr>
            <p:spPr>
              <a:xfrm>
                <a:off x="828381" y="3766782"/>
                <a:ext cx="2620037" cy="5413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2C0698"/>
                    </a:solidFill>
                    <a:latin typeface="华文中宋" pitchFamily="2" charset="-122"/>
                    <a:ea typeface="华文中宋" pitchFamily="2" charset="-122"/>
                    <a:sym typeface="Helvetica Light"/>
                  </a:rPr>
                  <a:t>建立阶段</a:t>
                </a:r>
                <a:endParaRPr kumimoji="0" lang="zh-CN" altLang="en-US" sz="2000" b="1" i="0" u="none" strike="noStrike" cap="none" spc="0" normalizeH="0" baseline="0" dirty="0">
                  <a:ln>
                    <a:noFill/>
                  </a:ln>
                  <a:solidFill>
                    <a:srgbClr val="2C0698"/>
                  </a:solidFill>
                  <a:effectLst/>
                  <a:uFillTx/>
                  <a:latin typeface="华文中宋" pitchFamily="2" charset="-122"/>
                  <a:ea typeface="华文中宋" pitchFamily="2" charset="-122"/>
                  <a:sym typeface="Helvetica Light"/>
                </a:endParaRPr>
              </a:p>
            </p:txBody>
          </p:sp>
        </p:grpSp>
        <p:sp>
          <p:nvSpPr>
            <p:cNvPr id="43" name="TextBox 42"/>
            <p:cNvSpPr txBox="1"/>
            <p:nvPr/>
          </p:nvSpPr>
          <p:spPr>
            <a:xfrm>
              <a:off x="5774358" y="1820648"/>
              <a:ext cx="335028"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⑥</a:t>
              </a:r>
              <a:endParaRPr kumimoji="0" lang="zh-CN" altLang="en-US" b="1" i="0" u="none" strike="noStrike" cap="none" spc="0" normalizeH="0" baseline="0" dirty="0">
                <a:ln>
                  <a:noFill/>
                </a:ln>
                <a:solidFill>
                  <a:srgbClr val="C00000"/>
                </a:solidFill>
                <a:effectLst/>
                <a:uFillTx/>
                <a:sym typeface="Helvetica Light"/>
              </a:endParaRPr>
            </a:p>
          </p:txBody>
        </p:sp>
      </p:grpSp>
    </p:spTree>
    <p:extLst>
      <p:ext uri="{BB962C8B-B14F-4D97-AF65-F5344CB8AC3E}">
        <p14:creationId xmlns:p14="http://schemas.microsoft.com/office/powerpoint/2010/main" val="42238140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3168" y="927439"/>
            <a:ext cx="4222515"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dirty="0" smtClean="0">
                <a:solidFill>
                  <a:srgbClr val="FFFFFF"/>
                </a:solidFill>
                <a:latin typeface="华文中宋" pitchFamily="2" charset="-122"/>
                <a:ea typeface="华文中宋" pitchFamily="2" charset="-122"/>
                <a:sym typeface="Helvetica Light"/>
              </a:rPr>
              <a:t>第二阶段：实施阶段</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grpSp>
        <p:nvGrpSpPr>
          <p:cNvPr id="27" name="组合 26"/>
          <p:cNvGrpSpPr/>
          <p:nvPr/>
        </p:nvGrpSpPr>
        <p:grpSpPr>
          <a:xfrm>
            <a:off x="886356" y="1574030"/>
            <a:ext cx="10476520" cy="2336587"/>
            <a:chOff x="264267" y="1137552"/>
            <a:chExt cx="11459160" cy="3082427"/>
          </a:xfrm>
        </p:grpSpPr>
        <p:grpSp>
          <p:nvGrpSpPr>
            <p:cNvPr id="29" name="组合 28"/>
            <p:cNvGrpSpPr/>
            <p:nvPr/>
          </p:nvGrpSpPr>
          <p:grpSpPr>
            <a:xfrm>
              <a:off x="7055893" y="1994419"/>
              <a:ext cx="4667534" cy="1528001"/>
              <a:chOff x="1816927" y="2551514"/>
              <a:chExt cx="6213132" cy="1319841"/>
            </a:xfrm>
          </p:grpSpPr>
          <p:sp>
            <p:nvSpPr>
              <p:cNvPr id="63" name="圆角矩形 62"/>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4" name="TextBox 63"/>
              <p:cNvSpPr txBox="1"/>
              <p:nvPr/>
            </p:nvSpPr>
            <p:spPr>
              <a:xfrm>
                <a:off x="3926855" y="2582289"/>
                <a:ext cx="1843620"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内控信息化</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0" name="组合 29"/>
            <p:cNvGrpSpPr/>
            <p:nvPr/>
          </p:nvGrpSpPr>
          <p:grpSpPr>
            <a:xfrm>
              <a:off x="4321088" y="1990945"/>
              <a:ext cx="2601899" cy="1528001"/>
              <a:chOff x="1816927" y="2551514"/>
              <a:chExt cx="6213132" cy="1319841"/>
            </a:xfrm>
          </p:grpSpPr>
          <p:sp>
            <p:nvSpPr>
              <p:cNvPr id="61" name="圆角矩形 60"/>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2" name="TextBox 61"/>
              <p:cNvSpPr txBox="1"/>
              <p:nvPr/>
            </p:nvSpPr>
            <p:spPr>
              <a:xfrm>
                <a:off x="2888808" y="2582289"/>
                <a:ext cx="3919717"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内控体系健全</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1" name="组合 30"/>
            <p:cNvGrpSpPr/>
            <p:nvPr/>
          </p:nvGrpSpPr>
          <p:grpSpPr>
            <a:xfrm>
              <a:off x="264267" y="1978931"/>
              <a:ext cx="3920343" cy="1528001"/>
              <a:chOff x="1816927" y="2551514"/>
              <a:chExt cx="6213132" cy="1319841"/>
            </a:xfrm>
          </p:grpSpPr>
          <p:sp>
            <p:nvSpPr>
              <p:cNvPr id="59" name="圆角矩形 58"/>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0" name="TextBox 59"/>
              <p:cNvSpPr txBox="1"/>
              <p:nvPr/>
            </p:nvSpPr>
            <p:spPr>
              <a:xfrm>
                <a:off x="3547924" y="2582289"/>
                <a:ext cx="2601483"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内控体系建立</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2" name="组合 31"/>
            <p:cNvGrpSpPr/>
            <p:nvPr/>
          </p:nvGrpSpPr>
          <p:grpSpPr>
            <a:xfrm>
              <a:off x="448541" y="2590660"/>
              <a:ext cx="11179352" cy="972704"/>
              <a:chOff x="448541" y="2645252"/>
              <a:chExt cx="9213269" cy="972704"/>
            </a:xfrm>
            <a:noFill/>
          </p:grpSpPr>
          <p:sp>
            <p:nvSpPr>
              <p:cNvPr id="45" name="圆角矩形 44"/>
              <p:cNvSpPr/>
              <p:nvPr/>
            </p:nvSpPr>
            <p:spPr>
              <a:xfrm>
                <a:off x="448541" y="2645252"/>
                <a:ext cx="1046019"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摸底评估</a:t>
                </a:r>
              </a:p>
            </p:txBody>
          </p:sp>
          <p:sp>
            <p:nvSpPr>
              <p:cNvPr id="46" name="圆角矩形 45"/>
              <p:cNvSpPr/>
              <p:nvPr/>
            </p:nvSpPr>
            <p:spPr>
              <a:xfrm>
                <a:off x="2065306" y="2645252"/>
                <a:ext cx="1303620"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a:solidFill>
                      <a:srgbClr val="2C0698"/>
                    </a:solidFill>
                    <a:latin typeface="★懐流体" pitchFamily="2" charset="-128"/>
                    <a:ea typeface="方正准雅宋简" pitchFamily="2" charset="-122"/>
                    <a:sym typeface="Helvetica Light"/>
                  </a:rPr>
                  <a:t>合规</a:t>
                </a:r>
                <a:r>
                  <a:rPr lang="zh-CN" altLang="en-US" sz="1600" dirty="0" smtClean="0">
                    <a:solidFill>
                      <a:srgbClr val="2C0698"/>
                    </a:solidFill>
                    <a:latin typeface="★懐流体" pitchFamily="2" charset="-128"/>
                    <a:ea typeface="方正准雅宋简" pitchFamily="2" charset="-122"/>
                    <a:sym typeface="Helvetica Light"/>
                  </a:rPr>
                  <a:t>性建设</a:t>
                </a:r>
              </a:p>
            </p:txBody>
          </p:sp>
          <p:sp>
            <p:nvSpPr>
              <p:cNvPr id="47" name="圆角矩形 46"/>
              <p:cNvSpPr/>
              <p:nvPr/>
            </p:nvSpPr>
            <p:spPr>
              <a:xfrm>
                <a:off x="3911141" y="2652199"/>
                <a:ext cx="1492648"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有效性建设</a:t>
                </a:r>
              </a:p>
            </p:txBody>
          </p:sp>
          <p:sp>
            <p:nvSpPr>
              <p:cNvPr id="48" name="圆角矩形 47"/>
              <p:cNvSpPr/>
              <p:nvPr/>
            </p:nvSpPr>
            <p:spPr>
              <a:xfrm>
                <a:off x="6050294" y="2652199"/>
                <a:ext cx="1745391"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数据真实性建设</a:t>
                </a:r>
              </a:p>
            </p:txBody>
          </p:sp>
          <p:sp>
            <p:nvSpPr>
              <p:cNvPr id="49" name="圆角矩形 48"/>
              <p:cNvSpPr/>
              <p:nvPr/>
            </p:nvSpPr>
            <p:spPr>
              <a:xfrm>
                <a:off x="8482256" y="2652199"/>
                <a:ext cx="1179554"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有效实施</a:t>
                </a:r>
              </a:p>
            </p:txBody>
          </p:sp>
          <p:cxnSp>
            <p:nvCxnSpPr>
              <p:cNvPr id="50" name="直接箭头连接符 49"/>
              <p:cNvCxnSpPr>
                <a:stCxn id="45" idx="3"/>
                <a:endCxn id="46" idx="1"/>
              </p:cNvCxnSpPr>
              <p:nvPr/>
            </p:nvCxnSpPr>
            <p:spPr>
              <a:xfrm>
                <a:off x="1494560" y="2915252"/>
                <a:ext cx="570746"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1" name="直接箭头连接符 50"/>
              <p:cNvCxnSpPr>
                <a:stCxn id="46" idx="3"/>
                <a:endCxn id="47" idx="1"/>
              </p:cNvCxnSpPr>
              <p:nvPr/>
            </p:nvCxnSpPr>
            <p:spPr>
              <a:xfrm>
                <a:off x="3368926" y="2915252"/>
                <a:ext cx="542215" cy="6947"/>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2" name="直接箭头连接符 51"/>
              <p:cNvCxnSpPr>
                <a:stCxn id="47" idx="3"/>
                <a:endCxn id="48" idx="1"/>
              </p:cNvCxnSpPr>
              <p:nvPr/>
            </p:nvCxnSpPr>
            <p:spPr>
              <a:xfrm>
                <a:off x="5403789" y="2922199"/>
                <a:ext cx="646505"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3" name="直接箭头连接符 52"/>
              <p:cNvCxnSpPr>
                <a:stCxn id="48" idx="3"/>
                <a:endCxn id="49" idx="1"/>
              </p:cNvCxnSpPr>
              <p:nvPr/>
            </p:nvCxnSpPr>
            <p:spPr>
              <a:xfrm>
                <a:off x="7795685" y="2922199"/>
                <a:ext cx="686571"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sp>
            <p:nvSpPr>
              <p:cNvPr id="54" name="TextBox 53"/>
              <p:cNvSpPr txBox="1"/>
              <p:nvPr/>
            </p:nvSpPr>
            <p:spPr>
              <a:xfrm>
                <a:off x="761579" y="3238365"/>
                <a:ext cx="333425"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①</a:t>
                </a:r>
                <a:endParaRPr kumimoji="0" lang="zh-CN" altLang="en-US" b="1" i="0" u="none" strike="noStrike" cap="none" spc="0" normalizeH="0" baseline="0" dirty="0">
                  <a:ln>
                    <a:noFill/>
                  </a:ln>
                  <a:solidFill>
                    <a:srgbClr val="C00000"/>
                  </a:solidFill>
                  <a:effectLst/>
                  <a:uFillTx/>
                  <a:sym typeface="Helvetica Light"/>
                </a:endParaRPr>
              </a:p>
            </p:txBody>
          </p:sp>
          <p:sp>
            <p:nvSpPr>
              <p:cNvPr id="55" name="TextBox 54"/>
              <p:cNvSpPr txBox="1"/>
              <p:nvPr/>
            </p:nvSpPr>
            <p:spPr>
              <a:xfrm>
                <a:off x="2549602" y="3238365"/>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②</a:t>
                </a:r>
                <a:endParaRPr kumimoji="0" lang="zh-CN" altLang="en-US" b="1" i="0" u="none" strike="noStrike" cap="none" spc="0" normalizeH="0" baseline="0" dirty="0">
                  <a:ln>
                    <a:noFill/>
                  </a:ln>
                  <a:solidFill>
                    <a:srgbClr val="C00000"/>
                  </a:solidFill>
                  <a:effectLst/>
                  <a:uFillTx/>
                  <a:sym typeface="Helvetica Light"/>
                </a:endParaRPr>
              </a:p>
            </p:txBody>
          </p:sp>
          <p:sp>
            <p:nvSpPr>
              <p:cNvPr id="56" name="TextBox 55"/>
              <p:cNvSpPr txBox="1"/>
              <p:nvPr/>
            </p:nvSpPr>
            <p:spPr>
              <a:xfrm>
                <a:off x="4489061" y="3238365"/>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③</a:t>
                </a:r>
                <a:endParaRPr kumimoji="0" lang="zh-CN" altLang="en-US" b="1" i="0" u="none" strike="noStrike" cap="none" spc="0" normalizeH="0" baseline="0" dirty="0">
                  <a:ln>
                    <a:noFill/>
                  </a:ln>
                  <a:solidFill>
                    <a:srgbClr val="C00000"/>
                  </a:solidFill>
                  <a:effectLst/>
                  <a:uFillTx/>
                  <a:sym typeface="Helvetica Light"/>
                </a:endParaRPr>
              </a:p>
            </p:txBody>
          </p:sp>
          <p:sp>
            <p:nvSpPr>
              <p:cNvPr id="57" name="TextBox 56"/>
              <p:cNvSpPr txBox="1"/>
              <p:nvPr/>
            </p:nvSpPr>
            <p:spPr>
              <a:xfrm>
                <a:off x="6755474" y="3234556"/>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④</a:t>
                </a:r>
                <a:endParaRPr kumimoji="0" lang="zh-CN" altLang="en-US" b="1" i="0" u="none" strike="noStrike" cap="none" spc="0" normalizeH="0" baseline="0" dirty="0">
                  <a:ln>
                    <a:noFill/>
                  </a:ln>
                  <a:solidFill>
                    <a:srgbClr val="C00000"/>
                  </a:solidFill>
                  <a:effectLst/>
                  <a:uFillTx/>
                  <a:sym typeface="Helvetica Light"/>
                </a:endParaRPr>
              </a:p>
            </p:txBody>
          </p:sp>
          <p:sp>
            <p:nvSpPr>
              <p:cNvPr id="58" name="TextBox 57"/>
              <p:cNvSpPr txBox="1"/>
              <p:nvPr/>
            </p:nvSpPr>
            <p:spPr>
              <a:xfrm>
                <a:off x="8904519" y="3234556"/>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⑤</a:t>
                </a:r>
                <a:endParaRPr kumimoji="0" lang="zh-CN" altLang="en-US" b="1" i="0" u="none" strike="noStrike" cap="none" spc="0" normalizeH="0" baseline="0" dirty="0">
                  <a:ln>
                    <a:noFill/>
                  </a:ln>
                  <a:solidFill>
                    <a:srgbClr val="C00000"/>
                  </a:solidFill>
                  <a:effectLst/>
                  <a:uFillTx/>
                  <a:sym typeface="Helvetica Light"/>
                </a:endParaRPr>
              </a:p>
            </p:txBody>
          </p:sp>
        </p:grpSp>
        <p:cxnSp>
          <p:nvCxnSpPr>
            <p:cNvPr id="33" name="肘形连接符 32"/>
            <p:cNvCxnSpPr>
              <a:stCxn id="63" idx="0"/>
              <a:endCxn id="59" idx="0"/>
            </p:cNvCxnSpPr>
            <p:nvPr/>
          </p:nvCxnSpPr>
          <p:spPr>
            <a:xfrm rot="16200000" flipV="1">
              <a:off x="5799306" y="-1595936"/>
              <a:ext cx="15488" cy="7165221"/>
            </a:xfrm>
            <a:prstGeom prst="bentConnector3">
              <a:avLst>
                <a:gd name="adj1" fmla="val 4043304"/>
              </a:avLst>
            </a:prstGeom>
            <a:noFill/>
            <a:ln w="25400" cap="flat">
              <a:solidFill>
                <a:schemeClr val="accent1"/>
              </a:solidFill>
              <a:prstDash val="solid"/>
              <a:miter lim="400000"/>
              <a:headEnd type="none" w="med" len="med"/>
              <a:tailEnd type="triangle" w="lg" len="lg"/>
            </a:ln>
            <a:effectLst/>
            <a:sp3d/>
          </p:spPr>
          <p:style>
            <a:lnRef idx="0">
              <a:scrgbClr r="0" g="0" b="0"/>
            </a:lnRef>
            <a:fillRef idx="0">
              <a:scrgbClr r="0" g="0" b="0"/>
            </a:fillRef>
            <a:effectRef idx="0">
              <a:scrgbClr r="0" g="0" b="0"/>
            </a:effectRef>
            <a:fontRef idx="none"/>
          </p:style>
        </p:cxnSp>
        <p:sp>
          <p:nvSpPr>
            <p:cNvPr id="34" name="圆角矩形 33"/>
            <p:cNvSpPr/>
            <p:nvPr/>
          </p:nvSpPr>
          <p:spPr>
            <a:xfrm>
              <a:off x="5113027" y="1137552"/>
              <a:ext cx="1581808" cy="385921"/>
            </a:xfrm>
            <a:prstGeom prst="roundRect">
              <a:avLst/>
            </a:prstGeom>
            <a:solidFill>
              <a:schemeClr val="bg1"/>
            </a:solid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监督与评价</a:t>
              </a:r>
            </a:p>
          </p:txBody>
        </p:sp>
        <p:cxnSp>
          <p:nvCxnSpPr>
            <p:cNvPr id="35" name="直接箭头连接符 34"/>
            <p:cNvCxnSpPr/>
            <p:nvPr/>
          </p:nvCxnSpPr>
          <p:spPr>
            <a:xfrm flipV="1">
              <a:off x="4198886" y="3701275"/>
              <a:ext cx="2857007" cy="29499"/>
            </a:xfrm>
            <a:prstGeom prst="straightConnector1">
              <a:avLst/>
            </a:prstGeom>
            <a:noFill/>
            <a:ln w="38100" cap="flat">
              <a:solidFill>
                <a:srgbClr val="00B050"/>
              </a:solidFill>
              <a:prstDash val="solid"/>
              <a:miter lim="400000"/>
              <a:headEnd type="arrow"/>
              <a:tailEnd type="arrow"/>
            </a:ln>
            <a:effectLst/>
            <a:sp3d/>
          </p:spPr>
          <p:style>
            <a:lnRef idx="0">
              <a:scrgbClr r="0" g="0" b="0"/>
            </a:lnRef>
            <a:fillRef idx="0">
              <a:scrgbClr r="0" g="0" b="0"/>
            </a:fillRef>
            <a:effectRef idx="0">
              <a:scrgbClr r="0" g="0" b="0"/>
            </a:effectRef>
            <a:fontRef idx="none"/>
          </p:style>
        </p:cxnSp>
        <p:sp>
          <p:nvSpPr>
            <p:cNvPr id="37" name="TextBox 36"/>
            <p:cNvSpPr txBox="1"/>
            <p:nvPr/>
          </p:nvSpPr>
          <p:spPr>
            <a:xfrm>
              <a:off x="4407462" y="3678620"/>
              <a:ext cx="2620037" cy="5413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a:solidFill>
                    <a:srgbClr val="2C0698"/>
                  </a:solidFill>
                  <a:latin typeface="华文中宋" pitchFamily="2" charset="-122"/>
                  <a:ea typeface="华文中宋" pitchFamily="2" charset="-122"/>
                  <a:sym typeface="Helvetica Light"/>
                </a:rPr>
                <a:t>实施</a:t>
              </a:r>
              <a:r>
                <a:rPr lang="zh-CN" altLang="en-US" sz="2000" b="1" dirty="0" smtClean="0">
                  <a:solidFill>
                    <a:srgbClr val="2C0698"/>
                  </a:solidFill>
                  <a:latin typeface="华文中宋" pitchFamily="2" charset="-122"/>
                  <a:ea typeface="华文中宋" pitchFamily="2" charset="-122"/>
                  <a:sym typeface="Helvetica Light"/>
                </a:rPr>
                <a:t>阶段</a:t>
              </a:r>
              <a:endParaRPr kumimoji="0" lang="zh-CN" altLang="en-US" sz="2000" b="1" i="0" u="none" strike="noStrike" cap="none" spc="0" normalizeH="0" baseline="0" dirty="0">
                <a:ln>
                  <a:noFill/>
                </a:ln>
                <a:solidFill>
                  <a:srgbClr val="2C0698"/>
                </a:solidFill>
                <a:effectLst/>
                <a:uFillTx/>
                <a:latin typeface="华文中宋" pitchFamily="2" charset="-122"/>
                <a:ea typeface="华文中宋" pitchFamily="2" charset="-122"/>
                <a:sym typeface="Helvetica Light"/>
              </a:endParaRPr>
            </a:p>
          </p:txBody>
        </p:sp>
      </p:grpSp>
      <p:pic>
        <p:nvPicPr>
          <p:cNvPr id="77" name="2017年度底线要求" descr="2017年度底线要求"/>
          <p:cNvPicPr>
            <a:picLocks/>
          </p:cNvPicPr>
          <p:nvPr/>
        </p:nvPicPr>
        <p:blipFill>
          <a:blip r:embed="rId2" cstate="print">
            <a:extLst/>
          </a:blip>
          <a:stretch>
            <a:fillRect/>
          </a:stretch>
        </p:blipFill>
        <p:spPr>
          <a:xfrm flipH="1">
            <a:off x="286604" y="3339376"/>
            <a:ext cx="4632520" cy="547166"/>
          </a:xfrm>
          <a:prstGeom prst="rect">
            <a:avLst/>
          </a:prstGeom>
          <a:effectLst/>
        </p:spPr>
      </p:pic>
      <p:sp>
        <p:nvSpPr>
          <p:cNvPr id="5" name="TextBox 4"/>
          <p:cNvSpPr txBox="1"/>
          <p:nvPr/>
        </p:nvSpPr>
        <p:spPr>
          <a:xfrm>
            <a:off x="286604" y="3445192"/>
            <a:ext cx="4176650"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2000" b="1" i="0" u="none" strike="noStrike" cap="none" spc="0" normalizeH="0" baseline="0" dirty="0" smtClean="0">
                <a:ln>
                  <a:noFill/>
                </a:ln>
                <a:solidFill>
                  <a:schemeClr val="accent5"/>
                </a:solidFill>
                <a:effectLst/>
                <a:uFillTx/>
                <a:latin typeface="+mn-lt"/>
                <a:ea typeface="+mn-ea"/>
                <a:cs typeface="+mn-cs"/>
                <a:sym typeface="Helvetica Light"/>
              </a:rPr>
              <a:t>2018</a:t>
            </a:r>
            <a:r>
              <a:rPr kumimoji="0" lang="zh-CN" altLang="en-US" sz="2000" b="1" i="0" u="none" strike="noStrike" cap="none" spc="0" normalizeH="0" baseline="0" dirty="0" smtClean="0">
                <a:ln>
                  <a:noFill/>
                </a:ln>
                <a:solidFill>
                  <a:schemeClr val="accent5"/>
                </a:solidFill>
                <a:effectLst/>
                <a:uFillTx/>
                <a:latin typeface="+mn-lt"/>
                <a:ea typeface="+mn-ea"/>
                <a:cs typeface="+mn-cs"/>
                <a:sym typeface="Helvetica Light"/>
              </a:rPr>
              <a:t>年优者先行及</a:t>
            </a:r>
            <a:r>
              <a:rPr kumimoji="0" lang="en-US" altLang="zh-CN" sz="2000" b="1" i="0" u="none" strike="noStrike" cap="none" spc="0" normalizeH="0" baseline="0" dirty="0" smtClean="0">
                <a:ln>
                  <a:noFill/>
                </a:ln>
                <a:solidFill>
                  <a:schemeClr val="accent5"/>
                </a:solidFill>
                <a:effectLst/>
                <a:uFillTx/>
                <a:latin typeface="+mn-lt"/>
                <a:ea typeface="+mn-ea"/>
                <a:cs typeface="+mn-cs"/>
                <a:sym typeface="Helvetica Light"/>
              </a:rPr>
              <a:t>2019</a:t>
            </a:r>
            <a:r>
              <a:rPr kumimoji="0" lang="zh-CN" altLang="en-US" sz="2000" b="1" i="0" u="none" strike="noStrike" cap="none" spc="0" normalizeH="0" baseline="0" dirty="0" smtClean="0">
                <a:ln>
                  <a:noFill/>
                </a:ln>
                <a:solidFill>
                  <a:schemeClr val="accent5"/>
                </a:solidFill>
                <a:effectLst/>
                <a:uFillTx/>
                <a:latin typeface="+mn-lt"/>
                <a:ea typeface="+mn-ea"/>
                <a:cs typeface="+mn-cs"/>
                <a:sym typeface="Helvetica Light"/>
              </a:rPr>
              <a:t>年工作重点</a:t>
            </a:r>
            <a:endParaRPr kumimoji="0" lang="zh-CN" altLang="en-US" sz="2000" b="1" i="0" u="none" strike="noStrike" cap="none" spc="0" normalizeH="0" baseline="0" dirty="0">
              <a:ln>
                <a:noFill/>
              </a:ln>
              <a:solidFill>
                <a:schemeClr val="accent5"/>
              </a:solidFill>
              <a:effectLst/>
              <a:uFillTx/>
              <a:latin typeface="+mn-lt"/>
              <a:ea typeface="+mn-ea"/>
              <a:cs typeface="+mn-cs"/>
              <a:sym typeface="Helvetica Light"/>
            </a:endParaRPr>
          </a:p>
        </p:txBody>
      </p:sp>
      <p:pic>
        <p:nvPicPr>
          <p:cNvPr id="67" name="标志：健全经济活动内控体系；完成内控体系一致性测试落实主体责任；建立风险数据库；建立评价与监督机制；发布实施内控体系；…" descr="标志：健全经济活动内控体系；完成内控体系一致性测试落实主体责任；建立风险数据库；建立评价与监督机制；发布实施内控体系；…"/>
          <p:cNvPicPr>
            <a:picLocks/>
          </p:cNvPicPr>
          <p:nvPr/>
        </p:nvPicPr>
        <p:blipFill>
          <a:blip r:embed="rId3" cstate="print">
            <a:extLst/>
          </a:blip>
          <a:stretch>
            <a:fillRect/>
          </a:stretch>
        </p:blipFill>
        <p:spPr>
          <a:xfrm>
            <a:off x="150124" y="3835622"/>
            <a:ext cx="11932349" cy="3022378"/>
          </a:xfrm>
          <a:prstGeom prst="rect">
            <a:avLst/>
          </a:prstGeom>
          <a:effectLst/>
        </p:spPr>
      </p:pic>
      <p:grpSp>
        <p:nvGrpSpPr>
          <p:cNvPr id="4" name="组合 3"/>
          <p:cNvGrpSpPr/>
          <p:nvPr/>
        </p:nvGrpSpPr>
        <p:grpSpPr>
          <a:xfrm>
            <a:off x="150125" y="3961668"/>
            <a:ext cx="11932349" cy="3170099"/>
            <a:chOff x="-129396" y="3837869"/>
            <a:chExt cx="11932349" cy="3170099"/>
          </a:xfrm>
        </p:grpSpPr>
        <p:sp>
          <p:nvSpPr>
            <p:cNvPr id="73" name="范围：区域所有行政事业单位；…"/>
            <p:cNvSpPr/>
            <p:nvPr/>
          </p:nvSpPr>
          <p:spPr>
            <a:xfrm>
              <a:off x="553032" y="4685131"/>
              <a:ext cx="11249921" cy="1986522"/>
            </a:xfrm>
            <a:custGeom>
              <a:avLst/>
              <a:gdLst/>
              <a:ahLst/>
              <a:cxnLst>
                <a:cxn ang="0">
                  <a:pos x="wd2" y="hd2"/>
                </a:cxn>
                <a:cxn ang="5400000">
                  <a:pos x="wd2" y="hd2"/>
                </a:cxn>
                <a:cxn ang="10800000">
                  <a:pos x="wd2" y="hd2"/>
                </a:cxn>
                <a:cxn ang="16200000">
                  <a:pos x="wd2" y="hd2"/>
                </a:cxn>
              </a:cxnLst>
              <a:rect l="0" t="0" r="r" b="b"/>
              <a:pathLst>
                <a:path w="21600" h="21600" extrusionOk="0">
                  <a:moveTo>
                    <a:pt x="3319" y="0"/>
                  </a:moveTo>
                  <a:lnTo>
                    <a:pt x="3194" y="1412"/>
                  </a:lnTo>
                  <a:lnTo>
                    <a:pt x="63" y="1412"/>
                  </a:lnTo>
                  <a:cubicBezTo>
                    <a:pt x="28" y="1412"/>
                    <a:pt x="0" y="1512"/>
                    <a:pt x="0" y="1636"/>
                  </a:cubicBezTo>
                  <a:lnTo>
                    <a:pt x="0" y="21376"/>
                  </a:lnTo>
                  <a:cubicBezTo>
                    <a:pt x="0" y="21500"/>
                    <a:pt x="28" y="21600"/>
                    <a:pt x="63" y="21600"/>
                  </a:cubicBezTo>
                  <a:lnTo>
                    <a:pt x="21537" y="21600"/>
                  </a:lnTo>
                  <a:cubicBezTo>
                    <a:pt x="21572" y="21600"/>
                    <a:pt x="21600" y="21500"/>
                    <a:pt x="21600" y="21376"/>
                  </a:cubicBezTo>
                  <a:lnTo>
                    <a:pt x="21600" y="1636"/>
                  </a:lnTo>
                  <a:cubicBezTo>
                    <a:pt x="21600" y="1512"/>
                    <a:pt x="21572" y="1412"/>
                    <a:pt x="21537" y="1412"/>
                  </a:cubicBezTo>
                  <a:lnTo>
                    <a:pt x="3444" y="1412"/>
                  </a:lnTo>
                  <a:lnTo>
                    <a:pt x="3319" y="0"/>
                  </a:lnTo>
                  <a:close/>
                </a:path>
              </a:pathLst>
            </a:custGeom>
            <a:noFill/>
            <a:ln>
              <a:noFill/>
            </a:ln>
            <a:effectLst/>
            <a:extLst>
              <a:ext uri="{C572A759-6A51-4108-AA02-DFA0A04FC94B}">
                <ma14:wrappingTextBoxFlag xmlns:ma14="http://schemas.microsoft.com/office/mac/drawingml/2011/main" xmlns="" val="1"/>
              </a:ext>
            </a:extLst>
          </p:spPr>
          <p:txBody>
            <a:bodyPr wrap="square" lIns="50800" tIns="50800" rIns="50800" bIns="50800" numCol="1" anchor="ctr">
              <a:noAutofit/>
            </a:bodyPr>
            <a:lstStyle/>
            <a:p>
              <a:pPr algn="l">
                <a:lnSpc>
                  <a:spcPct val="150000"/>
                </a:lnSpc>
                <a:defRPr sz="3600" b="0">
                  <a:solidFill>
                    <a:srgbClr val="0433FF"/>
                  </a:solidFill>
                  <a:latin typeface="FZQingKeBenYueSongS-R-GB"/>
                  <a:ea typeface="FZQingKeBenYueSongS-R-GB"/>
                  <a:cs typeface="FZQingKeBenYueSongS-R-GB"/>
                  <a:sym typeface="FZQingKeBenYueSongS-R-GB"/>
                </a:defRPr>
              </a:pPr>
              <a:endParaRPr dirty="0"/>
            </a:p>
          </p:txBody>
        </p:sp>
        <p:sp>
          <p:nvSpPr>
            <p:cNvPr id="3" name="矩形 2"/>
            <p:cNvSpPr/>
            <p:nvPr/>
          </p:nvSpPr>
          <p:spPr>
            <a:xfrm>
              <a:off x="-129396" y="3837869"/>
              <a:ext cx="11791666" cy="3170099"/>
            </a:xfrm>
            <a:prstGeom prst="rect">
              <a:avLst/>
            </a:prstGeom>
          </p:spPr>
          <p:txBody>
            <a:bodyPr wrap="square">
              <a:spAutoFit/>
            </a:bodyPr>
            <a:lstStyle/>
            <a:p>
              <a:r>
                <a:rPr lang="zh-CN" altLang="en-US" sz="2000" dirty="0" smtClean="0">
                  <a:solidFill>
                    <a:srgbClr val="00B0F0"/>
                  </a:solidFill>
                </a:rPr>
                <a:t>范围</a:t>
              </a:r>
              <a:r>
                <a:rPr lang="zh-CN" altLang="en-US" sz="2000" dirty="0">
                  <a:solidFill>
                    <a:srgbClr val="00B0F0"/>
                  </a:solidFill>
                </a:rPr>
                <a:t>：达成建立阶段底线要求的所有单位；</a:t>
              </a:r>
            </a:p>
            <a:p>
              <a:r>
                <a:rPr lang="zh-CN" altLang="en-US" sz="2000" dirty="0" smtClean="0">
                  <a:solidFill>
                    <a:srgbClr val="00B0F0"/>
                  </a:solidFill>
                </a:rPr>
                <a:t>任务</a:t>
              </a:r>
              <a:r>
                <a:rPr lang="zh-CN" altLang="en-US" sz="2000" dirty="0">
                  <a:solidFill>
                    <a:srgbClr val="00B0F0"/>
                  </a:solidFill>
                </a:rPr>
                <a:t>：完成隐性管理行为的调研优化、制度化；对单位内部控制体系进行一致性测试确保机构职能、岗位职责边界及衔接关系清晰；根据测试结果进行内控体系优化确保能够按设计运行；开展风险评估，建立风险评估数据库形成风险评估报告；解决行不行的问题。</a:t>
              </a:r>
            </a:p>
            <a:p>
              <a:r>
                <a:rPr lang="zh-CN" altLang="en-US" sz="2000" dirty="0">
                  <a:solidFill>
                    <a:srgbClr val="00B0F0"/>
                  </a:solidFill>
                </a:rPr>
                <a:t>标志：</a:t>
              </a:r>
              <a:r>
                <a:rPr lang="zh-CN" altLang="en-US" sz="2000" dirty="0">
                  <a:solidFill>
                    <a:srgbClr val="2C0698"/>
                  </a:solidFill>
                </a:rPr>
                <a:t>健全经济活动内控体系；完成内控体系一致性测试落实主体责任；建立风险数据库；建立评价与监督机制；发布实施内控体系；</a:t>
              </a:r>
            </a:p>
            <a:p>
              <a:r>
                <a:rPr lang="zh-CN" altLang="en-US" sz="2000" dirty="0">
                  <a:solidFill>
                    <a:srgbClr val="00B0F0"/>
                  </a:solidFill>
                </a:rPr>
                <a:t>成果（单位）：</a:t>
              </a:r>
              <a:r>
                <a:rPr lang="zh-CN" altLang="en-US" sz="2000" dirty="0">
                  <a:solidFill>
                    <a:srgbClr val="2C0698"/>
                  </a:solidFill>
                </a:rPr>
                <a:t>内控体系一致性测试结果；职能职责清单、四权分离表、职责分离矩阵、授权审批表；风险评估报告；经济活动领域内控体系（试行）；评价与监督机制；</a:t>
              </a:r>
            </a:p>
            <a:p>
              <a:r>
                <a:rPr lang="zh-CN" altLang="en-US" sz="2000" dirty="0">
                  <a:solidFill>
                    <a:srgbClr val="00B0F0"/>
                  </a:solidFill>
                </a:rPr>
                <a:t>标准体系：</a:t>
              </a:r>
              <a:r>
                <a:rPr lang="en-US" altLang="zh-CN" sz="2000" dirty="0">
                  <a:solidFill>
                    <a:srgbClr val="00B0F0"/>
                  </a:solidFill>
                </a:rPr>
                <a:t>《</a:t>
              </a:r>
              <a:r>
                <a:rPr lang="zh-CN" altLang="en-US" sz="2000" dirty="0">
                  <a:solidFill>
                    <a:srgbClr val="00B0F0"/>
                  </a:solidFill>
                </a:rPr>
                <a:t>内控体系一致性测试标准</a:t>
              </a:r>
              <a:r>
                <a:rPr lang="en-US" altLang="zh-CN" sz="2000" dirty="0">
                  <a:solidFill>
                    <a:srgbClr val="00B0F0"/>
                  </a:solidFill>
                </a:rPr>
                <a:t>》</a:t>
              </a:r>
              <a:r>
                <a:rPr lang="zh-CN" altLang="en-US" sz="2000" dirty="0">
                  <a:solidFill>
                    <a:srgbClr val="00B0F0"/>
                  </a:solidFill>
                </a:rPr>
                <a:t>；</a:t>
              </a:r>
              <a:r>
                <a:rPr lang="en-US" altLang="zh-CN" sz="2000" dirty="0">
                  <a:solidFill>
                    <a:srgbClr val="00B0F0"/>
                  </a:solidFill>
                </a:rPr>
                <a:t>《</a:t>
              </a:r>
              <a:r>
                <a:rPr lang="zh-CN" altLang="en-US" sz="2000" dirty="0">
                  <a:solidFill>
                    <a:srgbClr val="00B0F0"/>
                  </a:solidFill>
                </a:rPr>
                <a:t>单位内控运行评价指标体系</a:t>
              </a:r>
              <a:r>
                <a:rPr lang="en-US" altLang="zh-CN" sz="2000" dirty="0">
                  <a:solidFill>
                    <a:srgbClr val="00B0F0"/>
                  </a:solidFill>
                </a:rPr>
                <a:t>》</a:t>
              </a:r>
              <a:r>
                <a:rPr lang="zh-CN" altLang="en-US" sz="2000" dirty="0">
                  <a:solidFill>
                    <a:srgbClr val="00B0F0"/>
                  </a:solidFill>
                </a:rPr>
                <a:t>；</a:t>
              </a:r>
            </a:p>
            <a:p>
              <a:endParaRPr lang="zh-CN" altLang="zh-CN" sz="2000" dirty="0">
                <a:solidFill>
                  <a:srgbClr val="00B0F0"/>
                </a:solidFill>
              </a:endParaRPr>
            </a:p>
          </p:txBody>
        </p:sp>
      </p:grpSp>
      <p:sp>
        <p:nvSpPr>
          <p:cNvPr id="40" name="TextBox 39"/>
          <p:cNvSpPr txBox="1"/>
          <p:nvPr/>
        </p:nvSpPr>
        <p:spPr>
          <a:xfrm>
            <a:off x="5774358" y="1820648"/>
            <a:ext cx="335028"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⑥</a:t>
            </a:r>
            <a:endParaRPr kumimoji="0" lang="zh-CN" altLang="en-US" b="1" i="0" u="none" strike="noStrike" cap="none" spc="0" normalizeH="0" baseline="0" dirty="0">
              <a:ln>
                <a:noFill/>
              </a:ln>
              <a:solidFill>
                <a:srgbClr val="C00000"/>
              </a:solidFill>
              <a:effectLst/>
              <a:uFillTx/>
              <a:sym typeface="Helvetica Light"/>
            </a:endParaRPr>
          </a:p>
        </p:txBody>
      </p:sp>
      <p:sp>
        <p:nvSpPr>
          <p:cNvPr id="41" name="TextBox 1"/>
          <p:cNvSpPr txBox="1">
            <a:spLocks noChangeArrowheads="1"/>
          </p:cNvSpPr>
          <p:nvPr/>
        </p:nvSpPr>
        <p:spPr bwMode="auto">
          <a:xfrm>
            <a:off x="765381" y="20666"/>
            <a:ext cx="5581009"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33CC"/>
                </a:solidFill>
                <a:latin typeface="微软雅黑" pitchFamily="34" charset="-122"/>
                <a:ea typeface="微软雅黑" pitchFamily="34" charset="-122"/>
              </a:rPr>
              <a:t>内控分阶段划底线建设路线图</a:t>
            </a:r>
          </a:p>
        </p:txBody>
      </p:sp>
    </p:spTree>
    <p:extLst>
      <p:ext uri="{BB962C8B-B14F-4D97-AF65-F5344CB8AC3E}">
        <p14:creationId xmlns:p14="http://schemas.microsoft.com/office/powerpoint/2010/main" val="2124038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3168" y="927439"/>
            <a:ext cx="4416629" cy="533479"/>
          </a:xfrm>
          <a:prstGeom prst="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800" dirty="0" smtClean="0">
                <a:solidFill>
                  <a:srgbClr val="FFFFFF"/>
                </a:solidFill>
                <a:latin typeface="华文中宋" pitchFamily="2" charset="-122"/>
                <a:ea typeface="华文中宋" pitchFamily="2" charset="-122"/>
                <a:sym typeface="Helvetica Light"/>
              </a:rPr>
              <a:t>第三阶段：信息化阶段</a:t>
            </a:r>
          </a:p>
        </p:txBody>
      </p:sp>
      <p:sp>
        <p:nvSpPr>
          <p:cNvPr id="24" name="TextBox 23"/>
          <p:cNvSpPr txBox="1"/>
          <p:nvPr/>
        </p:nvSpPr>
        <p:spPr>
          <a:xfrm>
            <a:off x="7670139" y="806640"/>
            <a:ext cx="102657"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zh-CN" altLang="en-US" sz="5000" b="0" i="0" u="none" strike="noStrike" cap="none" spc="0" normalizeH="0" baseline="0" dirty="0">
              <a:ln>
                <a:noFill/>
              </a:ln>
              <a:solidFill>
                <a:srgbClr val="000000"/>
              </a:solidFill>
              <a:effectLst/>
              <a:uFillTx/>
              <a:latin typeface="+mn-lt"/>
              <a:ea typeface="+mn-ea"/>
              <a:cs typeface="+mn-cs"/>
              <a:sym typeface="Helvetica Light"/>
            </a:endParaRPr>
          </a:p>
        </p:txBody>
      </p:sp>
      <p:grpSp>
        <p:nvGrpSpPr>
          <p:cNvPr id="27" name="组合 26"/>
          <p:cNvGrpSpPr/>
          <p:nvPr/>
        </p:nvGrpSpPr>
        <p:grpSpPr>
          <a:xfrm>
            <a:off x="886356" y="1574030"/>
            <a:ext cx="10476520" cy="2364940"/>
            <a:chOff x="264267" y="1137552"/>
            <a:chExt cx="11459160" cy="3119830"/>
          </a:xfrm>
        </p:grpSpPr>
        <p:grpSp>
          <p:nvGrpSpPr>
            <p:cNvPr id="29" name="组合 28"/>
            <p:cNvGrpSpPr/>
            <p:nvPr/>
          </p:nvGrpSpPr>
          <p:grpSpPr>
            <a:xfrm>
              <a:off x="7055893" y="1994419"/>
              <a:ext cx="4667534" cy="1528001"/>
              <a:chOff x="1816927" y="2551514"/>
              <a:chExt cx="6213132" cy="1319841"/>
            </a:xfrm>
          </p:grpSpPr>
          <p:sp>
            <p:nvSpPr>
              <p:cNvPr id="63" name="圆角矩形 62"/>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4" name="TextBox 63"/>
              <p:cNvSpPr txBox="1"/>
              <p:nvPr/>
            </p:nvSpPr>
            <p:spPr>
              <a:xfrm>
                <a:off x="3926855" y="2582289"/>
                <a:ext cx="1843620"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内控信息化</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0" name="组合 29"/>
            <p:cNvGrpSpPr/>
            <p:nvPr/>
          </p:nvGrpSpPr>
          <p:grpSpPr>
            <a:xfrm>
              <a:off x="4321088" y="1990945"/>
              <a:ext cx="2601899" cy="1528001"/>
              <a:chOff x="1816927" y="2551514"/>
              <a:chExt cx="6213132" cy="1319841"/>
            </a:xfrm>
          </p:grpSpPr>
          <p:sp>
            <p:nvSpPr>
              <p:cNvPr id="61" name="圆角矩形 60"/>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2" name="TextBox 61"/>
              <p:cNvSpPr txBox="1"/>
              <p:nvPr/>
            </p:nvSpPr>
            <p:spPr>
              <a:xfrm>
                <a:off x="2888808" y="2582289"/>
                <a:ext cx="3919717"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内控体系健全</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1" name="组合 30"/>
            <p:cNvGrpSpPr/>
            <p:nvPr/>
          </p:nvGrpSpPr>
          <p:grpSpPr>
            <a:xfrm>
              <a:off x="264267" y="1978931"/>
              <a:ext cx="3920343" cy="1528001"/>
              <a:chOff x="1816927" y="2551514"/>
              <a:chExt cx="6213132" cy="1319841"/>
            </a:xfrm>
          </p:grpSpPr>
          <p:sp>
            <p:nvSpPr>
              <p:cNvPr id="59" name="圆角矩形 58"/>
              <p:cNvSpPr/>
              <p:nvPr/>
            </p:nvSpPr>
            <p:spPr>
              <a:xfrm>
                <a:off x="1816927" y="2551514"/>
                <a:ext cx="6213132" cy="1319841"/>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zh-CN" altLang="en-US" sz="2800" dirty="0" smtClean="0">
                  <a:solidFill>
                    <a:srgbClr val="FFFFFF"/>
                  </a:solidFill>
                  <a:sym typeface="Helvetica Light"/>
                </a:endParaRPr>
              </a:p>
            </p:txBody>
          </p:sp>
          <p:sp>
            <p:nvSpPr>
              <p:cNvPr id="60" name="TextBox 59"/>
              <p:cNvSpPr txBox="1"/>
              <p:nvPr/>
            </p:nvSpPr>
            <p:spPr>
              <a:xfrm>
                <a:off x="3547924" y="2582289"/>
                <a:ext cx="2601483" cy="354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smtClean="0">
                    <a:solidFill>
                      <a:srgbClr val="C00000"/>
                    </a:solidFill>
                    <a:latin typeface="华文中宋" pitchFamily="2" charset="-122"/>
                    <a:ea typeface="华文中宋" pitchFamily="2" charset="-122"/>
                    <a:sym typeface="Helvetica Light"/>
                  </a:rPr>
                  <a:t>内控体系建立</a:t>
                </a:r>
                <a:endParaRPr kumimoji="0" lang="zh-CN" altLang="en-US" sz="2000" b="1" i="0" u="none" strike="noStrike" cap="none" spc="0" normalizeH="0" baseline="0" dirty="0">
                  <a:ln>
                    <a:noFill/>
                  </a:ln>
                  <a:solidFill>
                    <a:srgbClr val="C00000"/>
                  </a:solidFill>
                  <a:effectLst/>
                  <a:uFillTx/>
                  <a:latin typeface="华文中宋" pitchFamily="2" charset="-122"/>
                  <a:ea typeface="华文中宋" pitchFamily="2" charset="-122"/>
                  <a:sym typeface="Helvetica Light"/>
                </a:endParaRPr>
              </a:p>
            </p:txBody>
          </p:sp>
        </p:grpSp>
        <p:grpSp>
          <p:nvGrpSpPr>
            <p:cNvPr id="32" name="组合 31"/>
            <p:cNvGrpSpPr/>
            <p:nvPr/>
          </p:nvGrpSpPr>
          <p:grpSpPr>
            <a:xfrm>
              <a:off x="448541" y="2590660"/>
              <a:ext cx="11179352" cy="972704"/>
              <a:chOff x="448541" y="2645252"/>
              <a:chExt cx="9213269" cy="972704"/>
            </a:xfrm>
            <a:noFill/>
          </p:grpSpPr>
          <p:sp>
            <p:nvSpPr>
              <p:cNvPr id="45" name="圆角矩形 44"/>
              <p:cNvSpPr/>
              <p:nvPr/>
            </p:nvSpPr>
            <p:spPr>
              <a:xfrm>
                <a:off x="448541" y="2645252"/>
                <a:ext cx="1046019"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摸底评估</a:t>
                </a:r>
              </a:p>
            </p:txBody>
          </p:sp>
          <p:sp>
            <p:nvSpPr>
              <p:cNvPr id="46" name="圆角矩形 45"/>
              <p:cNvSpPr/>
              <p:nvPr/>
            </p:nvSpPr>
            <p:spPr>
              <a:xfrm>
                <a:off x="2065306" y="2645252"/>
                <a:ext cx="1303620"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a:solidFill>
                      <a:srgbClr val="2C0698"/>
                    </a:solidFill>
                    <a:latin typeface="★懐流体" pitchFamily="2" charset="-128"/>
                    <a:ea typeface="方正准雅宋简" pitchFamily="2" charset="-122"/>
                    <a:sym typeface="Helvetica Light"/>
                  </a:rPr>
                  <a:t>合规</a:t>
                </a:r>
                <a:r>
                  <a:rPr lang="zh-CN" altLang="en-US" sz="1600" dirty="0" smtClean="0">
                    <a:solidFill>
                      <a:srgbClr val="2C0698"/>
                    </a:solidFill>
                    <a:latin typeface="★懐流体" pitchFamily="2" charset="-128"/>
                    <a:ea typeface="方正准雅宋简" pitchFamily="2" charset="-122"/>
                    <a:sym typeface="Helvetica Light"/>
                  </a:rPr>
                  <a:t>性建设</a:t>
                </a:r>
              </a:p>
            </p:txBody>
          </p:sp>
          <p:sp>
            <p:nvSpPr>
              <p:cNvPr id="47" name="圆角矩形 46"/>
              <p:cNvSpPr/>
              <p:nvPr/>
            </p:nvSpPr>
            <p:spPr>
              <a:xfrm>
                <a:off x="3911141" y="2652199"/>
                <a:ext cx="1492648"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有效性建设</a:t>
                </a:r>
              </a:p>
            </p:txBody>
          </p:sp>
          <p:sp>
            <p:nvSpPr>
              <p:cNvPr id="48" name="圆角矩形 47"/>
              <p:cNvSpPr/>
              <p:nvPr/>
            </p:nvSpPr>
            <p:spPr>
              <a:xfrm>
                <a:off x="6050294" y="2652199"/>
                <a:ext cx="1745391"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数据真实性建设</a:t>
                </a:r>
              </a:p>
            </p:txBody>
          </p:sp>
          <p:sp>
            <p:nvSpPr>
              <p:cNvPr id="49" name="圆角矩形 48"/>
              <p:cNvSpPr/>
              <p:nvPr/>
            </p:nvSpPr>
            <p:spPr>
              <a:xfrm>
                <a:off x="8482256" y="2652199"/>
                <a:ext cx="1179554" cy="540000"/>
              </a:xfrm>
              <a:prstGeom prst="roundRect">
                <a:avLst/>
              </a:prstGeom>
              <a:grp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有效实施</a:t>
                </a:r>
              </a:p>
            </p:txBody>
          </p:sp>
          <p:cxnSp>
            <p:nvCxnSpPr>
              <p:cNvPr id="50" name="直接箭头连接符 49"/>
              <p:cNvCxnSpPr>
                <a:stCxn id="45" idx="3"/>
                <a:endCxn id="46" idx="1"/>
              </p:cNvCxnSpPr>
              <p:nvPr/>
            </p:nvCxnSpPr>
            <p:spPr>
              <a:xfrm>
                <a:off x="1494560" y="2915252"/>
                <a:ext cx="570746"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1" name="直接箭头连接符 50"/>
              <p:cNvCxnSpPr>
                <a:stCxn id="46" idx="3"/>
                <a:endCxn id="47" idx="1"/>
              </p:cNvCxnSpPr>
              <p:nvPr/>
            </p:nvCxnSpPr>
            <p:spPr>
              <a:xfrm>
                <a:off x="3368926" y="2915252"/>
                <a:ext cx="542215" cy="6947"/>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2" name="直接箭头连接符 51"/>
              <p:cNvCxnSpPr>
                <a:stCxn id="47" idx="3"/>
                <a:endCxn id="48" idx="1"/>
              </p:cNvCxnSpPr>
              <p:nvPr/>
            </p:nvCxnSpPr>
            <p:spPr>
              <a:xfrm>
                <a:off x="5403789" y="2922199"/>
                <a:ext cx="646505"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cxnSp>
            <p:nvCxnSpPr>
              <p:cNvPr id="53" name="直接箭头连接符 52"/>
              <p:cNvCxnSpPr>
                <a:stCxn id="48" idx="3"/>
                <a:endCxn id="49" idx="1"/>
              </p:cNvCxnSpPr>
              <p:nvPr/>
            </p:nvCxnSpPr>
            <p:spPr>
              <a:xfrm>
                <a:off x="7795685" y="2922199"/>
                <a:ext cx="686571" cy="0"/>
              </a:xfrm>
              <a:prstGeom prst="straightConnector1">
                <a:avLst/>
              </a:prstGeom>
              <a:grpFill/>
              <a:ln w="28575">
                <a:headEnd type="none" w="med" len="med"/>
                <a:tailEnd type="triangle" w="med" len="lg"/>
              </a:ln>
            </p:spPr>
            <p:style>
              <a:lnRef idx="2">
                <a:schemeClr val="accent5"/>
              </a:lnRef>
              <a:fillRef idx="0">
                <a:schemeClr val="accent5"/>
              </a:fillRef>
              <a:effectRef idx="1">
                <a:schemeClr val="accent5"/>
              </a:effectRef>
              <a:fontRef idx="minor">
                <a:schemeClr val="tx1"/>
              </a:fontRef>
            </p:style>
          </p:cxnSp>
          <p:sp>
            <p:nvSpPr>
              <p:cNvPr id="54" name="TextBox 53"/>
              <p:cNvSpPr txBox="1"/>
              <p:nvPr/>
            </p:nvSpPr>
            <p:spPr>
              <a:xfrm>
                <a:off x="761579" y="3238365"/>
                <a:ext cx="333425"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①</a:t>
                </a:r>
                <a:endParaRPr kumimoji="0" lang="zh-CN" altLang="en-US" b="1" i="0" u="none" strike="noStrike" cap="none" spc="0" normalizeH="0" baseline="0" dirty="0">
                  <a:ln>
                    <a:noFill/>
                  </a:ln>
                  <a:solidFill>
                    <a:srgbClr val="C00000"/>
                  </a:solidFill>
                  <a:effectLst/>
                  <a:uFillTx/>
                  <a:sym typeface="Helvetica Light"/>
                </a:endParaRPr>
              </a:p>
            </p:txBody>
          </p:sp>
          <p:sp>
            <p:nvSpPr>
              <p:cNvPr id="55" name="TextBox 54"/>
              <p:cNvSpPr txBox="1"/>
              <p:nvPr/>
            </p:nvSpPr>
            <p:spPr>
              <a:xfrm>
                <a:off x="2549602" y="3238365"/>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②</a:t>
                </a:r>
                <a:endParaRPr kumimoji="0" lang="zh-CN" altLang="en-US" b="1" i="0" u="none" strike="noStrike" cap="none" spc="0" normalizeH="0" baseline="0" dirty="0">
                  <a:ln>
                    <a:noFill/>
                  </a:ln>
                  <a:solidFill>
                    <a:srgbClr val="C00000"/>
                  </a:solidFill>
                  <a:effectLst/>
                  <a:uFillTx/>
                  <a:sym typeface="Helvetica Light"/>
                </a:endParaRPr>
              </a:p>
            </p:txBody>
          </p:sp>
          <p:sp>
            <p:nvSpPr>
              <p:cNvPr id="56" name="TextBox 55"/>
              <p:cNvSpPr txBox="1"/>
              <p:nvPr/>
            </p:nvSpPr>
            <p:spPr>
              <a:xfrm>
                <a:off x="4489061" y="3238365"/>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③</a:t>
                </a:r>
                <a:endParaRPr kumimoji="0" lang="zh-CN" altLang="en-US" b="1" i="0" u="none" strike="noStrike" cap="none" spc="0" normalizeH="0" baseline="0" dirty="0">
                  <a:ln>
                    <a:noFill/>
                  </a:ln>
                  <a:solidFill>
                    <a:srgbClr val="C00000"/>
                  </a:solidFill>
                  <a:effectLst/>
                  <a:uFillTx/>
                  <a:sym typeface="Helvetica Light"/>
                </a:endParaRPr>
              </a:p>
            </p:txBody>
          </p:sp>
          <p:sp>
            <p:nvSpPr>
              <p:cNvPr id="57" name="TextBox 56"/>
              <p:cNvSpPr txBox="1"/>
              <p:nvPr/>
            </p:nvSpPr>
            <p:spPr>
              <a:xfrm>
                <a:off x="6755474" y="3234556"/>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smtClean="0">
                    <a:solidFill>
                      <a:srgbClr val="C00000"/>
                    </a:solidFill>
                    <a:sym typeface="Helvetica Light"/>
                  </a:rPr>
                  <a:t>④</a:t>
                </a:r>
                <a:endParaRPr kumimoji="0" lang="zh-CN" altLang="en-US" b="1" i="0" u="none" strike="noStrike" cap="none" spc="0" normalizeH="0" baseline="0" dirty="0">
                  <a:ln>
                    <a:noFill/>
                  </a:ln>
                  <a:solidFill>
                    <a:srgbClr val="C00000"/>
                  </a:solidFill>
                  <a:effectLst/>
                  <a:uFillTx/>
                  <a:sym typeface="Helvetica Light"/>
                </a:endParaRPr>
              </a:p>
            </p:txBody>
          </p:sp>
          <p:sp>
            <p:nvSpPr>
              <p:cNvPr id="58" name="TextBox 57"/>
              <p:cNvSpPr txBox="1"/>
              <p:nvPr/>
            </p:nvSpPr>
            <p:spPr>
              <a:xfrm>
                <a:off x="8904519" y="3234556"/>
                <a:ext cx="335028" cy="379591"/>
              </a:xfrm>
              <a:prstGeom prst="rect">
                <a:avLst/>
              </a:prstGeom>
              <a:grp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⑤</a:t>
                </a:r>
                <a:endParaRPr kumimoji="0" lang="zh-CN" altLang="en-US" b="1" i="0" u="none" strike="noStrike" cap="none" spc="0" normalizeH="0" baseline="0" dirty="0">
                  <a:ln>
                    <a:noFill/>
                  </a:ln>
                  <a:solidFill>
                    <a:srgbClr val="C00000"/>
                  </a:solidFill>
                  <a:effectLst/>
                  <a:uFillTx/>
                  <a:sym typeface="Helvetica Light"/>
                </a:endParaRPr>
              </a:p>
            </p:txBody>
          </p:sp>
        </p:grpSp>
        <p:cxnSp>
          <p:nvCxnSpPr>
            <p:cNvPr id="33" name="肘形连接符 32"/>
            <p:cNvCxnSpPr>
              <a:stCxn id="63" idx="0"/>
              <a:endCxn id="59" idx="0"/>
            </p:cNvCxnSpPr>
            <p:nvPr/>
          </p:nvCxnSpPr>
          <p:spPr>
            <a:xfrm rot="16200000" flipV="1">
              <a:off x="5799306" y="-1595936"/>
              <a:ext cx="15488" cy="7165221"/>
            </a:xfrm>
            <a:prstGeom prst="bentConnector3">
              <a:avLst>
                <a:gd name="adj1" fmla="val 4043304"/>
              </a:avLst>
            </a:prstGeom>
            <a:noFill/>
            <a:ln w="25400" cap="flat">
              <a:solidFill>
                <a:schemeClr val="accent1"/>
              </a:solidFill>
              <a:prstDash val="solid"/>
              <a:miter lim="400000"/>
              <a:headEnd type="none" w="med" len="med"/>
              <a:tailEnd type="triangle" w="lg" len="lg"/>
            </a:ln>
            <a:effectLst/>
            <a:sp3d/>
          </p:spPr>
          <p:style>
            <a:lnRef idx="0">
              <a:scrgbClr r="0" g="0" b="0"/>
            </a:lnRef>
            <a:fillRef idx="0">
              <a:scrgbClr r="0" g="0" b="0"/>
            </a:fillRef>
            <a:effectRef idx="0">
              <a:scrgbClr r="0" g="0" b="0"/>
            </a:effectRef>
            <a:fontRef idx="none"/>
          </p:style>
        </p:cxnSp>
        <p:sp>
          <p:nvSpPr>
            <p:cNvPr id="34" name="圆角矩形 33"/>
            <p:cNvSpPr/>
            <p:nvPr/>
          </p:nvSpPr>
          <p:spPr>
            <a:xfrm>
              <a:off x="5113027" y="1137552"/>
              <a:ext cx="1581808" cy="385921"/>
            </a:xfrm>
            <a:prstGeom prst="roundRect">
              <a:avLst/>
            </a:prstGeom>
            <a:solidFill>
              <a:schemeClr val="bg1"/>
            </a:solidFill>
            <a:ln/>
          </p:spPr>
          <p:style>
            <a:lnRef idx="2">
              <a:schemeClr val="accent5"/>
            </a:lnRef>
            <a:fillRef idx="1">
              <a:schemeClr val="lt1"/>
            </a:fillRef>
            <a:effectRef idx="0">
              <a:schemeClr val="accent5"/>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1600" dirty="0" smtClean="0">
                  <a:solidFill>
                    <a:srgbClr val="2C0698"/>
                  </a:solidFill>
                  <a:latin typeface="★懐流体" pitchFamily="2" charset="-128"/>
                  <a:ea typeface="方正准雅宋简" pitchFamily="2" charset="-122"/>
                  <a:sym typeface="Helvetica Light"/>
                </a:rPr>
                <a:t>监督与评价</a:t>
              </a:r>
            </a:p>
          </p:txBody>
        </p:sp>
        <p:cxnSp>
          <p:nvCxnSpPr>
            <p:cNvPr id="35" name="直接箭头连接符 34"/>
            <p:cNvCxnSpPr/>
            <p:nvPr/>
          </p:nvCxnSpPr>
          <p:spPr>
            <a:xfrm flipV="1">
              <a:off x="7065525" y="3686524"/>
              <a:ext cx="4657902" cy="29500"/>
            </a:xfrm>
            <a:prstGeom prst="straightConnector1">
              <a:avLst/>
            </a:prstGeom>
            <a:noFill/>
            <a:ln w="38100" cap="flat">
              <a:solidFill>
                <a:srgbClr val="00B050"/>
              </a:solidFill>
              <a:prstDash val="solid"/>
              <a:miter lim="400000"/>
              <a:headEnd type="arrow"/>
              <a:tailEnd type="arrow"/>
            </a:ln>
            <a:effectLst/>
            <a:sp3d/>
          </p:spPr>
          <p:style>
            <a:lnRef idx="0">
              <a:scrgbClr r="0" g="0" b="0"/>
            </a:lnRef>
            <a:fillRef idx="0">
              <a:scrgbClr r="0" g="0" b="0"/>
            </a:fillRef>
            <a:effectRef idx="0">
              <a:scrgbClr r="0" g="0" b="0"/>
            </a:effectRef>
            <a:fontRef idx="none"/>
          </p:style>
        </p:cxnSp>
        <p:sp>
          <p:nvSpPr>
            <p:cNvPr id="37" name="TextBox 36"/>
            <p:cNvSpPr txBox="1"/>
            <p:nvPr/>
          </p:nvSpPr>
          <p:spPr>
            <a:xfrm>
              <a:off x="8101354" y="3716023"/>
              <a:ext cx="2620037" cy="54135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sz="2000" b="1" dirty="0">
                  <a:solidFill>
                    <a:srgbClr val="2C0698"/>
                  </a:solidFill>
                  <a:latin typeface="华文中宋" pitchFamily="2" charset="-122"/>
                  <a:ea typeface="华文中宋" pitchFamily="2" charset="-122"/>
                  <a:sym typeface="Helvetica Light"/>
                </a:rPr>
                <a:t>信息化</a:t>
              </a:r>
              <a:r>
                <a:rPr lang="zh-CN" altLang="en-US" sz="2000" b="1" dirty="0" smtClean="0">
                  <a:solidFill>
                    <a:srgbClr val="2C0698"/>
                  </a:solidFill>
                  <a:latin typeface="华文中宋" pitchFamily="2" charset="-122"/>
                  <a:ea typeface="华文中宋" pitchFamily="2" charset="-122"/>
                  <a:sym typeface="Helvetica Light"/>
                </a:rPr>
                <a:t>阶段</a:t>
              </a:r>
              <a:endParaRPr kumimoji="0" lang="zh-CN" altLang="en-US" sz="2000" b="1" i="0" u="none" strike="noStrike" cap="none" spc="0" normalizeH="0" baseline="0" dirty="0">
                <a:ln>
                  <a:noFill/>
                </a:ln>
                <a:solidFill>
                  <a:srgbClr val="2C0698"/>
                </a:solidFill>
                <a:effectLst/>
                <a:uFillTx/>
                <a:latin typeface="华文中宋" pitchFamily="2" charset="-122"/>
                <a:ea typeface="华文中宋" pitchFamily="2" charset="-122"/>
                <a:sym typeface="Helvetica Light"/>
              </a:endParaRPr>
            </a:p>
          </p:txBody>
        </p:sp>
      </p:grpSp>
      <p:pic>
        <p:nvPicPr>
          <p:cNvPr id="77" name="2017年度底线要求" descr="2017年度底线要求"/>
          <p:cNvPicPr>
            <a:picLocks/>
          </p:cNvPicPr>
          <p:nvPr/>
        </p:nvPicPr>
        <p:blipFill>
          <a:blip r:embed="rId2" cstate="print">
            <a:extLst/>
          </a:blip>
          <a:stretch>
            <a:fillRect/>
          </a:stretch>
        </p:blipFill>
        <p:spPr>
          <a:xfrm flipH="1">
            <a:off x="4312332" y="3325701"/>
            <a:ext cx="2956779" cy="547166"/>
          </a:xfrm>
          <a:prstGeom prst="rect">
            <a:avLst/>
          </a:prstGeom>
          <a:effectLst/>
        </p:spPr>
      </p:pic>
      <p:sp>
        <p:nvSpPr>
          <p:cNvPr id="5" name="TextBox 4"/>
          <p:cNvSpPr txBox="1"/>
          <p:nvPr/>
        </p:nvSpPr>
        <p:spPr>
          <a:xfrm>
            <a:off x="4378075" y="3431208"/>
            <a:ext cx="2689840"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en-US" altLang="zh-CN" sz="2000" b="1" i="0" u="none" strike="noStrike" cap="none" spc="0" normalizeH="0" baseline="0" dirty="0" smtClean="0">
                <a:ln>
                  <a:noFill/>
                </a:ln>
                <a:solidFill>
                  <a:schemeClr val="accent5"/>
                </a:solidFill>
                <a:effectLst/>
                <a:uFillTx/>
                <a:latin typeface="+mn-lt"/>
                <a:ea typeface="+mn-ea"/>
                <a:cs typeface="+mn-cs"/>
                <a:sym typeface="Helvetica Light"/>
              </a:rPr>
              <a:t>2018</a:t>
            </a:r>
            <a:r>
              <a:rPr kumimoji="0" lang="zh-CN" altLang="en-US" sz="2000" b="1" i="0" u="none" strike="noStrike" cap="none" spc="0" normalizeH="0" baseline="0" dirty="0" smtClean="0">
                <a:ln>
                  <a:noFill/>
                </a:ln>
                <a:solidFill>
                  <a:schemeClr val="accent5"/>
                </a:solidFill>
                <a:effectLst/>
                <a:uFillTx/>
                <a:latin typeface="+mn-lt"/>
                <a:ea typeface="+mn-ea"/>
                <a:cs typeface="+mn-cs"/>
                <a:sym typeface="Helvetica Light"/>
              </a:rPr>
              <a:t>、</a:t>
            </a:r>
            <a:r>
              <a:rPr kumimoji="0" lang="en-US" altLang="zh-CN" sz="2000" b="1" i="0" u="none" strike="noStrike" cap="none" spc="0" normalizeH="0" baseline="0" dirty="0" smtClean="0">
                <a:ln>
                  <a:noFill/>
                </a:ln>
                <a:solidFill>
                  <a:schemeClr val="accent5"/>
                </a:solidFill>
                <a:effectLst/>
                <a:uFillTx/>
                <a:latin typeface="+mn-lt"/>
                <a:ea typeface="+mn-ea"/>
                <a:cs typeface="+mn-cs"/>
                <a:sym typeface="Helvetica Light"/>
              </a:rPr>
              <a:t>2019</a:t>
            </a:r>
            <a:r>
              <a:rPr kumimoji="0" lang="zh-CN" altLang="en-US" sz="2000" b="1" i="0" u="none" strike="noStrike" cap="none" spc="0" normalizeH="0" baseline="0" dirty="0" smtClean="0">
                <a:ln>
                  <a:noFill/>
                </a:ln>
                <a:solidFill>
                  <a:schemeClr val="accent5"/>
                </a:solidFill>
                <a:effectLst/>
                <a:uFillTx/>
                <a:latin typeface="+mn-lt"/>
                <a:ea typeface="+mn-ea"/>
                <a:cs typeface="+mn-cs"/>
                <a:sym typeface="Helvetica Light"/>
              </a:rPr>
              <a:t>年优者先行</a:t>
            </a:r>
            <a:endParaRPr kumimoji="0" lang="zh-CN" altLang="en-US" sz="2000" b="1" i="0" u="none" strike="noStrike" cap="none" spc="0" normalizeH="0" baseline="0" dirty="0">
              <a:ln>
                <a:noFill/>
              </a:ln>
              <a:solidFill>
                <a:schemeClr val="accent5"/>
              </a:solidFill>
              <a:effectLst/>
              <a:uFillTx/>
              <a:latin typeface="+mn-lt"/>
              <a:ea typeface="+mn-ea"/>
              <a:cs typeface="+mn-cs"/>
              <a:sym typeface="Helvetica Light"/>
            </a:endParaRPr>
          </a:p>
        </p:txBody>
      </p:sp>
      <p:grpSp>
        <p:nvGrpSpPr>
          <p:cNvPr id="8" name="组合 7"/>
          <p:cNvGrpSpPr/>
          <p:nvPr/>
        </p:nvGrpSpPr>
        <p:grpSpPr>
          <a:xfrm>
            <a:off x="84281" y="3788953"/>
            <a:ext cx="11953044" cy="3035037"/>
            <a:chOff x="84281" y="3788953"/>
            <a:chExt cx="11953044" cy="3035037"/>
          </a:xfrm>
        </p:grpSpPr>
        <p:pic>
          <p:nvPicPr>
            <p:cNvPr id="42" name="范围：区域达到健全阶段底线要求的所有单位；…" descr="范围：区域达到健全阶段底线要求的所有单位；…"/>
            <p:cNvPicPr>
              <a:picLocks/>
            </p:cNvPicPr>
            <p:nvPr/>
          </p:nvPicPr>
          <p:blipFill>
            <a:blip r:embed="rId3" cstate="print">
              <a:extLst/>
            </a:blip>
            <a:stretch>
              <a:fillRect/>
            </a:stretch>
          </p:blipFill>
          <p:spPr>
            <a:xfrm>
              <a:off x="84281" y="3788953"/>
              <a:ext cx="11953044" cy="2843858"/>
            </a:xfrm>
            <a:prstGeom prst="rect">
              <a:avLst/>
            </a:prstGeom>
            <a:effectLst/>
          </p:spPr>
        </p:pic>
        <p:sp>
          <p:nvSpPr>
            <p:cNvPr id="3" name="矩形 2"/>
            <p:cNvSpPr/>
            <p:nvPr/>
          </p:nvSpPr>
          <p:spPr>
            <a:xfrm>
              <a:off x="150125" y="3961668"/>
              <a:ext cx="11737075" cy="2862322"/>
            </a:xfrm>
            <a:prstGeom prst="rect">
              <a:avLst/>
            </a:prstGeom>
          </p:spPr>
          <p:txBody>
            <a:bodyPr wrap="square">
              <a:spAutoFit/>
            </a:bodyPr>
            <a:lstStyle/>
            <a:p>
              <a:r>
                <a:rPr lang="zh-CN" altLang="en-US" sz="2000" dirty="0">
                  <a:solidFill>
                    <a:srgbClr val="00B0F0"/>
                  </a:solidFill>
                </a:rPr>
                <a:t>范围：区域达到健全阶段底线要求的所有单位；</a:t>
              </a:r>
            </a:p>
            <a:p>
              <a:r>
                <a:rPr lang="zh-CN" altLang="en-US" sz="2000" dirty="0">
                  <a:solidFill>
                    <a:srgbClr val="00B0F0"/>
                  </a:solidFill>
                </a:rPr>
                <a:t>成效：使区域</a:t>
              </a:r>
              <a:r>
                <a:rPr lang="zh-CN" altLang="en-US" sz="2000" dirty="0">
                  <a:solidFill>
                    <a:srgbClr val="2C0698"/>
                  </a:solidFill>
                </a:rPr>
                <a:t>单位全面启动内控信息化建设工作，启动内控管理流程数据化的工作，将稳定的管理流程固化在管理系统中</a:t>
              </a:r>
              <a:r>
                <a:rPr lang="zh-CN" altLang="en-US" sz="2000" dirty="0">
                  <a:solidFill>
                    <a:srgbClr val="00B0F0"/>
                  </a:solidFill>
                </a:rPr>
                <a:t>；对运行的内控体系进行精细化优化调整，对单位事项进行分类细化；完成信息化规划及整合，为提供真实、科学的决策数据奠定基础；</a:t>
              </a:r>
            </a:p>
            <a:p>
              <a:r>
                <a:rPr lang="zh-CN" altLang="en-US" sz="2000" dirty="0">
                  <a:solidFill>
                    <a:srgbClr val="00B0F0"/>
                  </a:solidFill>
                </a:rPr>
                <a:t>措施：①建立内控信息系统风险评估指标体系；②开展内控信息系统风险评估；③梳理内控信息化需求并实施在管理系统中；④开展内控信息化规划工作；</a:t>
              </a:r>
              <a:r>
                <a:rPr lang="zh-CN" altLang="en-US" sz="2000" dirty="0">
                  <a:solidFill>
                    <a:srgbClr val="1A04BC"/>
                  </a:solidFill>
                </a:rPr>
                <a:t>⑤完成信息化整合</a:t>
              </a:r>
              <a:r>
                <a:rPr lang="zh-CN" altLang="en-US" sz="2000" dirty="0">
                  <a:solidFill>
                    <a:srgbClr val="00B0F0"/>
                  </a:solidFill>
                </a:rPr>
                <a:t>；</a:t>
              </a:r>
            </a:p>
            <a:p>
              <a:r>
                <a:rPr lang="zh-CN" altLang="en-US" sz="2000" dirty="0">
                  <a:solidFill>
                    <a:srgbClr val="00B0F0"/>
                  </a:solidFill>
                </a:rPr>
                <a:t>标准：</a:t>
              </a:r>
              <a:r>
                <a:rPr lang="en-US" altLang="zh-CN" sz="2000" dirty="0">
                  <a:solidFill>
                    <a:srgbClr val="00B0F0"/>
                  </a:solidFill>
                </a:rPr>
                <a:t>《</a:t>
              </a:r>
              <a:r>
                <a:rPr lang="zh-CN" altLang="en-US" sz="2000" dirty="0">
                  <a:solidFill>
                    <a:srgbClr val="00B0F0"/>
                  </a:solidFill>
                </a:rPr>
                <a:t>信息系统风险评估指标</a:t>
              </a:r>
              <a:r>
                <a:rPr lang="en-US" altLang="zh-CN" sz="2000" dirty="0">
                  <a:solidFill>
                    <a:srgbClr val="00B0F0"/>
                  </a:solidFill>
                </a:rPr>
                <a:t>》</a:t>
              </a:r>
              <a:r>
                <a:rPr lang="zh-CN" altLang="en-US" sz="2000" dirty="0">
                  <a:solidFill>
                    <a:srgbClr val="00B0F0"/>
                  </a:solidFill>
                </a:rPr>
                <a:t>；</a:t>
              </a:r>
              <a:r>
                <a:rPr lang="en-US" altLang="zh-CN" sz="2000" dirty="0">
                  <a:solidFill>
                    <a:srgbClr val="00B0F0"/>
                  </a:solidFill>
                </a:rPr>
                <a:t>《</a:t>
              </a:r>
              <a:r>
                <a:rPr lang="zh-CN" altLang="en-US" sz="2000" dirty="0">
                  <a:solidFill>
                    <a:srgbClr val="00B0F0"/>
                  </a:solidFill>
                </a:rPr>
                <a:t>分类事项梳理标准</a:t>
              </a:r>
              <a:r>
                <a:rPr lang="en-US" altLang="zh-CN" sz="2000" dirty="0">
                  <a:solidFill>
                    <a:srgbClr val="00B0F0"/>
                  </a:solidFill>
                </a:rPr>
                <a:t>》</a:t>
              </a:r>
              <a:r>
                <a:rPr lang="zh-CN" altLang="en-US" sz="2000" dirty="0">
                  <a:solidFill>
                    <a:srgbClr val="00B0F0"/>
                  </a:solidFill>
                </a:rPr>
                <a:t>；</a:t>
              </a:r>
              <a:r>
                <a:rPr lang="en-US" altLang="zh-CN" sz="2000" dirty="0">
                  <a:solidFill>
                    <a:srgbClr val="00B0F0"/>
                  </a:solidFill>
                </a:rPr>
                <a:t>《</a:t>
              </a:r>
              <a:r>
                <a:rPr lang="zh-CN" altLang="en-US" sz="2000" dirty="0">
                  <a:solidFill>
                    <a:srgbClr val="00B0F0"/>
                  </a:solidFill>
                </a:rPr>
                <a:t>内控信息化数据标准</a:t>
              </a:r>
              <a:r>
                <a:rPr lang="en-US" altLang="zh-CN" sz="2000" dirty="0">
                  <a:solidFill>
                    <a:srgbClr val="00B0F0"/>
                  </a:solidFill>
                </a:rPr>
                <a:t>》</a:t>
              </a:r>
              <a:r>
                <a:rPr lang="zh-CN" altLang="en-US" sz="2000" dirty="0">
                  <a:solidFill>
                    <a:srgbClr val="00B0F0"/>
                  </a:solidFill>
                </a:rPr>
                <a:t>；</a:t>
              </a:r>
              <a:r>
                <a:rPr lang="en-US" altLang="zh-CN" sz="2000" dirty="0">
                  <a:solidFill>
                    <a:srgbClr val="00B0F0"/>
                  </a:solidFill>
                </a:rPr>
                <a:t>《</a:t>
              </a:r>
              <a:r>
                <a:rPr lang="zh-CN" altLang="en-US" sz="2000" dirty="0">
                  <a:solidFill>
                    <a:srgbClr val="00B0F0"/>
                  </a:solidFill>
                </a:rPr>
                <a:t>量化评价指标体系</a:t>
              </a:r>
              <a:r>
                <a:rPr lang="en-US" altLang="zh-CN" sz="2000" dirty="0">
                  <a:solidFill>
                    <a:srgbClr val="00B0F0"/>
                  </a:solidFill>
                </a:rPr>
                <a:t>》</a:t>
              </a:r>
            </a:p>
            <a:p>
              <a:endParaRPr lang="zh-CN" altLang="zh-CN" sz="2000" dirty="0">
                <a:solidFill>
                  <a:srgbClr val="00B0F0"/>
                </a:solidFill>
              </a:endParaRPr>
            </a:p>
          </p:txBody>
        </p:sp>
      </p:grpSp>
      <p:sp>
        <p:nvSpPr>
          <p:cNvPr id="39" name="TextBox 38"/>
          <p:cNvSpPr txBox="1"/>
          <p:nvPr/>
        </p:nvSpPr>
        <p:spPr>
          <a:xfrm>
            <a:off x="5774358" y="1820648"/>
            <a:ext cx="335028" cy="37959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zh-CN" altLang="en-US" b="1" dirty="0">
                <a:solidFill>
                  <a:srgbClr val="C00000"/>
                </a:solidFill>
                <a:sym typeface="Helvetica Light"/>
              </a:rPr>
              <a:t>⑥</a:t>
            </a:r>
            <a:endParaRPr kumimoji="0" lang="zh-CN" altLang="en-US" b="1" i="0" u="none" strike="noStrike" cap="none" spc="0" normalizeH="0" baseline="0" dirty="0">
              <a:ln>
                <a:noFill/>
              </a:ln>
              <a:solidFill>
                <a:srgbClr val="C00000"/>
              </a:solidFill>
              <a:effectLst/>
              <a:uFillTx/>
              <a:sym typeface="Helvetica Light"/>
            </a:endParaRPr>
          </a:p>
        </p:txBody>
      </p:sp>
      <p:sp>
        <p:nvSpPr>
          <p:cNvPr id="40" name="TextBox 1"/>
          <p:cNvSpPr txBox="1">
            <a:spLocks noChangeArrowheads="1"/>
          </p:cNvSpPr>
          <p:nvPr/>
        </p:nvSpPr>
        <p:spPr bwMode="auto">
          <a:xfrm>
            <a:off x="765381" y="20666"/>
            <a:ext cx="5581009" cy="615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33CC"/>
                </a:solidFill>
                <a:latin typeface="微软雅黑" pitchFamily="34" charset="-122"/>
                <a:ea typeface="微软雅黑" pitchFamily="34" charset="-122"/>
              </a:rPr>
              <a:t>内控分阶段划底线建设路线图</a:t>
            </a:r>
          </a:p>
        </p:txBody>
      </p:sp>
    </p:spTree>
    <p:extLst>
      <p:ext uri="{BB962C8B-B14F-4D97-AF65-F5344CB8AC3E}">
        <p14:creationId xmlns:p14="http://schemas.microsoft.com/office/powerpoint/2010/main" val="5826663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sldNum" sz="quarter" idx="2"/>
          </p:nvPr>
        </p:nvSpPr>
        <p:spPr>
          <a:xfrm>
            <a:off x="5999049" y="6540500"/>
            <a:ext cx="187552" cy="287258"/>
          </a:xfrm>
          <a:prstGeom prst="rect">
            <a:avLst/>
          </a:prstGeom>
          <a:extLst>
            <a:ext uri="{C572A759-6A51-4108-AA02-DFA0A04FC94B}">
              <ma14:wrappingTextBoxFlag xmlns="" xmlns:ma14="http://schemas.microsoft.com/office/mac/drawingml/2011/main" val="1"/>
            </a:ext>
          </a:extLst>
        </p:spPr>
        <p:txBody>
          <a:bodyPr/>
          <a:lstStyle/>
          <a:p>
            <a:pPr algn="ctr" defTabSz="412750" hangingPunct="0"/>
            <a:fld id="{86CB4B4D-7CA3-9044-876B-883B54F8677D}" type="slidenum">
              <a:rPr kern="0">
                <a:solidFill>
                  <a:srgbClr val="00882B">
                    <a:hueOff val="-554920"/>
                    <a:satOff val="-21482"/>
                    <a:lumOff val="-6228"/>
                  </a:srgbClr>
                </a:solidFill>
              </a:rPr>
              <a:pPr algn="ctr" defTabSz="412750" hangingPunct="0"/>
              <a:t>63</a:t>
            </a:fld>
            <a:endParaRPr kern="0" dirty="0">
              <a:solidFill>
                <a:srgbClr val="00882B">
                  <a:hueOff val="-554920"/>
                  <a:satOff val="-21482"/>
                  <a:lumOff val="-6228"/>
                </a:srgbClr>
              </a:solidFill>
            </a:endParaRPr>
          </a:p>
        </p:txBody>
      </p:sp>
      <p:sp>
        <p:nvSpPr>
          <p:cNvPr id="9" name="文本框 8"/>
          <p:cNvSpPr txBox="1"/>
          <p:nvPr/>
        </p:nvSpPr>
        <p:spPr>
          <a:xfrm>
            <a:off x="612439" y="917956"/>
            <a:ext cx="5128592"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5000" b="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服务方式</a:t>
            </a:r>
            <a:endParaRPr kumimoji="0" lang="zh-CN" altLang="en-US" sz="5000" b="0" i="0" u="none" strike="noStrike" cap="none" spc="0" normalizeH="0" baseline="0" dirty="0">
              <a:ln>
                <a:noFill/>
              </a:ln>
              <a:solidFill>
                <a:srgbClr val="000000"/>
              </a:solidFill>
              <a:effectLst/>
              <a:uFillTx/>
              <a:latin typeface="华文中宋" panose="02010600040101010101" pitchFamily="2" charset="-122"/>
              <a:ea typeface="华文中宋" panose="02010600040101010101" pitchFamily="2" charset="-122"/>
              <a:sym typeface="Helvetica Light"/>
            </a:endParaRPr>
          </a:p>
        </p:txBody>
      </p:sp>
      <p:sp>
        <p:nvSpPr>
          <p:cNvPr id="5" name="文本框 8"/>
          <p:cNvSpPr txBox="1"/>
          <p:nvPr/>
        </p:nvSpPr>
        <p:spPr>
          <a:xfrm>
            <a:off x="1037794" y="1906847"/>
            <a:ext cx="10153369" cy="43499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电话：</a:t>
            </a: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0531—88909016、88909018</a:t>
            </a:r>
          </a:p>
          <a:p>
            <a:pPr marL="0" marR="0" indent="0" defTabSz="825500" rtl="0" fontAlgn="auto" latinLnBrk="0" hangingPunct="0">
              <a:lnSpc>
                <a:spcPct val="100000"/>
              </a:lnSpc>
              <a:spcBef>
                <a:spcPts val="0"/>
              </a:spcBef>
              <a:spcAft>
                <a:spcPts val="0"/>
              </a:spcAft>
              <a:buClrTx/>
              <a:buSzTx/>
              <a:buFontTx/>
              <a:buNone/>
              <a:tabLst/>
            </a:pPr>
            <a:endParaRPr kumimoji="0" lang="en-US" altLang="zh-CN" sz="10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endParaRPr>
          </a:p>
          <a:p>
            <a:pPr marL="0" marR="0" indent="0" defTabSz="825500" rtl="0" fontAlgn="auto" latinLnBrk="0" hangingPunct="0">
              <a:lnSpc>
                <a:spcPct val="100000"/>
              </a:lnSpc>
              <a:spcBef>
                <a:spcPts val="0"/>
              </a:spcBef>
              <a:spcAft>
                <a:spcPts val="0"/>
              </a:spcAft>
              <a:buClrTx/>
              <a:buSzTx/>
              <a:buFontTx/>
              <a:buNone/>
              <a:tabLst/>
            </a:pPr>
            <a:r>
              <a:rPr kumimoji="0" lang="zh-CN" altLang="en-US"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技术服务</a:t>
            </a:r>
            <a:r>
              <a:rPr kumimoji="0" lang="en-US" altLang="zh-CN"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QQ</a:t>
            </a:r>
            <a:r>
              <a:rPr kumimoji="0" lang="zh-CN" altLang="en-US"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群：</a:t>
            </a:r>
            <a:endParaRPr kumimoji="0" lang="en-US" altLang="zh-CN"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endParaRPr>
          </a:p>
          <a:p>
            <a:pPr defTabSz="825500" hangingPunct="0">
              <a:lnSpc>
                <a:spcPct val="150000"/>
              </a:lnSpc>
            </a:pP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QQ 1</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群： </a:t>
            </a: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685831253	（</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省直、淄博、日照</a:t>
            </a: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a:t>
            </a:r>
          </a:p>
          <a:p>
            <a:pPr defTabSz="825500" hangingPunct="0">
              <a:lnSpc>
                <a:spcPct val="150000"/>
              </a:lnSpc>
            </a:pP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QQ 2</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群： </a:t>
            </a: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647571475	（</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济南、济宁、菏泽）</a:t>
            </a:r>
            <a:endParaRPr lang="en-US" altLang="zh-CN" sz="2800" dirty="0" smtClean="0">
              <a:solidFill>
                <a:srgbClr val="000000"/>
              </a:solidFill>
              <a:latin typeface="华文中宋" panose="02010600040101010101" pitchFamily="2" charset="-122"/>
              <a:ea typeface="华文中宋" panose="02010600040101010101" pitchFamily="2" charset="-122"/>
              <a:sym typeface="Helvetica Light"/>
            </a:endParaRPr>
          </a:p>
          <a:p>
            <a:pPr defTabSz="825500" hangingPunct="0">
              <a:lnSpc>
                <a:spcPct val="150000"/>
              </a:lnSpc>
            </a:pP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QQ 3</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群： </a:t>
            </a: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693052576	（</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青岛、泰安、莱芜、滨州）</a:t>
            </a:r>
            <a:endParaRPr lang="en-US" altLang="zh-CN" sz="2800" dirty="0" smtClean="0">
              <a:solidFill>
                <a:srgbClr val="000000"/>
              </a:solidFill>
              <a:latin typeface="华文中宋" panose="02010600040101010101" pitchFamily="2" charset="-122"/>
              <a:ea typeface="华文中宋" panose="02010600040101010101" pitchFamily="2" charset="-122"/>
              <a:sym typeface="Helvetica Light"/>
            </a:endParaRPr>
          </a:p>
          <a:p>
            <a:pPr defTabSz="825500" hangingPunct="0">
              <a:lnSpc>
                <a:spcPct val="150000"/>
              </a:lnSpc>
            </a:pP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QQ 4</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群： </a:t>
            </a: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693064368	（</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枣庄、潍坊、威海、临沂）</a:t>
            </a:r>
            <a:endParaRPr lang="en-US" altLang="zh-CN" sz="2800" dirty="0" smtClean="0">
              <a:solidFill>
                <a:srgbClr val="000000"/>
              </a:solidFill>
              <a:latin typeface="华文中宋" panose="02010600040101010101" pitchFamily="2" charset="-122"/>
              <a:ea typeface="华文中宋" panose="02010600040101010101" pitchFamily="2" charset="-122"/>
              <a:sym typeface="Helvetica Light"/>
            </a:endParaRPr>
          </a:p>
          <a:p>
            <a:pPr defTabSz="825500" hangingPunct="0">
              <a:lnSpc>
                <a:spcPct val="150000"/>
              </a:lnSpc>
            </a:pP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QQ 5</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群： </a:t>
            </a:r>
            <a:r>
              <a:rPr lang="en-US" altLang="zh-CN" sz="2800" dirty="0" smtClean="0">
                <a:solidFill>
                  <a:srgbClr val="000000"/>
                </a:solidFill>
                <a:latin typeface="华文中宋" panose="02010600040101010101" pitchFamily="2" charset="-122"/>
                <a:ea typeface="华文中宋" panose="02010600040101010101" pitchFamily="2" charset="-122"/>
                <a:sym typeface="Helvetica Light"/>
              </a:rPr>
              <a:t>386405729	（</a:t>
            </a: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东营、烟台、德州、聊城）</a:t>
            </a:r>
            <a:endParaRPr kumimoji="0" lang="zh-CN" altLang="en-US" sz="2800" i="0" u="none" strike="noStrike" cap="none" spc="0" normalizeH="0" baseline="0" dirty="0">
              <a:ln>
                <a:noFill/>
              </a:ln>
              <a:solidFill>
                <a:srgbClr val="000000"/>
              </a:solidFill>
              <a:effectLst/>
              <a:uFillTx/>
              <a:latin typeface="华文中宋" panose="02010600040101010101" pitchFamily="2" charset="-122"/>
              <a:ea typeface="华文中宋" panose="02010600040101010101" pitchFamily="2" charset="-122"/>
              <a:sym typeface="Helvetica Light"/>
            </a:endParaRPr>
          </a:p>
        </p:txBody>
      </p:sp>
    </p:spTree>
    <p:extLst>
      <p:ext uri="{BB962C8B-B14F-4D97-AF65-F5344CB8AC3E}">
        <p14:creationId xmlns:p14="http://schemas.microsoft.com/office/powerpoint/2010/main" val="2908134517"/>
      </p:ext>
    </p:extLst>
  </p:cSld>
  <p:clrMapOvr>
    <a:masterClrMapping/>
  </p:clrMapOvr>
  <p:transition spd="slow">
    <p:push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8"/>
          <p:cNvSpPr txBox="1"/>
          <p:nvPr/>
        </p:nvSpPr>
        <p:spPr>
          <a:xfrm>
            <a:off x="1911252" y="1164890"/>
            <a:ext cx="7219102" cy="30572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tabLst/>
            </a:pPr>
            <a:endParaRPr kumimoji="0" lang="en-US" altLang="zh-CN" sz="10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endParaRPr>
          </a:p>
          <a:p>
            <a:pPr marL="0" marR="0" indent="0" defTabSz="825500" rtl="0" fontAlgn="auto" latinLnBrk="0" hangingPunct="0">
              <a:lnSpc>
                <a:spcPct val="100000"/>
              </a:lnSpc>
              <a:spcBef>
                <a:spcPts val="0"/>
              </a:spcBef>
              <a:spcAft>
                <a:spcPts val="0"/>
              </a:spcAft>
              <a:buClrTx/>
              <a:buSzTx/>
              <a:buFontTx/>
              <a:buNone/>
              <a:tabLst/>
            </a:pPr>
            <a:r>
              <a:rPr lang="zh-CN" altLang="en-US" sz="2800" dirty="0" smtClean="0">
                <a:solidFill>
                  <a:srgbClr val="000000"/>
                </a:solidFill>
                <a:latin typeface="华文中宋" panose="02010600040101010101" pitchFamily="2" charset="-122"/>
                <a:ea typeface="华文中宋" panose="02010600040101010101" pitchFamily="2" charset="-122"/>
                <a:sym typeface="Helvetica Light"/>
              </a:rPr>
              <a:t>咨询</a:t>
            </a:r>
            <a:r>
              <a:rPr lang="zh-CN" altLang="en-US" sz="2800" dirty="0">
                <a:solidFill>
                  <a:srgbClr val="000000"/>
                </a:solidFill>
                <a:latin typeface="华文中宋" panose="02010600040101010101" pitchFamily="2" charset="-122"/>
                <a:ea typeface="华文中宋" panose="02010600040101010101" pitchFamily="2" charset="-122"/>
                <a:sym typeface="Helvetica Light"/>
              </a:rPr>
              <a:t>顾问</a:t>
            </a:r>
            <a:r>
              <a:rPr kumimoji="0" lang="zh-CN" altLang="en-US"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a:t>
            </a:r>
            <a:endParaRPr kumimoji="0" lang="en-US" altLang="zh-CN"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endParaRPr>
          </a:p>
          <a:p>
            <a:pPr marL="0" marR="0" indent="0" defTabSz="825500" rtl="0" fontAlgn="auto" latinLnBrk="0" hangingPunct="0">
              <a:lnSpc>
                <a:spcPct val="100000"/>
              </a:lnSpc>
              <a:spcBef>
                <a:spcPts val="0"/>
              </a:spcBef>
              <a:spcAft>
                <a:spcPts val="0"/>
              </a:spcAft>
              <a:buClrTx/>
              <a:buSzTx/>
              <a:buFontTx/>
              <a:buNone/>
              <a:tabLst/>
            </a:pPr>
            <a:endParaRPr kumimoji="0" lang="en-US" altLang="zh-CN"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endParaRPr>
          </a:p>
          <a:p>
            <a:pPr defTabSz="825500" hangingPunct="0">
              <a:lnSpc>
                <a:spcPct val="150000"/>
              </a:lnSpc>
            </a:pPr>
            <a:r>
              <a:rPr kumimoji="0" lang="en-US" altLang="zh-CN"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      </a:t>
            </a:r>
            <a:r>
              <a:rPr kumimoji="0" lang="zh-CN" altLang="en-US"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张成新</a:t>
            </a:r>
            <a:r>
              <a:rPr kumimoji="0" lang="zh-CN" altLang="en-US" sz="2800" i="0" u="none" strike="noStrike" cap="none" spc="0" normalizeH="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  </a:t>
            </a:r>
            <a:r>
              <a:rPr kumimoji="0" lang="en-US" altLang="zh-CN" sz="2800" i="0" u="none" strike="noStrike" cap="none" spc="0" normalizeH="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18661775776</a:t>
            </a:r>
          </a:p>
          <a:p>
            <a:pPr defTabSz="825500" hangingPunct="0">
              <a:lnSpc>
                <a:spcPct val="150000"/>
              </a:lnSpc>
            </a:pPr>
            <a:r>
              <a:rPr lang="en-US" altLang="zh-CN" sz="2800" baseline="0" dirty="0">
                <a:solidFill>
                  <a:srgbClr val="000000"/>
                </a:solidFill>
                <a:latin typeface="华文中宋" panose="02010600040101010101" pitchFamily="2" charset="-122"/>
                <a:ea typeface="华文中宋" panose="02010600040101010101" pitchFamily="2" charset="-122"/>
                <a:sym typeface="Helvetica Light"/>
              </a:rPr>
              <a:t> </a:t>
            </a:r>
            <a:r>
              <a:rPr lang="en-US" altLang="zh-CN" sz="2800" baseline="0" dirty="0" smtClean="0">
                <a:solidFill>
                  <a:srgbClr val="000000"/>
                </a:solidFill>
                <a:latin typeface="华文中宋" panose="02010600040101010101" pitchFamily="2" charset="-122"/>
                <a:ea typeface="华文中宋" panose="02010600040101010101" pitchFamily="2" charset="-122"/>
                <a:sym typeface="Helvetica Light"/>
              </a:rPr>
              <a:t>     </a:t>
            </a:r>
            <a:r>
              <a:rPr lang="zh-CN" altLang="en-US" sz="2800" baseline="0" dirty="0" smtClean="0">
                <a:solidFill>
                  <a:srgbClr val="000000"/>
                </a:solidFill>
                <a:latin typeface="华文中宋" panose="02010600040101010101" pitchFamily="2" charset="-122"/>
                <a:ea typeface="华文中宋" panose="02010600040101010101" pitchFamily="2" charset="-122"/>
                <a:sym typeface="Helvetica Light"/>
              </a:rPr>
              <a:t>桑运东  </a:t>
            </a:r>
            <a:r>
              <a:rPr lang="en-US" altLang="zh-CN" sz="2800" baseline="0" dirty="0" smtClean="0">
                <a:solidFill>
                  <a:srgbClr val="000000"/>
                </a:solidFill>
                <a:latin typeface="华文中宋" panose="02010600040101010101" pitchFamily="2" charset="-122"/>
                <a:ea typeface="华文中宋" panose="02010600040101010101" pitchFamily="2" charset="-122"/>
                <a:sym typeface="Helvetica Light"/>
              </a:rPr>
              <a:t>15605311039</a:t>
            </a:r>
          </a:p>
          <a:p>
            <a:pPr defTabSz="825500" hangingPunct="0">
              <a:lnSpc>
                <a:spcPct val="150000"/>
              </a:lnSpc>
            </a:pPr>
            <a:r>
              <a:rPr kumimoji="0" lang="en-US" altLang="zh-CN"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      </a:t>
            </a:r>
            <a:r>
              <a:rPr kumimoji="0" lang="zh-CN" altLang="en-US"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陈颖军  </a:t>
            </a:r>
            <a:r>
              <a:rPr kumimoji="0" lang="en-US" altLang="zh-CN" sz="2800" i="0" u="none" strike="noStrike" cap="none" spc="0" normalizeH="0" baseline="0" dirty="0" smtClean="0">
                <a:ln>
                  <a:noFill/>
                </a:ln>
                <a:solidFill>
                  <a:srgbClr val="000000"/>
                </a:solidFill>
                <a:effectLst/>
                <a:uFillTx/>
                <a:latin typeface="华文中宋" panose="02010600040101010101" pitchFamily="2" charset="-122"/>
                <a:ea typeface="华文中宋" panose="02010600040101010101" pitchFamily="2" charset="-122"/>
                <a:sym typeface="Helvetica Light"/>
              </a:rPr>
              <a:t>15668380008</a:t>
            </a:r>
            <a:endParaRPr kumimoji="0" lang="zh-CN" altLang="en-US" sz="2800" i="0" u="none" strike="noStrike" cap="none" spc="0" normalizeH="0" baseline="0" dirty="0">
              <a:ln>
                <a:noFill/>
              </a:ln>
              <a:solidFill>
                <a:srgbClr val="000000"/>
              </a:solidFill>
              <a:effectLst/>
              <a:uFillTx/>
              <a:latin typeface="华文中宋" panose="02010600040101010101" pitchFamily="2" charset="-122"/>
              <a:ea typeface="华文中宋" panose="02010600040101010101" pitchFamily="2" charset="-122"/>
              <a:sym typeface="Helvetica Light"/>
            </a:endParaRPr>
          </a:p>
        </p:txBody>
      </p:sp>
    </p:spTree>
    <p:extLst>
      <p:ext uri="{BB962C8B-B14F-4D97-AF65-F5344CB8AC3E}">
        <p14:creationId xmlns:p14="http://schemas.microsoft.com/office/powerpoint/2010/main" val="3002314193"/>
      </p:ext>
    </p:extLst>
  </p:cSld>
  <p:clrMapOvr>
    <a:masterClrMapping/>
  </p:clrMapOvr>
  <p:transition spd="slow">
    <p:push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sldNum" sz="quarter" idx="2"/>
          </p:nvPr>
        </p:nvSpPr>
        <p:spPr>
          <a:xfrm>
            <a:off x="5999049" y="6540500"/>
            <a:ext cx="187552" cy="287258"/>
          </a:xfrm>
          <a:prstGeom prst="rect">
            <a:avLst/>
          </a:prstGeom>
          <a:extLst>
            <a:ext uri="{C572A759-6A51-4108-AA02-DFA0A04FC94B}">
              <ma14:wrappingTextBoxFlag xmlns="" xmlns:ma14="http://schemas.microsoft.com/office/mac/drawingml/2011/main" val="1"/>
            </a:ext>
          </a:extLst>
        </p:spPr>
        <p:txBody>
          <a:bodyPr/>
          <a:lstStyle/>
          <a:p>
            <a:pPr algn="ctr" defTabSz="412750" hangingPunct="0"/>
            <a:fld id="{86CB4B4D-7CA3-9044-876B-883B54F8677D}" type="slidenum">
              <a:rPr kern="0">
                <a:solidFill>
                  <a:srgbClr val="00882B">
                    <a:hueOff val="-554920"/>
                    <a:satOff val="-21482"/>
                    <a:lumOff val="-6228"/>
                  </a:srgbClr>
                </a:solidFill>
              </a:rPr>
              <a:pPr algn="ctr" defTabSz="412750" hangingPunct="0"/>
              <a:t>65</a:t>
            </a:fld>
            <a:endParaRPr kern="0" dirty="0">
              <a:solidFill>
                <a:srgbClr val="00882B">
                  <a:hueOff val="-554920"/>
                  <a:satOff val="-21482"/>
                  <a:lumOff val="-6228"/>
                </a:srgbClr>
              </a:solidFill>
            </a:endParaRPr>
          </a:p>
        </p:txBody>
      </p:sp>
      <p:sp>
        <p:nvSpPr>
          <p:cNvPr id="9" name="文本框 8"/>
          <p:cNvSpPr txBox="1"/>
          <p:nvPr/>
        </p:nvSpPr>
        <p:spPr>
          <a:xfrm>
            <a:off x="3519422" y="1272807"/>
            <a:ext cx="5128592"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5000" b="0" i="0" u="none" strike="noStrike" cap="none" spc="0" normalizeH="0" baseline="0" dirty="0">
                <a:ln>
                  <a:noFill/>
                </a:ln>
                <a:solidFill>
                  <a:srgbClr val="000000"/>
                </a:solidFill>
                <a:effectLst/>
                <a:uFillTx/>
                <a:latin typeface="华文中宋" panose="02010600040101010101" pitchFamily="2" charset="-122"/>
                <a:ea typeface="华文中宋" panose="02010600040101010101" pitchFamily="2" charset="-122"/>
                <a:sym typeface="Helvetica Light"/>
              </a:rPr>
              <a:t>欢迎提问沟通</a:t>
            </a:r>
          </a:p>
        </p:txBody>
      </p:sp>
      <p:sp>
        <p:nvSpPr>
          <p:cNvPr id="2" name="TextBox 1"/>
          <p:cNvSpPr txBox="1"/>
          <p:nvPr/>
        </p:nvSpPr>
        <p:spPr>
          <a:xfrm>
            <a:off x="4050175" y="3448005"/>
            <a:ext cx="5027017"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zh-CN" altLang="en-US" sz="9600" b="0" i="0" u="none" strike="noStrike" cap="none" spc="0" normalizeH="0" baseline="0" dirty="0" smtClean="0">
                <a:ln>
                  <a:noFill/>
                </a:ln>
                <a:solidFill>
                  <a:srgbClr val="000000"/>
                </a:solidFill>
                <a:effectLst/>
                <a:uFillTx/>
                <a:latin typeface="+mn-lt"/>
                <a:ea typeface="+mn-ea"/>
                <a:cs typeface="+mn-cs"/>
                <a:sym typeface="Helvetica Light"/>
              </a:rPr>
              <a:t>谢谢！！</a:t>
            </a:r>
            <a:endParaRPr kumimoji="0" lang="zh-CN" altLang="en-US" sz="9600" b="0" i="0" u="none" strike="noStrike" cap="none" spc="0" normalizeH="0" baseline="0" dirty="0">
              <a:ln>
                <a:noFill/>
              </a:ln>
              <a:solidFill>
                <a:srgbClr val="000000"/>
              </a:solidFill>
              <a:effectLst/>
              <a:uFillTx/>
              <a:latin typeface="+mn-lt"/>
              <a:ea typeface="+mn-ea"/>
              <a:cs typeface="+mn-cs"/>
              <a:sym typeface="Helvetica Light"/>
            </a:endParaRPr>
          </a:p>
        </p:txBody>
      </p:sp>
    </p:spTree>
    <p:extLst>
      <p:ext uri="{BB962C8B-B14F-4D97-AF65-F5344CB8AC3E}">
        <p14:creationId xmlns:p14="http://schemas.microsoft.com/office/powerpoint/2010/main" val="2908134517"/>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编号"/>
          <p:cNvSpPr txBox="1">
            <a:spLocks noGrp="1"/>
          </p:cNvSpPr>
          <p:nvPr>
            <p:ph type="sldNum" sz="quarter" idx="2"/>
          </p:nvPr>
        </p:nvSpPr>
        <p:spPr>
          <a:xfrm>
            <a:off x="11953969" y="13081000"/>
            <a:ext cx="250322" cy="221533"/>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sz="2000"/>
              <a:t>7</a:t>
            </a:fld>
            <a:endParaRPr sz="2000"/>
          </a:p>
        </p:txBody>
      </p:sp>
      <p:sp>
        <p:nvSpPr>
          <p:cNvPr id="6" name="Shape 133"/>
          <p:cNvSpPr>
            <a:spLocks noGrp="1"/>
          </p:cNvSpPr>
          <p:nvPr>
            <p:ph type="title"/>
          </p:nvPr>
        </p:nvSpPr>
        <p:spPr>
          <a:xfrm>
            <a:off x="844550" y="3572"/>
            <a:ext cx="10502900" cy="755899"/>
          </a:xfrm>
          <a:prstGeom prst="rect">
            <a:avLst/>
          </a:prstGeom>
        </p:spPr>
        <p:txBody>
          <a:bodyPr>
            <a:normAutofit/>
          </a:bodyPr>
          <a:lstStyle/>
          <a:p>
            <a:r>
              <a:rPr lang="zh-CN" altLang="en-US" sz="3200" b="1" dirty="0">
                <a:solidFill>
                  <a:srgbClr val="1A04BC"/>
                </a:solidFill>
                <a:latin typeface="黑体" pitchFamily="49" charset="-122"/>
                <a:ea typeface="黑体" pitchFamily="49" charset="-122"/>
              </a:rPr>
              <a:t>文件解读</a:t>
            </a:r>
            <a:r>
              <a:rPr lang="en-US" altLang="zh-CN" sz="3200" b="1" dirty="0" smtClean="0">
                <a:solidFill>
                  <a:srgbClr val="1A04BC"/>
                </a:solidFill>
                <a:latin typeface="黑体" pitchFamily="49" charset="-122"/>
                <a:ea typeface="黑体" pitchFamily="49" charset="-122"/>
              </a:rPr>
              <a:t>--</a:t>
            </a:r>
            <a:r>
              <a:rPr lang="zh-CN" altLang="en-US" sz="3200" b="1" dirty="0" smtClean="0">
                <a:solidFill>
                  <a:srgbClr val="1A04BC"/>
                </a:solidFill>
                <a:latin typeface="黑体" pitchFamily="49" charset="-122"/>
                <a:ea typeface="黑体" pitchFamily="49" charset="-122"/>
              </a:rPr>
              <a:t>各</a:t>
            </a:r>
            <a:r>
              <a:rPr lang="zh-CN" altLang="en-US" sz="3200" b="1" dirty="0">
                <a:solidFill>
                  <a:srgbClr val="1A04BC"/>
                </a:solidFill>
                <a:latin typeface="黑体" pitchFamily="49" charset="-122"/>
                <a:ea typeface="黑体" pitchFamily="49" charset="-122"/>
              </a:rPr>
              <a:t>部门（主管单位）职责</a:t>
            </a:r>
            <a:endParaRPr sz="3200" b="1" dirty="0">
              <a:solidFill>
                <a:srgbClr val="1A04BC"/>
              </a:solidFill>
              <a:latin typeface="黑体" pitchFamily="49" charset="-122"/>
              <a:ea typeface="黑体" pitchFamily="49" charset="-122"/>
            </a:endParaRPr>
          </a:p>
        </p:txBody>
      </p:sp>
      <p:sp>
        <p:nvSpPr>
          <p:cNvPr id="7" name="Shape 134"/>
          <p:cNvSpPr txBox="1">
            <a:spLocks/>
          </p:cNvSpPr>
          <p:nvPr/>
        </p:nvSpPr>
        <p:spPr>
          <a:xfrm>
            <a:off x="6003057" y="6540500"/>
            <a:ext cx="179536" cy="28725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a:defRPr lang="zh-CN"/>
            </a:defPPr>
            <a:lvl1pPr marL="0" algn="l" defTabSz="914400" rtl="0" eaLnBrk="1" latinLnBrk="0" hangingPunct="1">
              <a:defRPr sz="1200" b="1" kern="1200">
                <a:solidFill>
                  <a:schemeClr val="accent2">
                    <a:hueOff val="-554920"/>
                    <a:satOff val="-21482"/>
                    <a:lumOff val="-6228"/>
                  </a:schemeClr>
                </a:solidFill>
                <a:latin typeface="Helvetica"/>
                <a:ea typeface="Helvetica"/>
                <a:cs typeface="Helvetica"/>
                <a:sym typeface="Helvetic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12750" hangingPunct="0"/>
            <a:fld id="{86CB4B4D-7CA3-9044-876B-883B54F8677D}" type="slidenum">
              <a:rPr lang="en-US" altLang="zh-CN" kern="0" smtClean="0">
                <a:solidFill>
                  <a:srgbClr val="00882B">
                    <a:hueOff val="-554920"/>
                    <a:satOff val="-21482"/>
                    <a:lumOff val="-6228"/>
                  </a:srgbClr>
                </a:solidFill>
                <a:latin typeface="黑体" pitchFamily="49" charset="-122"/>
                <a:ea typeface="黑体" pitchFamily="49" charset="-122"/>
              </a:rPr>
              <a:pPr algn="ctr" defTabSz="412750" hangingPunct="0"/>
              <a:t>7</a:t>
            </a:fld>
            <a:endParaRPr lang="en-US" altLang="zh-CN" kern="0">
              <a:solidFill>
                <a:srgbClr val="00882B">
                  <a:hueOff val="-554920"/>
                  <a:satOff val="-21482"/>
                  <a:lumOff val="-6228"/>
                </a:srgbClr>
              </a:solidFill>
              <a:latin typeface="黑体" pitchFamily="49" charset="-122"/>
              <a:ea typeface="黑体" pitchFamily="49" charset="-122"/>
            </a:endParaRPr>
          </a:p>
        </p:txBody>
      </p:sp>
      <p:sp>
        <p:nvSpPr>
          <p:cNvPr id="8" name="Shape 199"/>
          <p:cNvSpPr txBox="1">
            <a:spLocks/>
          </p:cNvSpPr>
          <p:nvPr/>
        </p:nvSpPr>
        <p:spPr>
          <a:xfrm>
            <a:off x="844550" y="1038531"/>
            <a:ext cx="10313780" cy="5222909"/>
          </a:xfrm>
          <a:prstGeom prst="rect">
            <a:avLst/>
          </a:prstGeom>
        </p:spPr>
        <p:txBody>
          <a:bodyPr/>
          <a:lstStyle>
            <a:lvl1pPr marL="31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1pPr>
            <a:lvl2pPr marL="63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2pPr>
            <a:lvl3pPr marL="95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3pPr>
            <a:lvl4pPr marL="127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4pPr>
            <a:lvl5pPr marL="158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5pPr>
            <a:lvl6pPr marL="190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6pPr>
            <a:lvl7pPr marL="222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7pPr>
            <a:lvl8pPr marL="254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8pPr>
            <a:lvl9pPr marL="285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9pPr>
          </a:lstStyle>
          <a:p>
            <a:pPr>
              <a:lnSpc>
                <a:spcPct val="150000"/>
              </a:lnSpc>
            </a:pPr>
            <a:r>
              <a:rPr lang="zh-CN" altLang="en-US" sz="2000" kern="0" dirty="0">
                <a:solidFill>
                  <a:srgbClr val="0433FF"/>
                </a:solidFill>
                <a:latin typeface="黑体" pitchFamily="49" charset="-122"/>
                <a:ea typeface="黑体" pitchFamily="49" charset="-122"/>
              </a:rPr>
              <a:t>组织实施</a:t>
            </a:r>
            <a:r>
              <a:rPr lang="zh-CN" altLang="en-US" sz="2000" kern="0" dirty="0">
                <a:latin typeface="黑体" pitchFamily="49" charset="-122"/>
                <a:ea typeface="黑体" pitchFamily="49" charset="-122"/>
              </a:rPr>
              <a:t>本部门行政事业单位</a:t>
            </a:r>
            <a:r>
              <a:rPr lang="zh-CN" altLang="en-US" sz="2000" kern="0" dirty="0">
                <a:solidFill>
                  <a:srgbClr val="0433FF"/>
                </a:solidFill>
                <a:latin typeface="黑体" pitchFamily="49" charset="-122"/>
                <a:ea typeface="黑体" pitchFamily="49" charset="-122"/>
              </a:rPr>
              <a:t>内部控制报告编报工作</a:t>
            </a:r>
            <a:r>
              <a:rPr lang="zh-CN" altLang="en-US" sz="2000" kern="0" dirty="0">
                <a:latin typeface="黑体" pitchFamily="49" charset="-122"/>
                <a:ea typeface="黑体" pitchFamily="49" charset="-122"/>
              </a:rPr>
              <a:t>，并</a:t>
            </a:r>
            <a:r>
              <a:rPr lang="zh-CN" altLang="en-US" sz="2000" b="1" kern="0" dirty="0">
                <a:solidFill>
                  <a:srgbClr val="FF0000"/>
                </a:solidFill>
                <a:latin typeface="黑体" pitchFamily="49" charset="-122"/>
                <a:ea typeface="黑体" pitchFamily="49" charset="-122"/>
              </a:rPr>
              <a:t>对本部门内部控制汇总报告的真实性和完整性</a:t>
            </a:r>
            <a:r>
              <a:rPr lang="zh-CN" altLang="en-US" sz="3200" b="1" kern="0" dirty="0">
                <a:solidFill>
                  <a:srgbClr val="FF0000"/>
                </a:solidFill>
                <a:latin typeface="黑体" pitchFamily="49" charset="-122"/>
                <a:ea typeface="黑体" pitchFamily="49" charset="-122"/>
              </a:rPr>
              <a:t>负责</a:t>
            </a:r>
            <a:r>
              <a:rPr lang="zh-CN" altLang="en-US" sz="2000" kern="0" dirty="0">
                <a:latin typeface="黑体" pitchFamily="49" charset="-122"/>
                <a:ea typeface="黑体" pitchFamily="49" charset="-122"/>
              </a:rPr>
              <a:t>；</a:t>
            </a:r>
          </a:p>
          <a:p>
            <a:pPr marL="317500" lvl="1" indent="0">
              <a:spcBef>
                <a:spcPts val="4000"/>
              </a:spcBef>
              <a:buNone/>
              <a:defRPr sz="4400"/>
            </a:pPr>
            <a:r>
              <a:rPr lang="en-US" altLang="zh-CN" sz="2000" kern="0" dirty="0">
                <a:solidFill>
                  <a:srgbClr val="0433FF"/>
                </a:solidFill>
                <a:latin typeface="黑体" pitchFamily="49" charset="-122"/>
                <a:ea typeface="黑体" pitchFamily="49" charset="-122"/>
              </a:rPr>
              <a:t>			</a:t>
            </a:r>
            <a:r>
              <a:rPr lang="en-US" altLang="zh-CN" sz="1800" kern="0" dirty="0">
                <a:solidFill>
                  <a:srgbClr val="0433FF"/>
                </a:solidFill>
                <a:latin typeface="黑体" pitchFamily="49" charset="-122"/>
                <a:ea typeface="黑体" pitchFamily="49" charset="-122"/>
              </a:rPr>
              <a:t>1</a:t>
            </a:r>
            <a:r>
              <a:rPr lang="zh-CN" altLang="en-US" sz="1800" kern="0" dirty="0">
                <a:solidFill>
                  <a:srgbClr val="0433FF"/>
                </a:solidFill>
                <a:latin typeface="黑体" pitchFamily="49" charset="-122"/>
                <a:ea typeface="黑体" pitchFamily="49" charset="-122"/>
              </a:rPr>
              <a:t>、布置</a:t>
            </a:r>
            <a:r>
              <a:rPr lang="zh-CN" altLang="en-US" sz="1800" kern="0" dirty="0">
                <a:latin typeface="黑体" pitchFamily="49" charset="-122"/>
                <a:ea typeface="黑体" pitchFamily="49" charset="-122"/>
              </a:rPr>
              <a:t>本部门单位内控年度报告</a:t>
            </a:r>
            <a:r>
              <a:rPr lang="zh-CN" altLang="en-US" sz="1800" kern="0" dirty="0">
                <a:solidFill>
                  <a:srgbClr val="0433FF"/>
                </a:solidFill>
                <a:latin typeface="黑体" pitchFamily="49" charset="-122"/>
                <a:ea typeface="黑体" pitchFamily="49" charset="-122"/>
              </a:rPr>
              <a:t>编报工作并开展相关</a:t>
            </a:r>
            <a:r>
              <a:rPr lang="zh-CN" altLang="en-US" sz="1800" b="1" kern="0" dirty="0">
                <a:solidFill>
                  <a:srgbClr val="FF0000"/>
                </a:solidFill>
                <a:latin typeface="黑体" pitchFamily="49" charset="-122"/>
                <a:ea typeface="黑体" pitchFamily="49" charset="-122"/>
              </a:rPr>
              <a:t>培训</a:t>
            </a:r>
            <a:r>
              <a:rPr lang="zh-CN" altLang="en-US" sz="1800" kern="0" dirty="0">
                <a:latin typeface="黑体" pitchFamily="49" charset="-122"/>
                <a:ea typeface="黑体" pitchFamily="49" charset="-122"/>
              </a:rPr>
              <a:t>；</a:t>
            </a:r>
          </a:p>
          <a:p>
            <a:pPr marL="317500" lvl="1" indent="0">
              <a:spcBef>
                <a:spcPts val="4000"/>
              </a:spcBef>
              <a:buNone/>
              <a:defRPr sz="4400"/>
            </a:pPr>
            <a:r>
              <a:rPr lang="en-US" altLang="zh-CN" sz="1800" kern="0" dirty="0">
                <a:solidFill>
                  <a:srgbClr val="0433FF"/>
                </a:solidFill>
                <a:latin typeface="黑体" pitchFamily="49" charset="-122"/>
                <a:ea typeface="黑体" pitchFamily="49" charset="-122"/>
              </a:rPr>
              <a:t>			2</a:t>
            </a:r>
            <a:r>
              <a:rPr lang="zh-CN" altLang="en-US" sz="1800" kern="0" dirty="0">
                <a:solidFill>
                  <a:srgbClr val="0433FF"/>
                </a:solidFill>
                <a:latin typeface="黑体" pitchFamily="49" charset="-122"/>
                <a:ea typeface="黑体" pitchFamily="49" charset="-122"/>
              </a:rPr>
              <a:t>、组织和指导</a:t>
            </a:r>
            <a:r>
              <a:rPr lang="zh-CN" altLang="en-US" sz="1800" kern="0" dirty="0">
                <a:latin typeface="黑体" pitchFamily="49" charset="-122"/>
                <a:ea typeface="黑体" pitchFamily="49" charset="-122"/>
              </a:rPr>
              <a:t>本部门单位内控报告的</a:t>
            </a:r>
            <a:r>
              <a:rPr lang="zh-CN" altLang="en-US" sz="1800" b="1" kern="0" dirty="0">
                <a:solidFill>
                  <a:srgbClr val="FF0000"/>
                </a:solidFill>
                <a:latin typeface="黑体" pitchFamily="49" charset="-122"/>
                <a:ea typeface="黑体" pitchFamily="49" charset="-122"/>
              </a:rPr>
              <a:t>收集、审核、汇总、报送、分析使用</a:t>
            </a:r>
            <a:r>
              <a:rPr lang="zh-CN" altLang="en-US" sz="1800" kern="0" dirty="0">
                <a:latin typeface="黑体" pitchFamily="49" charset="-122"/>
                <a:ea typeface="黑体" pitchFamily="49" charset="-122"/>
              </a:rPr>
              <a:t>；</a:t>
            </a:r>
          </a:p>
          <a:p>
            <a:pPr marL="317500" lvl="1" indent="0">
              <a:spcBef>
                <a:spcPts val="4000"/>
              </a:spcBef>
              <a:buNone/>
              <a:defRPr sz="4400"/>
            </a:pPr>
            <a:r>
              <a:rPr lang="en-US" altLang="zh-CN" sz="1800" kern="0" dirty="0">
                <a:solidFill>
                  <a:srgbClr val="0433FF"/>
                </a:solidFill>
                <a:latin typeface="黑体" pitchFamily="49" charset="-122"/>
                <a:ea typeface="黑体" pitchFamily="49" charset="-122"/>
              </a:rPr>
              <a:t>			3</a:t>
            </a:r>
            <a:r>
              <a:rPr lang="zh-CN" altLang="en-US" sz="1800" kern="0" dirty="0">
                <a:solidFill>
                  <a:srgbClr val="0433FF"/>
                </a:solidFill>
                <a:latin typeface="黑体" pitchFamily="49" charset="-122"/>
                <a:ea typeface="黑体" pitchFamily="49" charset="-122"/>
              </a:rPr>
              <a:t>、组织和开展</a:t>
            </a:r>
            <a:r>
              <a:rPr lang="zh-CN" altLang="en-US" sz="1800" kern="0" dirty="0">
                <a:latin typeface="黑体" pitchFamily="49" charset="-122"/>
                <a:ea typeface="黑体" pitchFamily="49" charset="-122"/>
              </a:rPr>
              <a:t>本部门单位内控报告信息质量的</a:t>
            </a:r>
            <a:r>
              <a:rPr lang="zh-CN" altLang="en-US" sz="1800" b="1" kern="0" dirty="0">
                <a:solidFill>
                  <a:srgbClr val="FF0000"/>
                </a:solidFill>
                <a:latin typeface="黑体" pitchFamily="49" charset="-122"/>
                <a:ea typeface="黑体" pitchFamily="49" charset="-122"/>
              </a:rPr>
              <a:t>监督检查</a:t>
            </a:r>
            <a:r>
              <a:rPr lang="zh-CN" altLang="en-US" sz="1800" kern="0" dirty="0">
                <a:latin typeface="黑体" pitchFamily="49" charset="-122"/>
                <a:ea typeface="黑体" pitchFamily="49" charset="-122"/>
              </a:rPr>
              <a:t>工作；</a:t>
            </a:r>
          </a:p>
          <a:p>
            <a:pPr marL="317500" lvl="1" indent="0">
              <a:spcBef>
                <a:spcPts val="4000"/>
              </a:spcBef>
              <a:buNone/>
              <a:defRPr sz="4400"/>
            </a:pPr>
            <a:r>
              <a:rPr lang="en-US" altLang="zh-CN" sz="1800" kern="0" dirty="0">
                <a:solidFill>
                  <a:srgbClr val="0433FF"/>
                </a:solidFill>
                <a:latin typeface="黑体" pitchFamily="49" charset="-122"/>
                <a:ea typeface="黑体" pitchFamily="49" charset="-122"/>
              </a:rPr>
              <a:t>			4</a:t>
            </a:r>
            <a:r>
              <a:rPr lang="zh-CN" altLang="en-US" sz="1800" kern="0" dirty="0">
                <a:solidFill>
                  <a:srgbClr val="0433FF"/>
                </a:solidFill>
                <a:latin typeface="黑体" pitchFamily="49" charset="-122"/>
                <a:ea typeface="黑体" pitchFamily="49" charset="-122"/>
              </a:rPr>
              <a:t>、组织和指导</a:t>
            </a:r>
            <a:r>
              <a:rPr lang="zh-CN" altLang="en-US" sz="1800" kern="0" dirty="0">
                <a:latin typeface="黑体" pitchFamily="49" charset="-122"/>
                <a:ea typeface="黑体" pitchFamily="49" charset="-122"/>
              </a:rPr>
              <a:t>本部门单位内控</a:t>
            </a:r>
            <a:r>
              <a:rPr lang="zh-CN" altLang="en-US" sz="1800" b="1" kern="0" dirty="0">
                <a:solidFill>
                  <a:srgbClr val="FF0000"/>
                </a:solidFill>
                <a:latin typeface="黑体" pitchFamily="49" charset="-122"/>
                <a:ea typeface="黑体" pitchFamily="49" charset="-122"/>
              </a:rPr>
              <a:t>考核评价</a:t>
            </a:r>
            <a:r>
              <a:rPr lang="zh-CN" altLang="en-US" sz="1800" kern="0" dirty="0">
                <a:latin typeface="黑体" pitchFamily="49" charset="-122"/>
                <a:ea typeface="黑体" pitchFamily="49" charset="-122"/>
              </a:rPr>
              <a:t>工作；</a:t>
            </a:r>
          </a:p>
          <a:p>
            <a:pPr marL="317500" lvl="1" indent="0">
              <a:spcBef>
                <a:spcPts val="4000"/>
              </a:spcBef>
              <a:buNone/>
              <a:defRPr sz="4400"/>
            </a:pPr>
            <a:r>
              <a:rPr lang="en-US" altLang="zh-CN" sz="1800" kern="0" dirty="0">
                <a:solidFill>
                  <a:srgbClr val="0433FF"/>
                </a:solidFill>
                <a:latin typeface="黑体" pitchFamily="49" charset="-122"/>
                <a:ea typeface="黑体" pitchFamily="49" charset="-122"/>
              </a:rPr>
              <a:t>			5</a:t>
            </a:r>
            <a:r>
              <a:rPr lang="zh-CN" altLang="en-US" sz="1800" kern="0" dirty="0">
                <a:solidFill>
                  <a:srgbClr val="0433FF"/>
                </a:solidFill>
                <a:latin typeface="黑体" pitchFamily="49" charset="-122"/>
                <a:ea typeface="黑体" pitchFamily="49" charset="-122"/>
              </a:rPr>
              <a:t>、建立和管理</a:t>
            </a:r>
            <a:r>
              <a:rPr lang="zh-CN" altLang="en-US" sz="1800" kern="0" dirty="0">
                <a:latin typeface="黑体" pitchFamily="49" charset="-122"/>
                <a:ea typeface="黑体" pitchFamily="49" charset="-122"/>
              </a:rPr>
              <a:t>本部门单位内控</a:t>
            </a:r>
            <a:r>
              <a:rPr lang="zh-CN" altLang="en-US" sz="1800" b="1" kern="0" dirty="0">
                <a:solidFill>
                  <a:srgbClr val="FF0000"/>
                </a:solidFill>
                <a:latin typeface="黑体" pitchFamily="49" charset="-122"/>
                <a:ea typeface="黑体" pitchFamily="49" charset="-122"/>
              </a:rPr>
              <a:t>报告数据库</a:t>
            </a:r>
            <a:r>
              <a:rPr lang="zh-CN" altLang="en-US" sz="1800" kern="0" dirty="0">
                <a:latin typeface="黑体" pitchFamily="49" charset="-122"/>
                <a:ea typeface="黑体" pitchFamily="49" charset="-122"/>
              </a:rPr>
              <a:t>。</a:t>
            </a:r>
          </a:p>
        </p:txBody>
      </p:sp>
    </p:spTree>
    <p:extLst>
      <p:ext uri="{BB962C8B-B14F-4D97-AF65-F5344CB8AC3E}">
        <p14:creationId xmlns:p14="http://schemas.microsoft.com/office/powerpoint/2010/main" val="4060891143"/>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33"/>
          <p:cNvSpPr>
            <a:spLocks noGrp="1"/>
          </p:cNvSpPr>
          <p:nvPr>
            <p:ph type="title"/>
          </p:nvPr>
        </p:nvSpPr>
        <p:spPr>
          <a:xfrm>
            <a:off x="844550" y="3572"/>
            <a:ext cx="10502900" cy="755899"/>
          </a:xfrm>
          <a:prstGeom prst="rect">
            <a:avLst/>
          </a:prstGeom>
        </p:spPr>
        <p:txBody>
          <a:bodyPr>
            <a:normAutofit/>
          </a:bodyPr>
          <a:lstStyle/>
          <a:p>
            <a:r>
              <a:rPr lang="zh-CN" altLang="en-US" sz="3200" b="1" dirty="0">
                <a:solidFill>
                  <a:srgbClr val="1A04BC"/>
                </a:solidFill>
                <a:latin typeface="黑体" pitchFamily="49" charset="-122"/>
                <a:ea typeface="黑体" pitchFamily="49" charset="-122"/>
              </a:rPr>
              <a:t>文件</a:t>
            </a:r>
            <a:r>
              <a:rPr lang="zh-CN" altLang="en-US" sz="3200" b="1" dirty="0" smtClean="0">
                <a:solidFill>
                  <a:srgbClr val="1A04BC"/>
                </a:solidFill>
                <a:latin typeface="黑体" pitchFamily="49" charset="-122"/>
                <a:ea typeface="黑体" pitchFamily="49" charset="-122"/>
              </a:rPr>
              <a:t>解读</a:t>
            </a:r>
            <a:r>
              <a:rPr lang="en-US" altLang="zh-CN" sz="3200" b="1" dirty="0">
                <a:solidFill>
                  <a:srgbClr val="1A04BC"/>
                </a:solidFill>
                <a:latin typeface="黑体" pitchFamily="49" charset="-122"/>
                <a:ea typeface="黑体" pitchFamily="49" charset="-122"/>
              </a:rPr>
              <a:t>--</a:t>
            </a:r>
            <a:r>
              <a:rPr lang="zh-CN" altLang="en-US" sz="3200" b="1" dirty="0" smtClean="0">
                <a:solidFill>
                  <a:srgbClr val="1A04BC"/>
                </a:solidFill>
                <a:latin typeface="黑体" pitchFamily="49" charset="-122"/>
                <a:ea typeface="黑体" pitchFamily="49" charset="-122"/>
              </a:rPr>
              <a:t>单位</a:t>
            </a:r>
            <a:r>
              <a:rPr lang="en-US" altLang="zh-CN" sz="3200" b="1" dirty="0">
                <a:solidFill>
                  <a:srgbClr val="1A04BC"/>
                </a:solidFill>
                <a:latin typeface="黑体" pitchFamily="49" charset="-122"/>
                <a:ea typeface="黑体" pitchFamily="49" charset="-122"/>
              </a:rPr>
              <a:t>/</a:t>
            </a:r>
            <a:r>
              <a:rPr lang="zh-CN" altLang="en-US" sz="3200" b="1" dirty="0">
                <a:solidFill>
                  <a:srgbClr val="1A04BC"/>
                </a:solidFill>
                <a:latin typeface="黑体" pitchFamily="49" charset="-122"/>
                <a:ea typeface="黑体" pitchFamily="49" charset="-122"/>
              </a:rPr>
              <a:t>主管部门本级</a:t>
            </a:r>
            <a:endParaRPr sz="3200" b="1" dirty="0">
              <a:solidFill>
                <a:srgbClr val="1A04BC"/>
              </a:solidFill>
              <a:latin typeface="黑体" pitchFamily="49" charset="-122"/>
              <a:ea typeface="黑体" pitchFamily="49" charset="-122"/>
            </a:endParaRPr>
          </a:p>
        </p:txBody>
      </p:sp>
      <p:sp>
        <p:nvSpPr>
          <p:cNvPr id="6" name="Shape 134"/>
          <p:cNvSpPr>
            <a:spLocks noGrp="1"/>
          </p:cNvSpPr>
          <p:nvPr>
            <p:ph type="sldNum" sz="quarter" idx="2"/>
          </p:nvPr>
        </p:nvSpPr>
        <p:spPr>
          <a:xfrm>
            <a:off x="6003057" y="6540500"/>
            <a:ext cx="179536" cy="287258"/>
          </a:xfrm>
          <a:prstGeom prst="rect">
            <a:avLst/>
          </a:prstGeom>
          <a:extLst>
            <a:ext uri="{C572A759-6A51-4108-AA02-DFA0A04FC94B}">
              <ma14:wrappingTextBoxFlag xmlns:ma14="http://schemas.microsoft.com/office/mac/drawingml/2011/main" xmlns="" val="1"/>
            </a:ext>
          </a:extLst>
        </p:spPr>
        <p:txBody>
          <a:bodyPr/>
          <a:lstStyle/>
          <a:p>
            <a:pPr algn="ctr" defTabSz="412750" hangingPunct="0"/>
            <a:fld id="{86CB4B4D-7CA3-9044-876B-883B54F8677D}" type="slidenum">
              <a:rPr kern="0">
                <a:solidFill>
                  <a:srgbClr val="00882B">
                    <a:hueOff val="-554920"/>
                    <a:satOff val="-21482"/>
                    <a:lumOff val="-6228"/>
                  </a:srgbClr>
                </a:solidFill>
                <a:latin typeface="黑体" pitchFamily="49" charset="-122"/>
                <a:ea typeface="黑体" pitchFamily="49" charset="-122"/>
              </a:rPr>
              <a:pPr algn="ctr" defTabSz="412750" hangingPunct="0"/>
              <a:t>8</a:t>
            </a:fld>
            <a:endParaRPr kern="0">
              <a:solidFill>
                <a:srgbClr val="00882B">
                  <a:hueOff val="-554920"/>
                  <a:satOff val="-21482"/>
                  <a:lumOff val="-6228"/>
                </a:srgbClr>
              </a:solidFill>
              <a:latin typeface="黑体" pitchFamily="49" charset="-122"/>
              <a:ea typeface="黑体" pitchFamily="49" charset="-122"/>
            </a:endParaRPr>
          </a:p>
        </p:txBody>
      </p:sp>
      <p:sp>
        <p:nvSpPr>
          <p:cNvPr id="7" name="Shape 211"/>
          <p:cNvSpPr txBox="1">
            <a:spLocks/>
          </p:cNvSpPr>
          <p:nvPr/>
        </p:nvSpPr>
        <p:spPr>
          <a:xfrm>
            <a:off x="1098734" y="1508895"/>
            <a:ext cx="9590618" cy="4375070"/>
          </a:xfrm>
          <a:prstGeom prst="rect">
            <a:avLst/>
          </a:prstGeom>
        </p:spPr>
        <p:txBody>
          <a:bodyPr/>
          <a:lstStyle>
            <a:lvl1pPr marL="31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1pPr>
            <a:lvl2pPr marL="63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2pPr>
            <a:lvl3pPr marL="95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3pPr>
            <a:lvl4pPr marL="127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4pPr>
            <a:lvl5pPr marL="158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5pPr>
            <a:lvl6pPr marL="190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6pPr>
            <a:lvl7pPr marL="222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7pPr>
            <a:lvl8pPr marL="254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8pPr>
            <a:lvl9pPr marL="285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9pPr>
          </a:lstStyle>
          <a:p>
            <a:pPr>
              <a:lnSpc>
                <a:spcPct val="150000"/>
              </a:lnSpc>
              <a:buFont typeface="Wingdings" panose="05000000000000000000" pitchFamily="2" charset="2"/>
              <a:buChar char="u"/>
            </a:pPr>
            <a:r>
              <a:rPr lang="zh-CN" altLang="en-US" sz="2000" kern="0" dirty="0">
                <a:solidFill>
                  <a:schemeClr val="tx1"/>
                </a:solidFill>
                <a:latin typeface="黑体" pitchFamily="49" charset="-122"/>
                <a:ea typeface="黑体" pitchFamily="49" charset="-122"/>
              </a:rPr>
              <a:t>年度终了，单位按要求，根据实际情况及取得的成效，以能够反映事实的相关材料为支撑，按统一报告格式编制</a:t>
            </a:r>
            <a:r>
              <a:rPr lang="zh-CN" altLang="en-US" sz="2000" b="1" kern="0" dirty="0">
                <a:solidFill>
                  <a:srgbClr val="FF0000"/>
                </a:solidFill>
                <a:latin typeface="黑体" pitchFamily="49" charset="-122"/>
                <a:ea typeface="黑体" pitchFamily="49" charset="-122"/>
              </a:rPr>
              <a:t>内控报告</a:t>
            </a:r>
            <a:r>
              <a:rPr lang="zh-CN" altLang="en-US" sz="2000" kern="0" dirty="0">
                <a:solidFill>
                  <a:schemeClr val="tx1"/>
                </a:solidFill>
                <a:latin typeface="黑体" pitchFamily="49" charset="-122"/>
                <a:ea typeface="黑体" pitchFamily="49" charset="-122"/>
              </a:rPr>
              <a:t>，经本单位主要负责人审批后对外报送。</a:t>
            </a:r>
          </a:p>
          <a:p>
            <a:pPr>
              <a:lnSpc>
                <a:spcPct val="150000"/>
              </a:lnSpc>
              <a:buFont typeface="Wingdings" panose="05000000000000000000" pitchFamily="2" charset="2"/>
              <a:buChar char="u"/>
            </a:pPr>
            <a:r>
              <a:rPr lang="zh-CN" altLang="en-US" sz="2000" kern="0" dirty="0">
                <a:solidFill>
                  <a:schemeClr val="tx1"/>
                </a:solidFill>
                <a:latin typeface="黑体" pitchFamily="49" charset="-122"/>
                <a:ea typeface="黑体" pitchFamily="49" charset="-122"/>
              </a:rPr>
              <a:t>单位应当在规定的时间内，向上级主管部门报送内控报告及能够</a:t>
            </a:r>
            <a:r>
              <a:rPr lang="zh-CN" altLang="en-US" sz="2000" kern="0" dirty="0">
                <a:latin typeface="黑体" pitchFamily="49" charset="-122"/>
                <a:ea typeface="黑体" pitchFamily="49" charset="-122"/>
              </a:rPr>
              <a:t>反映本单位内部控制工作</a:t>
            </a:r>
            <a:r>
              <a:rPr lang="zh-CN" altLang="en-US" sz="2000" b="1" kern="0" dirty="0">
                <a:solidFill>
                  <a:srgbClr val="FF0000"/>
                </a:solidFill>
                <a:latin typeface="黑体" pitchFamily="49" charset="-122"/>
                <a:ea typeface="黑体" pitchFamily="49" charset="-122"/>
              </a:rPr>
              <a:t>基本事实的相关材料</a:t>
            </a:r>
            <a:r>
              <a:rPr lang="zh-CN" altLang="en-US" sz="2000" kern="0" dirty="0" smtClean="0">
                <a:latin typeface="黑体" pitchFamily="49" charset="-122"/>
                <a:ea typeface="黑体" pitchFamily="49" charset="-122"/>
              </a:rPr>
              <a:t>。</a:t>
            </a:r>
            <a:r>
              <a:rPr lang="zh-CN" altLang="en-US" sz="2000" b="1" kern="0" dirty="0" smtClean="0">
                <a:solidFill>
                  <a:srgbClr val="FF0000"/>
                </a:solidFill>
                <a:latin typeface="黑体" pitchFamily="49" charset="-122"/>
                <a:ea typeface="黑体" pitchFamily="49" charset="-122"/>
              </a:rPr>
              <a:t>（佐证）</a:t>
            </a:r>
            <a:endParaRPr lang="en-US" altLang="zh-CN" sz="2000" b="1" kern="0" dirty="0">
              <a:solidFill>
                <a:srgbClr val="FF0000"/>
              </a:solidFill>
              <a:latin typeface="黑体" pitchFamily="49" charset="-122"/>
              <a:ea typeface="黑体" pitchFamily="49" charset="-122"/>
            </a:endParaRPr>
          </a:p>
          <a:p>
            <a:pPr>
              <a:lnSpc>
                <a:spcPct val="150000"/>
              </a:lnSpc>
              <a:buFont typeface="Wingdings" panose="05000000000000000000" pitchFamily="2" charset="2"/>
              <a:buChar char="u"/>
            </a:pPr>
            <a:r>
              <a:rPr lang="zh-CN" altLang="en-US" sz="2000" b="1" dirty="0">
                <a:solidFill>
                  <a:srgbClr val="FF0000"/>
                </a:solidFill>
                <a:latin typeface="黑体" pitchFamily="49" charset="-122"/>
                <a:ea typeface="黑体" pitchFamily="49" charset="-122"/>
              </a:rPr>
              <a:t>单位主要负责人对本单位内部控制报告的真实性和完整性负责</a:t>
            </a:r>
            <a:r>
              <a:rPr lang="zh-CN" altLang="en-US" sz="2000" b="1" dirty="0" smtClean="0">
                <a:solidFill>
                  <a:srgbClr val="FF0000"/>
                </a:solidFill>
                <a:latin typeface="黑体" pitchFamily="49" charset="-122"/>
                <a:ea typeface="黑体" pitchFamily="49" charset="-122"/>
              </a:rPr>
              <a:t>。（签字、盖章）</a:t>
            </a:r>
            <a:endParaRPr lang="zh-CN" altLang="en-US" sz="2000" b="1" dirty="0">
              <a:solidFill>
                <a:srgbClr val="FF0000"/>
              </a:solidFill>
              <a:latin typeface="黑体" pitchFamily="49" charset="-122"/>
              <a:ea typeface="黑体" pitchFamily="49" charset="-122"/>
            </a:endParaRPr>
          </a:p>
          <a:p>
            <a:pPr>
              <a:lnSpc>
                <a:spcPct val="150000"/>
              </a:lnSpc>
            </a:pPr>
            <a:endParaRPr lang="zh-CN" altLang="en-US" sz="1800" kern="0" dirty="0">
              <a:latin typeface="黑体" pitchFamily="49" charset="-122"/>
              <a:ea typeface="黑体" pitchFamily="49" charset="-122"/>
            </a:endParaRPr>
          </a:p>
        </p:txBody>
      </p:sp>
    </p:spTree>
    <p:extLst>
      <p:ext uri="{BB962C8B-B14F-4D97-AF65-F5344CB8AC3E}">
        <p14:creationId xmlns:p14="http://schemas.microsoft.com/office/powerpoint/2010/main" val="418149184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33"/>
          <p:cNvSpPr>
            <a:spLocks noGrp="1"/>
          </p:cNvSpPr>
          <p:nvPr>
            <p:ph type="title"/>
          </p:nvPr>
        </p:nvSpPr>
        <p:spPr>
          <a:xfrm>
            <a:off x="844550" y="3572"/>
            <a:ext cx="10502900" cy="755899"/>
          </a:xfrm>
          <a:prstGeom prst="rect">
            <a:avLst/>
          </a:prstGeom>
        </p:spPr>
        <p:txBody>
          <a:bodyPr>
            <a:normAutofit/>
          </a:bodyPr>
          <a:lstStyle/>
          <a:p>
            <a:r>
              <a:rPr lang="zh-CN" altLang="en-US" sz="3200" b="1" dirty="0">
                <a:solidFill>
                  <a:srgbClr val="1A04BC"/>
                </a:solidFill>
                <a:latin typeface="黑体" pitchFamily="49" charset="-122"/>
                <a:ea typeface="黑体" pitchFamily="49" charset="-122"/>
              </a:rPr>
              <a:t>文件解读</a:t>
            </a:r>
            <a:r>
              <a:rPr lang="en-US" altLang="zh-CN" sz="3200" b="1" dirty="0">
                <a:solidFill>
                  <a:srgbClr val="1A04BC"/>
                </a:solidFill>
                <a:latin typeface="黑体" pitchFamily="49" charset="-122"/>
                <a:ea typeface="黑体" pitchFamily="49" charset="-122"/>
              </a:rPr>
              <a:t>—</a:t>
            </a:r>
            <a:r>
              <a:rPr lang="zh-CN" altLang="en-US" sz="3200" b="1" dirty="0" smtClean="0">
                <a:solidFill>
                  <a:srgbClr val="1A04BC"/>
                </a:solidFill>
                <a:latin typeface="黑体" pitchFamily="49" charset="-122"/>
                <a:ea typeface="黑体" pitchFamily="49" charset="-122"/>
              </a:rPr>
              <a:t>报告</a:t>
            </a:r>
            <a:r>
              <a:rPr lang="zh-CN" altLang="en-US" sz="3200" b="1" dirty="0">
                <a:solidFill>
                  <a:srgbClr val="1A04BC"/>
                </a:solidFill>
                <a:latin typeface="黑体" pitchFamily="49" charset="-122"/>
                <a:ea typeface="黑体" pitchFamily="49" charset="-122"/>
              </a:rPr>
              <a:t>应用</a:t>
            </a:r>
            <a:endParaRPr sz="3200" b="1" dirty="0">
              <a:solidFill>
                <a:srgbClr val="1A04BC"/>
              </a:solidFill>
              <a:latin typeface="黑体" pitchFamily="49" charset="-122"/>
              <a:ea typeface="黑体" pitchFamily="49" charset="-122"/>
            </a:endParaRPr>
          </a:p>
        </p:txBody>
      </p:sp>
      <p:sp>
        <p:nvSpPr>
          <p:cNvPr id="8" name="Shape 134"/>
          <p:cNvSpPr>
            <a:spLocks noGrp="1"/>
          </p:cNvSpPr>
          <p:nvPr>
            <p:ph type="sldNum" sz="quarter" idx="2"/>
          </p:nvPr>
        </p:nvSpPr>
        <p:spPr>
          <a:xfrm>
            <a:off x="6003057" y="6540500"/>
            <a:ext cx="179536" cy="287258"/>
          </a:xfrm>
          <a:prstGeom prst="rect">
            <a:avLst/>
          </a:prstGeom>
          <a:extLst>
            <a:ext uri="{C572A759-6A51-4108-AA02-DFA0A04FC94B}">
              <ma14:wrappingTextBoxFlag xmlns:ma14="http://schemas.microsoft.com/office/mac/drawingml/2011/main" xmlns="" val="1"/>
            </a:ext>
          </a:extLst>
        </p:spPr>
        <p:txBody>
          <a:bodyPr/>
          <a:lstStyle/>
          <a:p>
            <a:pPr algn="ctr" defTabSz="412750" hangingPunct="0"/>
            <a:fld id="{86CB4B4D-7CA3-9044-876B-883B54F8677D}" type="slidenum">
              <a:rPr kern="0">
                <a:solidFill>
                  <a:srgbClr val="00882B">
                    <a:hueOff val="-554920"/>
                    <a:satOff val="-21482"/>
                    <a:lumOff val="-6228"/>
                  </a:srgbClr>
                </a:solidFill>
                <a:latin typeface="黑体" pitchFamily="49" charset="-122"/>
                <a:ea typeface="黑体" pitchFamily="49" charset="-122"/>
              </a:rPr>
              <a:pPr algn="ctr" defTabSz="412750" hangingPunct="0"/>
              <a:t>9</a:t>
            </a:fld>
            <a:endParaRPr kern="0">
              <a:solidFill>
                <a:srgbClr val="00882B">
                  <a:hueOff val="-554920"/>
                  <a:satOff val="-21482"/>
                  <a:lumOff val="-6228"/>
                </a:srgbClr>
              </a:solidFill>
              <a:latin typeface="黑体" pitchFamily="49" charset="-122"/>
              <a:ea typeface="黑体" pitchFamily="49" charset="-122"/>
            </a:endParaRPr>
          </a:p>
        </p:txBody>
      </p:sp>
      <p:sp>
        <p:nvSpPr>
          <p:cNvPr id="9" name="Shape 235"/>
          <p:cNvSpPr txBox="1">
            <a:spLocks/>
          </p:cNvSpPr>
          <p:nvPr/>
        </p:nvSpPr>
        <p:spPr>
          <a:xfrm>
            <a:off x="1457738" y="1833838"/>
            <a:ext cx="8733183" cy="1766831"/>
          </a:xfrm>
          <a:prstGeom prst="rect">
            <a:avLst/>
          </a:prstGeom>
        </p:spPr>
        <p:txBody>
          <a:bodyPr/>
          <a:lstStyle>
            <a:lvl1pPr marL="31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1pPr>
            <a:lvl2pPr marL="63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2pPr>
            <a:lvl3pPr marL="95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3pPr>
            <a:lvl4pPr marL="127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4pPr>
            <a:lvl5pPr marL="158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5pPr>
            <a:lvl6pPr marL="1905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6pPr>
            <a:lvl7pPr marL="2222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7pPr>
            <a:lvl8pPr marL="25400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8pPr>
            <a:lvl9pPr marL="2857500" marR="0" indent="-317500" algn="l" defTabSz="412750" rtl="0" latinLnBrk="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latin typeface="+mn-lt"/>
                <a:ea typeface="+mn-ea"/>
                <a:cs typeface="+mn-cs"/>
                <a:sym typeface="Helvetica Light"/>
              </a:defRPr>
            </a:lvl9pPr>
          </a:lstStyle>
          <a:p>
            <a:pPr>
              <a:lnSpc>
                <a:spcPct val="200000"/>
              </a:lnSpc>
            </a:pPr>
            <a:r>
              <a:rPr lang="zh-CN" altLang="en-US" sz="2000" kern="0" dirty="0">
                <a:solidFill>
                  <a:srgbClr val="0433FF"/>
                </a:solidFill>
                <a:latin typeface="黑体" pitchFamily="49" charset="-122"/>
                <a:ea typeface="黑体" pitchFamily="49" charset="-122"/>
              </a:rPr>
              <a:t>单位</a:t>
            </a:r>
            <a:r>
              <a:rPr lang="zh-CN" altLang="en-US" sz="2000" kern="0" dirty="0">
                <a:latin typeface="黑体" pitchFamily="49" charset="-122"/>
                <a:ea typeface="黑体" pitchFamily="49" charset="-122"/>
              </a:rPr>
              <a:t>应当</a:t>
            </a:r>
            <a:r>
              <a:rPr lang="zh-CN" altLang="en-US" sz="2000" kern="0" dirty="0">
                <a:solidFill>
                  <a:srgbClr val="0433FF"/>
                </a:solidFill>
                <a:latin typeface="黑体" pitchFamily="49" charset="-122"/>
                <a:ea typeface="黑体" pitchFamily="49" charset="-122"/>
              </a:rPr>
              <a:t>加强对本单位内控报告的使用</a:t>
            </a:r>
            <a:r>
              <a:rPr lang="zh-CN" altLang="en-US" sz="2000" kern="0" dirty="0">
                <a:latin typeface="黑体" pitchFamily="49" charset="-122"/>
                <a:ea typeface="黑体" pitchFamily="49" charset="-122"/>
              </a:rPr>
              <a:t>，</a:t>
            </a:r>
            <a:r>
              <a:rPr lang="zh-CN" altLang="en-US" sz="2000" kern="0" dirty="0">
                <a:solidFill>
                  <a:srgbClr val="0433FF"/>
                </a:solidFill>
                <a:latin typeface="黑体" pitchFamily="49" charset="-122"/>
                <a:ea typeface="黑体" pitchFamily="49" charset="-122"/>
              </a:rPr>
              <a:t>通过</a:t>
            </a:r>
            <a:r>
              <a:rPr lang="zh-CN" altLang="en-US" sz="2000" kern="0" dirty="0">
                <a:latin typeface="黑体" pitchFamily="49" charset="-122"/>
                <a:ea typeface="黑体" pitchFamily="49" charset="-122"/>
              </a:rPr>
              <a:t>对内控报告中反映的信息进行</a:t>
            </a:r>
            <a:r>
              <a:rPr lang="zh-CN" altLang="en-US" sz="2000" kern="0" dirty="0">
                <a:solidFill>
                  <a:srgbClr val="0433FF"/>
                </a:solidFill>
                <a:latin typeface="黑体" pitchFamily="49" charset="-122"/>
                <a:ea typeface="黑体" pitchFamily="49" charset="-122"/>
              </a:rPr>
              <a:t>分析</a:t>
            </a:r>
            <a:r>
              <a:rPr lang="zh-CN" altLang="en-US" sz="2000" kern="0" dirty="0">
                <a:latin typeface="黑体" pitchFamily="49" charset="-122"/>
                <a:ea typeface="黑体" pitchFamily="49" charset="-122"/>
              </a:rPr>
              <a:t>，及时</a:t>
            </a:r>
            <a:r>
              <a:rPr lang="zh-CN" altLang="en-US" sz="2000" kern="0" dirty="0">
                <a:solidFill>
                  <a:srgbClr val="0433FF"/>
                </a:solidFill>
                <a:latin typeface="黑体" pitchFamily="49" charset="-122"/>
                <a:ea typeface="黑体" pitchFamily="49" charset="-122"/>
              </a:rPr>
              <a:t>发现</a:t>
            </a:r>
            <a:r>
              <a:rPr lang="zh-CN" altLang="en-US" sz="2000" kern="0" dirty="0">
                <a:latin typeface="黑体" pitchFamily="49" charset="-122"/>
                <a:ea typeface="黑体" pitchFamily="49" charset="-122"/>
              </a:rPr>
              <a:t>内控建设中的</a:t>
            </a:r>
            <a:r>
              <a:rPr lang="zh-CN" altLang="en-US" sz="2000" kern="0" dirty="0">
                <a:solidFill>
                  <a:srgbClr val="0433FF"/>
                </a:solidFill>
                <a:latin typeface="黑体" pitchFamily="49" charset="-122"/>
                <a:ea typeface="黑体" pitchFamily="49" charset="-122"/>
              </a:rPr>
              <a:t>问题</a:t>
            </a:r>
            <a:r>
              <a:rPr lang="zh-CN" altLang="en-US" sz="2000" kern="0" dirty="0">
                <a:latin typeface="黑体" pitchFamily="49" charset="-122"/>
                <a:ea typeface="黑体" pitchFamily="49" charset="-122"/>
              </a:rPr>
              <a:t>，进一步</a:t>
            </a:r>
            <a:r>
              <a:rPr lang="zh-CN" altLang="en-US" sz="2000" kern="0" dirty="0">
                <a:solidFill>
                  <a:srgbClr val="0433FF"/>
                </a:solidFill>
                <a:latin typeface="黑体" pitchFamily="49" charset="-122"/>
                <a:ea typeface="黑体" pitchFamily="49" charset="-122"/>
              </a:rPr>
              <a:t>健全制度</a:t>
            </a:r>
            <a:r>
              <a:rPr lang="zh-CN" altLang="en-US" sz="2000" kern="0" dirty="0">
                <a:latin typeface="黑体" pitchFamily="49" charset="-122"/>
                <a:ea typeface="黑体" pitchFamily="49" charset="-122"/>
              </a:rPr>
              <a:t>，</a:t>
            </a:r>
            <a:r>
              <a:rPr lang="zh-CN" altLang="en-US" sz="2000" kern="0" dirty="0">
                <a:solidFill>
                  <a:srgbClr val="0433FF"/>
                </a:solidFill>
                <a:latin typeface="黑体" pitchFamily="49" charset="-122"/>
                <a:ea typeface="黑体" pitchFamily="49" charset="-122"/>
              </a:rPr>
              <a:t>提高执行力</a:t>
            </a:r>
            <a:r>
              <a:rPr lang="zh-CN" altLang="en-US" sz="2000" kern="0" dirty="0">
                <a:latin typeface="黑体" pitchFamily="49" charset="-122"/>
                <a:ea typeface="黑体" pitchFamily="49" charset="-122"/>
              </a:rPr>
              <a:t>，</a:t>
            </a:r>
            <a:r>
              <a:rPr lang="zh-CN" altLang="en-US" sz="2000" kern="0" dirty="0">
                <a:solidFill>
                  <a:srgbClr val="0433FF"/>
                </a:solidFill>
                <a:latin typeface="黑体" pitchFamily="49" charset="-122"/>
                <a:ea typeface="黑体" pitchFamily="49" charset="-122"/>
              </a:rPr>
              <a:t>完善监督措施</a:t>
            </a:r>
            <a:r>
              <a:rPr lang="zh-CN" altLang="en-US" sz="2000" kern="0" dirty="0">
                <a:latin typeface="黑体" pitchFamily="49" charset="-122"/>
                <a:ea typeface="黑体" pitchFamily="49" charset="-122"/>
              </a:rPr>
              <a:t>，</a:t>
            </a:r>
            <a:r>
              <a:rPr lang="zh-CN" altLang="en-US" sz="2000" b="1" kern="0" dirty="0">
                <a:solidFill>
                  <a:srgbClr val="FF0000"/>
                </a:solidFill>
                <a:latin typeface="黑体" pitchFamily="49" charset="-122"/>
                <a:ea typeface="黑体" pitchFamily="49" charset="-122"/>
              </a:rPr>
              <a:t>确保内部控制</a:t>
            </a:r>
            <a:r>
              <a:rPr lang="zh-CN" altLang="en-US" sz="2000" b="1" kern="0" dirty="0">
                <a:solidFill>
                  <a:srgbClr val="FF0000"/>
                </a:solidFill>
                <a:latin typeface="黑体" pitchFamily="49" charset="-122"/>
                <a:ea typeface="黑体" pitchFamily="49" charset="-122"/>
                <a:cs typeface="Helvetica"/>
                <a:sym typeface="Helvetica"/>
              </a:rPr>
              <a:t>有效实施</a:t>
            </a:r>
            <a:r>
              <a:rPr lang="zh-CN" altLang="en-US" sz="2000" b="1" kern="0" dirty="0">
                <a:solidFill>
                  <a:srgbClr val="FF0000"/>
                </a:solidFill>
                <a:latin typeface="黑体" pitchFamily="49" charset="-122"/>
                <a:ea typeface="黑体" pitchFamily="49" charset="-122"/>
              </a:rPr>
              <a:t>。</a:t>
            </a:r>
          </a:p>
        </p:txBody>
      </p:sp>
      <p:sp>
        <p:nvSpPr>
          <p:cNvPr id="10" name="Shape 241"/>
          <p:cNvSpPr txBox="1">
            <a:spLocks/>
          </p:cNvSpPr>
          <p:nvPr/>
        </p:nvSpPr>
        <p:spPr>
          <a:xfrm>
            <a:off x="1457739" y="3750795"/>
            <a:ext cx="8733183" cy="2406565"/>
          </a:xfrm>
          <a:prstGeom prst="rect">
            <a:avLst/>
          </a:prstGeom>
        </p:spPr>
        <p:txBody>
          <a:bodyPr/>
          <a:lstStyle>
            <a:defPPr>
              <a:defRPr lang="zh-CN"/>
            </a:defPPr>
            <a:lvl1pPr marL="317500" marR="0" indent="-317500" defTabSz="412750">
              <a:lnSpc>
                <a:spcPct val="200000"/>
              </a:lnSpc>
              <a:spcBef>
                <a:spcPts val="2950"/>
              </a:spcBef>
              <a:spcAft>
                <a:spcPts val="0"/>
              </a:spcAft>
              <a:buClrTx/>
              <a:buSzPct val="75000"/>
              <a:buFontTx/>
              <a:buChar char="•"/>
              <a:tabLst/>
              <a:defRPr b="0" i="0" u="none" strike="noStrike" kern="0" cap="none" spc="0" baseline="0">
                <a:ln>
                  <a:noFill/>
                </a:ln>
                <a:solidFill>
                  <a:srgbClr val="0433FF"/>
                </a:solidFill>
                <a:uFillTx/>
                <a:latin typeface="书体坊赵九江钢笔楷书" panose="03000509000000000000" pitchFamily="65" charset="-122"/>
                <a:ea typeface="书体坊赵九江钢笔楷书" panose="03000509000000000000" pitchFamily="65" charset="-122"/>
              </a:defRPr>
            </a:lvl1pPr>
            <a:lvl2pPr marL="635000" marR="0" indent="-317500" defTabSz="41275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defRPr>
            </a:lvl2pPr>
            <a:lvl3pPr marL="952500" marR="0" indent="-317500" defTabSz="41275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defRPr>
            </a:lvl3pPr>
            <a:lvl4pPr marL="1270000" marR="0" indent="-317500" defTabSz="41275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defRPr>
            </a:lvl4pPr>
            <a:lvl5pPr marL="1587500" marR="0" indent="-317500" defTabSz="41275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defRPr>
            </a:lvl5pPr>
            <a:lvl6pPr marL="1905000" marR="0" indent="-317500" defTabSz="41275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defRPr>
            </a:lvl6pPr>
            <a:lvl7pPr marL="2222500" marR="0" indent="-317500" defTabSz="41275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defRPr>
            </a:lvl7pPr>
            <a:lvl8pPr marL="2540000" marR="0" indent="-317500" defTabSz="41275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defRPr>
            </a:lvl8pPr>
            <a:lvl9pPr marL="2857500" marR="0" indent="-317500" defTabSz="412750">
              <a:lnSpc>
                <a:spcPct val="100000"/>
              </a:lnSpc>
              <a:spcBef>
                <a:spcPts val="2950"/>
              </a:spcBef>
              <a:spcAft>
                <a:spcPts val="0"/>
              </a:spcAft>
              <a:buClrTx/>
              <a:buSzPct val="75000"/>
              <a:buFontTx/>
              <a:buChar char="•"/>
              <a:tabLst/>
              <a:defRPr sz="2600" b="0" i="0" u="none" strike="noStrike" cap="none" spc="0" baseline="0">
                <a:ln>
                  <a:noFill/>
                </a:ln>
                <a:solidFill>
                  <a:srgbClr val="000000"/>
                </a:solidFill>
                <a:uFillTx/>
              </a:defRPr>
            </a:lvl9pPr>
          </a:lstStyle>
          <a:p>
            <a:r>
              <a:rPr lang="zh-CN" altLang="en-US" sz="2000" dirty="0">
                <a:solidFill>
                  <a:schemeClr val="tx1"/>
                </a:solidFill>
                <a:latin typeface="黑体" pitchFamily="49" charset="-122"/>
                <a:ea typeface="黑体" pitchFamily="49" charset="-122"/>
              </a:rPr>
              <a:t>地区、部门应当加强对内控报告的分析，强化分析结果的反馈和使用，切实</a:t>
            </a:r>
            <a:r>
              <a:rPr lang="zh-CN" altLang="en-US" sz="2000" b="1" dirty="0">
                <a:solidFill>
                  <a:srgbClr val="FF0000"/>
                </a:solidFill>
                <a:latin typeface="黑体" pitchFamily="49" charset="-122"/>
                <a:ea typeface="黑体" pitchFamily="49" charset="-122"/>
              </a:rPr>
              <a:t>规范和改进财政财务管理</a:t>
            </a:r>
            <a:r>
              <a:rPr lang="zh-CN" altLang="en-US" sz="2000" dirty="0">
                <a:solidFill>
                  <a:schemeClr val="tx1"/>
                </a:solidFill>
                <a:latin typeface="黑体" pitchFamily="49" charset="-122"/>
                <a:ea typeface="黑体" pitchFamily="49" charset="-122"/>
              </a:rPr>
              <a:t>，更好发挥对行政事业单位内控建设的</a:t>
            </a:r>
            <a:r>
              <a:rPr lang="zh-CN" altLang="en-US" sz="2000" b="1" dirty="0">
                <a:solidFill>
                  <a:srgbClr val="FF0000"/>
                </a:solidFill>
                <a:latin typeface="黑体" pitchFamily="49" charset="-122"/>
                <a:ea typeface="黑体" pitchFamily="49" charset="-122"/>
                <a:sym typeface="Helvetica"/>
              </a:rPr>
              <a:t>促进和</a:t>
            </a:r>
            <a:r>
              <a:rPr lang="zh-CN" altLang="en-US" sz="2800" b="1" dirty="0">
                <a:solidFill>
                  <a:srgbClr val="FF0000"/>
                </a:solidFill>
                <a:latin typeface="黑体" pitchFamily="49" charset="-122"/>
                <a:ea typeface="黑体" pitchFamily="49" charset="-122"/>
                <a:sym typeface="Helvetica"/>
              </a:rPr>
              <a:t>监督</a:t>
            </a:r>
            <a:r>
              <a:rPr lang="zh-CN" altLang="en-US" dirty="0">
                <a:solidFill>
                  <a:schemeClr val="tx1"/>
                </a:solidFill>
                <a:latin typeface="黑体" pitchFamily="49" charset="-122"/>
                <a:ea typeface="黑体" pitchFamily="49" charset="-122"/>
                <a:sym typeface="Helvetica"/>
              </a:rPr>
              <a:t>作用</a:t>
            </a:r>
            <a:r>
              <a:rPr lang="zh-CN" altLang="en-US" dirty="0">
                <a:solidFill>
                  <a:schemeClr val="tx1"/>
                </a:solidFill>
                <a:latin typeface="黑体" pitchFamily="49" charset="-122"/>
                <a:ea typeface="黑体" pitchFamily="49" charset="-122"/>
              </a:rPr>
              <a:t>。</a:t>
            </a:r>
          </a:p>
        </p:txBody>
      </p:sp>
    </p:spTree>
    <p:extLst>
      <p:ext uri="{BB962C8B-B14F-4D97-AF65-F5344CB8AC3E}">
        <p14:creationId xmlns:p14="http://schemas.microsoft.com/office/powerpoint/2010/main" val="2372992315"/>
      </p:ext>
    </p:extLst>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sz="2800" dirty="0" smtClean="0">
            <a:solidFill>
              <a:srgbClr val="FFFFFF"/>
            </a:solidFill>
            <a:sym typeface="Helvetica Light"/>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4659</TotalTime>
  <Words>6005</Words>
  <Application>Microsoft Office PowerPoint</Application>
  <PresentationFormat>自定义</PresentationFormat>
  <Paragraphs>1059</Paragraphs>
  <Slides>65</Slides>
  <Notes>22</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White</vt:lpstr>
      <vt:lpstr>2017年内控报告编报工作培训</vt:lpstr>
      <vt:lpstr>PowerPoint 演示文稿</vt:lpstr>
      <vt:lpstr>PowerPoint 演示文稿</vt:lpstr>
      <vt:lpstr>PowerPoint 演示文稿</vt:lpstr>
      <vt:lpstr>文件解读--总体情况</vt:lpstr>
      <vt:lpstr>文件解读--财政部门职责</vt:lpstr>
      <vt:lpstr>文件解读--各部门（主管单位）职责</vt:lpstr>
      <vt:lpstr>文件解读--单位/主管部门本级</vt:lpstr>
      <vt:lpstr>文件解读—报告应用</vt:lpstr>
      <vt:lpstr>文件解读—监督检查要求</vt:lpstr>
      <vt:lpstr>文件解读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1、单位层面编报说明</vt:lpstr>
      <vt:lpstr>单位层面编报要求说明（1~5）</vt:lpstr>
      <vt:lpstr>单位层面编报要求说明（6~10）</vt:lpstr>
      <vt:lpstr>单位层面编报要求说明（11~15）</vt:lpstr>
      <vt:lpstr> 2、机制层面编报说明</vt:lpstr>
      <vt:lpstr>机制建设层面编报要求说明（16~20）</vt:lpstr>
      <vt:lpstr> 3、职责分离编报说明</vt:lpstr>
      <vt:lpstr>工作职责分离情况编报要求说明（21~22）</vt:lpstr>
      <vt:lpstr>工作职责分离情况编报要求说明（23~24）</vt:lpstr>
      <vt:lpstr>工作职责分离情况编报要求说明（25~26）</vt:lpstr>
      <vt:lpstr> 4、建立健全编报说明</vt:lpstr>
      <vt:lpstr>制度流程建立健全情况编报要求说明（27.1~27.2）</vt:lpstr>
      <vt:lpstr>制度流程建立健全情况编报要求说明（27.3~27.4）</vt:lpstr>
      <vt:lpstr>制度流程建立健全情况编报要求说明（27.5~27.7）</vt:lpstr>
      <vt:lpstr> 5、运行情况编报说明</vt:lpstr>
      <vt:lpstr>流程及制度执行情况编报要求说明（28）</vt:lpstr>
      <vt:lpstr>流程及制度执行情况编报要求说明（29~30）</vt:lpstr>
      <vt:lpstr>流程及制度执行情况编报要求说明（31）</vt:lpstr>
      <vt:lpstr>流程及制度执行情况编报要求说明（32~33）</vt:lpstr>
      <vt:lpstr> 6、总结情况编报说明</vt:lpstr>
      <vt:lpstr>工作总结情况编报要求说明（34~36）</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北京艾图内控咨询</dc:title>
  <dc:creator>Administrator</dc:creator>
  <cp:lastModifiedBy>张成新</cp:lastModifiedBy>
  <cp:revision>596</cp:revision>
  <dcterms:created xsi:type="dcterms:W3CDTF">2017-03-20T14:23:25Z</dcterms:created>
  <dcterms:modified xsi:type="dcterms:W3CDTF">2018-03-18T03:51:13Z</dcterms:modified>
</cp:coreProperties>
</file>